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sldIdLst>
    <p:sldId id="256" r:id="rId2"/>
    <p:sldId id="340" r:id="rId3"/>
    <p:sldId id="402" r:id="rId4"/>
    <p:sldId id="341" r:id="rId5"/>
    <p:sldId id="342" r:id="rId6"/>
    <p:sldId id="267" r:id="rId7"/>
    <p:sldId id="268" r:id="rId8"/>
    <p:sldId id="343" r:id="rId9"/>
    <p:sldId id="270" r:id="rId10"/>
    <p:sldId id="271" r:id="rId11"/>
    <p:sldId id="272" r:id="rId12"/>
    <p:sldId id="273" r:id="rId13"/>
    <p:sldId id="274" r:id="rId14"/>
    <p:sldId id="275"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2" r:id="rId32"/>
    <p:sldId id="361" r:id="rId33"/>
    <p:sldId id="363" r:id="rId34"/>
    <p:sldId id="364" r:id="rId35"/>
    <p:sldId id="365" r:id="rId36"/>
    <p:sldId id="366" r:id="rId37"/>
    <p:sldId id="290" r:id="rId38"/>
    <p:sldId id="291" r:id="rId39"/>
    <p:sldId id="292" r:id="rId40"/>
    <p:sldId id="293" r:id="rId41"/>
    <p:sldId id="294" r:id="rId42"/>
    <p:sldId id="295" r:id="rId43"/>
    <p:sldId id="296" r:id="rId44"/>
    <p:sldId id="297" r:id="rId45"/>
    <p:sldId id="298" r:id="rId46"/>
    <p:sldId id="299" r:id="rId47"/>
    <p:sldId id="367" r:id="rId48"/>
    <p:sldId id="300" r:id="rId49"/>
    <p:sldId id="301" r:id="rId50"/>
    <p:sldId id="302" r:id="rId51"/>
    <p:sldId id="368" r:id="rId52"/>
    <p:sldId id="369" r:id="rId53"/>
    <p:sldId id="370" r:id="rId54"/>
    <p:sldId id="371" r:id="rId55"/>
    <p:sldId id="372" r:id="rId56"/>
    <p:sldId id="403" r:id="rId57"/>
    <p:sldId id="374" r:id="rId58"/>
    <p:sldId id="375" r:id="rId59"/>
    <p:sldId id="397" r:id="rId60"/>
    <p:sldId id="398" r:id="rId61"/>
    <p:sldId id="378" r:id="rId62"/>
    <p:sldId id="399" r:id="rId63"/>
    <p:sldId id="379" r:id="rId64"/>
    <p:sldId id="380" r:id="rId65"/>
    <p:sldId id="400" r:id="rId66"/>
    <p:sldId id="401"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Lst>
  <p:sldSz cx="5219700" cy="3784600"/>
  <p:notesSz cx="5219700" cy="378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4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173226"/>
            <a:ext cx="4442142" cy="7947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119376"/>
            <a:ext cx="3658235" cy="946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sz="half" idx="2"/>
          </p:nvPr>
        </p:nvSpPr>
        <p:spPr>
          <a:xfrm>
            <a:off x="271678" y="1333881"/>
            <a:ext cx="2257425" cy="2214245"/>
          </a:xfrm>
          <a:prstGeom prst="rect">
            <a:avLst/>
          </a:prstGeom>
        </p:spPr>
        <p:txBody>
          <a:bodyPr wrap="square" lIns="0" tIns="0" rIns="0" bIns="0">
            <a:spAutoFit/>
          </a:bodyPr>
          <a:lstStyle>
            <a:lvl1pPr>
              <a:defRPr sz="700" b="0" i="0">
                <a:solidFill>
                  <a:srgbClr val="221F1F"/>
                </a:solidFill>
                <a:latin typeface="Montserrat"/>
                <a:cs typeface="Montserrat"/>
              </a:defRPr>
            </a:lvl1pPr>
          </a:lstStyle>
          <a:p>
            <a:endParaRPr/>
          </a:p>
        </p:txBody>
      </p:sp>
      <p:sp>
        <p:nvSpPr>
          <p:cNvPr id="4" name="Holder 4"/>
          <p:cNvSpPr>
            <a:spLocks noGrp="1"/>
          </p:cNvSpPr>
          <p:nvPr>
            <p:ph sz="half" idx="3"/>
          </p:nvPr>
        </p:nvSpPr>
        <p:spPr>
          <a:xfrm>
            <a:off x="2700020" y="586562"/>
            <a:ext cx="2258060" cy="2385695"/>
          </a:xfrm>
          <a:prstGeom prst="rect">
            <a:avLst/>
          </a:prstGeom>
        </p:spPr>
        <p:txBody>
          <a:bodyPr wrap="square" lIns="0" tIns="0" rIns="0" bIns="0">
            <a:spAutoFit/>
          </a:bodyPr>
          <a:lstStyle>
            <a:lvl1pPr>
              <a:defRPr sz="700" b="0" i="0">
                <a:solidFill>
                  <a:schemeClr val="tx1"/>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title"/>
          </p:nvPr>
        </p:nvSpPr>
        <p:spPr>
          <a:xfrm>
            <a:off x="244856" y="196672"/>
            <a:ext cx="3332479" cy="177800"/>
          </a:xfrm>
          <a:prstGeom prst="rect">
            <a:avLst/>
          </a:prstGeom>
        </p:spPr>
        <p:txBody>
          <a:bodyPr wrap="square" lIns="0" tIns="0" rIns="0" bIns="0">
            <a:spAutoFit/>
          </a:bodyPr>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a:xfrm>
            <a:off x="428650" y="819718"/>
            <a:ext cx="3312795" cy="818514"/>
          </a:xfrm>
          <a:prstGeom prst="rect">
            <a:avLst/>
          </a:prstGeom>
        </p:spPr>
        <p:txBody>
          <a:bodyPr wrap="square" lIns="0" tIns="0" rIns="0" bIns="0">
            <a:spAutoFit/>
          </a:bodyPr>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a:xfrm>
            <a:off x="1776857" y="3519678"/>
            <a:ext cx="1672336" cy="1892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1302" y="3519678"/>
            <a:ext cx="1201991" cy="1892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a:xfrm>
            <a:off x="3762756" y="3519678"/>
            <a:ext cx="1201991" cy="1892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771368C-6B89-DCA4-3DD9-92599845BC12}"/>
              </a:ext>
            </a:extLst>
          </p:cNvPr>
          <p:cNvPicPr>
            <a:picLocks noChangeAspect="1"/>
          </p:cNvPicPr>
          <p:nvPr/>
        </p:nvPicPr>
        <p:blipFill>
          <a:blip r:embed="rId2"/>
          <a:stretch>
            <a:fillRect/>
          </a:stretch>
        </p:blipFill>
        <p:spPr>
          <a:xfrm>
            <a:off x="4762" y="107896"/>
            <a:ext cx="5210175" cy="3505200"/>
          </a:xfrm>
          <a:prstGeom prst="rect">
            <a:avLst/>
          </a:prstGeom>
        </p:spPr>
      </p:pic>
      <p:pic>
        <p:nvPicPr>
          <p:cNvPr id="1026" name="Picture 2">
            <a:extLst>
              <a:ext uri="{FF2B5EF4-FFF2-40B4-BE49-F238E27FC236}">
                <a16:creationId xmlns:a16="http://schemas.microsoft.com/office/drawing/2014/main" id="{36D83692-1C3B-8E17-169F-7E31B37AD3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650" y="2100338"/>
            <a:ext cx="2914650" cy="401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36804"/>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5" name="object 5"/>
          <p:cNvSpPr txBox="1"/>
          <p:nvPr/>
        </p:nvSpPr>
        <p:spPr>
          <a:xfrm>
            <a:off x="3270884" y="1143635"/>
            <a:ext cx="1799589" cy="1977464"/>
          </a:xfrm>
          <a:prstGeom prst="rect">
            <a:avLst/>
          </a:prstGeom>
        </p:spPr>
        <p:txBody>
          <a:bodyPr vert="horz" wrap="square" lIns="0" tIns="50800" rIns="0" bIns="0" rtlCol="0">
            <a:spAutoFit/>
          </a:bodyPr>
          <a:lstStyle/>
          <a:p>
            <a:pPr marL="229235" indent="-217170">
              <a:lnSpc>
                <a:spcPct val="100000"/>
              </a:lnSpc>
              <a:spcBef>
                <a:spcPts val="400"/>
              </a:spcBef>
              <a:buAutoNum type="arabicPeriod"/>
              <a:tabLst>
                <a:tab pos="229235" algn="l"/>
                <a:tab pos="229870" algn="l"/>
              </a:tabLst>
            </a:pPr>
            <a:r>
              <a:rPr lang="es-ES" sz="800" dirty="0">
                <a:latin typeface="Montserrat"/>
                <a:cs typeface="Montserrat"/>
              </a:rPr>
              <a:t>Disco de freno delantero</a:t>
            </a:r>
          </a:p>
          <a:p>
            <a:pPr marL="229235" indent="-217170">
              <a:lnSpc>
                <a:spcPct val="100000"/>
              </a:lnSpc>
              <a:spcBef>
                <a:spcPts val="400"/>
              </a:spcBef>
              <a:buAutoNum type="arabicPeriod"/>
              <a:tabLst>
                <a:tab pos="229235" algn="l"/>
                <a:tab pos="229870" algn="l"/>
              </a:tabLst>
            </a:pPr>
            <a:r>
              <a:rPr lang="es-ES" sz="800" dirty="0">
                <a:latin typeface="Montserrat"/>
                <a:cs typeface="Montserrat"/>
              </a:rPr>
              <a:t>Tuerca de eje delantero</a:t>
            </a:r>
          </a:p>
          <a:p>
            <a:pPr marL="229235" indent="-217170">
              <a:lnSpc>
                <a:spcPct val="100000"/>
              </a:lnSpc>
              <a:spcBef>
                <a:spcPts val="400"/>
              </a:spcBef>
              <a:buAutoNum type="arabicPeriod"/>
              <a:tabLst>
                <a:tab pos="229235" algn="l"/>
                <a:tab pos="229870" algn="l"/>
              </a:tabLst>
            </a:pPr>
            <a:r>
              <a:rPr lang="es-ES" sz="800" dirty="0">
                <a:latin typeface="Montserrat"/>
                <a:cs typeface="Montserrat"/>
              </a:rPr>
              <a:t>Mordaza de freno delantera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lang="es-ES" sz="800" spc="-10" dirty="0" err="1">
                <a:latin typeface="Montserrat"/>
                <a:cs typeface="Montserrat"/>
              </a:rPr>
              <a:t>Bujia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lang="es-ES" sz="800" dirty="0">
                <a:latin typeface="Montserrat"/>
                <a:cs typeface="Montserrat"/>
              </a:rPr>
              <a:t>Medidor de nivel de aceite</a:t>
            </a:r>
            <a:endParaRPr sz="800" dirty="0">
              <a:latin typeface="Montserrat"/>
              <a:cs typeface="Montserrat"/>
            </a:endParaRPr>
          </a:p>
          <a:p>
            <a:pPr marL="229235" indent="-217170">
              <a:lnSpc>
                <a:spcPct val="100000"/>
              </a:lnSpc>
              <a:spcBef>
                <a:spcPts val="305"/>
              </a:spcBef>
              <a:buAutoNum type="arabicPeriod"/>
              <a:tabLst>
                <a:tab pos="229235" algn="l"/>
                <a:tab pos="229870" algn="l"/>
              </a:tabLst>
            </a:pPr>
            <a:r>
              <a:rPr lang="es-MX" sz="800" dirty="0">
                <a:latin typeface="Montserrat"/>
                <a:cs typeface="Montserrat"/>
              </a:rPr>
              <a:t>Pedal</a:t>
            </a:r>
            <a:r>
              <a:rPr lang="es-MX" sz="800" spc="-15" dirty="0">
                <a:latin typeface="Montserrat"/>
                <a:cs typeface="Montserrat"/>
              </a:rPr>
              <a:t> </a:t>
            </a:r>
            <a:r>
              <a:rPr lang="es-MX" sz="800" dirty="0">
                <a:latin typeface="Montserrat"/>
                <a:cs typeface="Montserrat"/>
              </a:rPr>
              <a:t>de </a:t>
            </a:r>
            <a:r>
              <a:rPr lang="es-MX" sz="800" spc="-10" dirty="0">
                <a:latin typeface="Montserrat"/>
                <a:cs typeface="Montserrat"/>
              </a:rPr>
              <a:t>arranque</a:t>
            </a:r>
            <a:endParaRPr lang="es-MX" sz="800" dirty="0">
              <a:latin typeface="Montserrat"/>
              <a:cs typeface="Montserrat"/>
            </a:endParaRPr>
          </a:p>
          <a:p>
            <a:pPr marL="229235" indent="-217170">
              <a:spcBef>
                <a:spcPts val="300"/>
              </a:spcBef>
              <a:buFontTx/>
              <a:buAutoNum type="arabicPeriod"/>
              <a:tabLst>
                <a:tab pos="229235" algn="l"/>
                <a:tab pos="229870" algn="l"/>
              </a:tabLst>
            </a:pPr>
            <a:r>
              <a:rPr lang="es-MX" sz="800" dirty="0">
                <a:latin typeface="Montserrat"/>
                <a:cs typeface="Montserrat"/>
              </a:rPr>
              <a:t>Pedal</a:t>
            </a:r>
            <a:r>
              <a:rPr lang="es-MX" sz="800" spc="-25" dirty="0">
                <a:latin typeface="Montserrat"/>
                <a:cs typeface="Montserrat"/>
              </a:rPr>
              <a:t> </a:t>
            </a:r>
            <a:r>
              <a:rPr lang="es-MX" sz="800" dirty="0">
                <a:latin typeface="Montserrat"/>
                <a:cs typeface="Montserrat"/>
              </a:rPr>
              <a:t>de </a:t>
            </a:r>
            <a:r>
              <a:rPr lang="es-MX" sz="800" spc="-10" dirty="0">
                <a:latin typeface="Montserrat"/>
                <a:cs typeface="Montserrat"/>
              </a:rPr>
              <a:t>freno</a:t>
            </a:r>
            <a:endParaRPr lang="es-MX"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err="1">
                <a:latin typeface="Montserrat"/>
                <a:cs typeface="Montserrat"/>
              </a:rPr>
              <a:t>Reposapiés</a:t>
            </a:r>
            <a:r>
              <a:rPr sz="800" spc="-50" dirty="0">
                <a:latin typeface="Montserrat"/>
                <a:cs typeface="Montserrat"/>
              </a:rPr>
              <a:t> </a:t>
            </a:r>
            <a:r>
              <a:rPr sz="800" dirty="0">
                <a:latin typeface="Montserrat"/>
                <a:cs typeface="Montserrat"/>
              </a:rPr>
              <a:t>delantero</a:t>
            </a:r>
            <a:r>
              <a:rPr sz="800" spc="-5" dirty="0">
                <a:latin typeface="Montserrat"/>
                <a:cs typeface="Montserrat"/>
              </a:rPr>
              <a:t> </a:t>
            </a:r>
            <a:r>
              <a:rPr sz="800" spc="-10" dirty="0">
                <a:latin typeface="Montserrat"/>
                <a:cs typeface="Montserrat"/>
              </a:rPr>
              <a:t>derecho</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lang="es-ES" sz="800" dirty="0">
                <a:latin typeface="Montserrat"/>
                <a:cs typeface="Montserrat"/>
              </a:rPr>
              <a:t>Reposapiés trasero derecho</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lang="es-ES" sz="800" spc="-10" dirty="0">
                <a:latin typeface="Montserrat"/>
                <a:cs typeface="Montserrat"/>
              </a:rPr>
              <a:t>Mofle</a:t>
            </a:r>
            <a:endParaRPr sz="800" dirty="0">
              <a:latin typeface="Montserrat"/>
              <a:cs typeface="Montserrat"/>
            </a:endParaRPr>
          </a:p>
          <a:p>
            <a:pPr marL="229235" indent="-217170">
              <a:lnSpc>
                <a:spcPct val="100000"/>
              </a:lnSpc>
              <a:spcBef>
                <a:spcPts val="300"/>
              </a:spcBef>
              <a:buAutoNum type="arabicPeriod"/>
              <a:tabLst>
                <a:tab pos="229870" algn="l"/>
              </a:tabLst>
            </a:pPr>
            <a:r>
              <a:rPr lang="es-ES" sz="800" dirty="0">
                <a:latin typeface="Montserrat"/>
                <a:cs typeface="Montserrat"/>
              </a:rPr>
              <a:t>Tuerca de eje trasero</a:t>
            </a:r>
            <a:endParaRPr sz="800" dirty="0">
              <a:latin typeface="Montserrat"/>
              <a:cs typeface="Montserrat"/>
            </a:endParaRPr>
          </a:p>
          <a:p>
            <a:pPr marL="229235" indent="-217170">
              <a:lnSpc>
                <a:spcPct val="100000"/>
              </a:lnSpc>
              <a:spcBef>
                <a:spcPts val="300"/>
              </a:spcBef>
              <a:buAutoNum type="arabicPeriod"/>
              <a:tabLst>
                <a:tab pos="229870" algn="l"/>
              </a:tabLst>
            </a:pPr>
            <a:r>
              <a:rPr lang="es-ES" sz="800" spc="-10" dirty="0">
                <a:latin typeface="Montserrat"/>
                <a:cs typeface="Montserrat"/>
              </a:rPr>
              <a:t>Tuerca de ajuste de freno tras.</a:t>
            </a:r>
            <a:endParaRPr sz="800" dirty="0">
              <a:latin typeface="Montserrat"/>
              <a:cs typeface="Montserrat"/>
            </a:endParaRPr>
          </a:p>
        </p:txBody>
      </p:sp>
      <p:pic>
        <p:nvPicPr>
          <p:cNvPr id="32" name="Imagen 31" descr="Motocicleta estacionada a un costado&#10;&#10;Descripción generada automáticamente">
            <a:extLst>
              <a:ext uri="{FF2B5EF4-FFF2-40B4-BE49-F238E27FC236}">
                <a16:creationId xmlns:a16="http://schemas.microsoft.com/office/drawing/2014/main" id="{E1BDFF50-630D-F630-0636-164D5A960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 y="884242"/>
            <a:ext cx="3256582" cy="21510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59073" y="828802"/>
            <a:ext cx="1635760" cy="950901"/>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VISTA</a:t>
            </a:r>
            <a:r>
              <a:rPr sz="700" b="1" spc="-5" dirty="0">
                <a:solidFill>
                  <a:srgbClr val="221F1F"/>
                </a:solidFill>
                <a:latin typeface="Montserrat"/>
                <a:cs typeface="Montserrat"/>
              </a:rPr>
              <a:t> </a:t>
            </a:r>
            <a:r>
              <a:rPr sz="700" b="1" spc="-10" dirty="0">
                <a:solidFill>
                  <a:srgbClr val="221F1F"/>
                </a:solidFill>
                <a:latin typeface="Montserrat"/>
                <a:cs typeface="Montserrat"/>
              </a:rPr>
              <a:t>FRONTAL</a:t>
            </a:r>
            <a:endParaRPr sz="700" dirty="0">
              <a:latin typeface="Montserrat"/>
              <a:cs typeface="Montserrat"/>
            </a:endParaRPr>
          </a:p>
          <a:p>
            <a:pPr>
              <a:lnSpc>
                <a:spcPct val="100000"/>
              </a:lnSpc>
              <a:spcBef>
                <a:spcPts val="45"/>
              </a:spcBef>
            </a:pPr>
            <a:endParaRPr sz="650" dirty="0">
              <a:latin typeface="Montserrat"/>
              <a:cs typeface="Montserrat"/>
            </a:endParaRPr>
          </a:p>
          <a:p>
            <a:pPr marL="229235" indent="-217170">
              <a:lnSpc>
                <a:spcPct val="100000"/>
              </a:lnSpc>
              <a:spcBef>
                <a:spcPts val="305"/>
              </a:spcBef>
              <a:buAutoNum type="arabicPeriod"/>
              <a:tabLst>
                <a:tab pos="229235" algn="l"/>
                <a:tab pos="229870" algn="l"/>
              </a:tabLst>
            </a:pPr>
            <a:r>
              <a:rPr sz="700" dirty="0" err="1">
                <a:solidFill>
                  <a:srgbClr val="221F1F"/>
                </a:solidFill>
                <a:latin typeface="Montserrat"/>
                <a:cs typeface="Montserrat"/>
              </a:rPr>
              <a:t>Direccional</a:t>
            </a:r>
            <a:r>
              <a:rPr sz="700" spc="-35" dirty="0">
                <a:solidFill>
                  <a:srgbClr val="221F1F"/>
                </a:solidFill>
                <a:latin typeface="Montserrat"/>
                <a:cs typeface="Montserrat"/>
              </a:rPr>
              <a:t> </a:t>
            </a:r>
            <a:r>
              <a:rPr sz="700" dirty="0" err="1">
                <a:solidFill>
                  <a:srgbClr val="221F1F"/>
                </a:solidFill>
                <a:latin typeface="Montserrat"/>
                <a:cs typeface="Montserrat"/>
              </a:rPr>
              <a:t>delantera</a:t>
            </a:r>
            <a:r>
              <a:rPr sz="700" spc="-25" dirty="0">
                <a:solidFill>
                  <a:srgbClr val="221F1F"/>
                </a:solidFill>
                <a:latin typeface="Montserrat"/>
                <a:cs typeface="Montserrat"/>
              </a:rPr>
              <a:t> </a:t>
            </a:r>
            <a:r>
              <a:rPr sz="700" spc="-10" dirty="0" err="1">
                <a:solidFill>
                  <a:srgbClr val="221F1F"/>
                </a:solidFill>
                <a:latin typeface="Montserrat"/>
                <a:cs typeface="Montserrat"/>
              </a:rPr>
              <a:t>izquierda</a:t>
            </a:r>
            <a:endParaRPr lang="es-ES" sz="700" spc="-10" dirty="0">
              <a:latin typeface="Montserrat"/>
              <a:cs typeface="Montserrat"/>
            </a:endParaRPr>
          </a:p>
          <a:p>
            <a:pPr marL="229235" indent="-217170">
              <a:lnSpc>
                <a:spcPct val="100000"/>
              </a:lnSpc>
              <a:spcBef>
                <a:spcPts val="305"/>
              </a:spcBef>
              <a:buAutoNum type="arabicPeriod"/>
              <a:tabLst>
                <a:tab pos="229235" algn="l"/>
                <a:tab pos="229870" algn="l"/>
              </a:tabLst>
            </a:pPr>
            <a:r>
              <a:rPr lang="es-MX" sz="700" spc="-10" dirty="0">
                <a:solidFill>
                  <a:srgbClr val="221F1F"/>
                </a:solidFill>
                <a:latin typeface="Montserrat"/>
                <a:cs typeface="Montserrat"/>
              </a:rPr>
              <a:t>Faro delantero</a:t>
            </a:r>
          </a:p>
          <a:p>
            <a:pPr marL="229235" indent="-217170">
              <a:lnSpc>
                <a:spcPct val="100000"/>
              </a:lnSpc>
              <a:spcBef>
                <a:spcPts val="305"/>
              </a:spcBef>
              <a:buAutoNum type="arabicPeriod"/>
              <a:tabLst>
                <a:tab pos="229235" algn="l"/>
                <a:tab pos="229870" algn="l"/>
              </a:tabLst>
            </a:pPr>
            <a:r>
              <a:rPr lang="es-MX" sz="700" spc="-10" dirty="0">
                <a:solidFill>
                  <a:srgbClr val="221F1F"/>
                </a:solidFill>
                <a:latin typeface="Montserrat"/>
                <a:cs typeface="Montserrat"/>
              </a:rPr>
              <a:t>Luz diurna (DRL)</a:t>
            </a:r>
          </a:p>
          <a:p>
            <a:pPr marL="229235" indent="-217170">
              <a:lnSpc>
                <a:spcPct val="100000"/>
              </a:lnSpc>
              <a:spcBef>
                <a:spcPts val="305"/>
              </a:spcBef>
              <a:buAutoNum type="arabicPeriod"/>
              <a:tabLst>
                <a:tab pos="229235" algn="l"/>
                <a:tab pos="229870" algn="l"/>
              </a:tabLst>
            </a:pPr>
            <a:r>
              <a:rPr lang="es-MX" sz="700" spc="-10" dirty="0">
                <a:solidFill>
                  <a:srgbClr val="221F1F"/>
                </a:solidFill>
                <a:latin typeface="Montserrat"/>
                <a:cs typeface="Montserrat"/>
              </a:rPr>
              <a:t>Salpicadera delantera</a:t>
            </a:r>
          </a:p>
          <a:p>
            <a:pPr marL="229235" indent="-217170">
              <a:lnSpc>
                <a:spcPct val="100000"/>
              </a:lnSpc>
              <a:spcBef>
                <a:spcPts val="305"/>
              </a:spcBef>
              <a:buAutoNum type="arabicPeriod"/>
              <a:tabLst>
                <a:tab pos="229235" algn="l"/>
                <a:tab pos="229870" algn="l"/>
              </a:tabLst>
            </a:pPr>
            <a:r>
              <a:rPr sz="700" dirty="0" err="1">
                <a:solidFill>
                  <a:srgbClr val="221F1F"/>
                </a:solidFill>
                <a:latin typeface="Montserrat"/>
                <a:cs typeface="Montserrat"/>
              </a:rPr>
              <a:t>Direccional</a:t>
            </a:r>
            <a:r>
              <a:rPr sz="700" spc="-40" dirty="0">
                <a:solidFill>
                  <a:srgbClr val="221F1F"/>
                </a:solidFill>
                <a:latin typeface="Montserrat"/>
                <a:cs typeface="Montserrat"/>
              </a:rPr>
              <a:t> </a:t>
            </a:r>
            <a:r>
              <a:rPr sz="700" dirty="0">
                <a:solidFill>
                  <a:srgbClr val="221F1F"/>
                </a:solidFill>
                <a:latin typeface="Montserrat"/>
                <a:cs typeface="Montserrat"/>
              </a:rPr>
              <a:t>delantera</a:t>
            </a:r>
            <a:r>
              <a:rPr sz="700" spc="-30" dirty="0">
                <a:solidFill>
                  <a:srgbClr val="221F1F"/>
                </a:solidFill>
                <a:latin typeface="Montserrat"/>
                <a:cs typeface="Montserrat"/>
              </a:rPr>
              <a:t> </a:t>
            </a:r>
            <a:r>
              <a:rPr sz="700" spc="-10" dirty="0">
                <a:solidFill>
                  <a:srgbClr val="221F1F"/>
                </a:solidFill>
                <a:latin typeface="Montserrat"/>
                <a:cs typeface="Montserrat"/>
              </a:rPr>
              <a:t>derecha</a:t>
            </a:r>
            <a:endParaRPr sz="700" dirty="0">
              <a:latin typeface="Montserrat"/>
              <a:cs typeface="Montserrat"/>
            </a:endParaRPr>
          </a:p>
        </p:txBody>
      </p:sp>
      <p:sp>
        <p:nvSpPr>
          <p:cNvPr id="4" name="object 4"/>
          <p:cNvSpPr txBox="1"/>
          <p:nvPr/>
        </p:nvSpPr>
        <p:spPr>
          <a:xfrm>
            <a:off x="3259073" y="2151075"/>
            <a:ext cx="1513840" cy="1184042"/>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VISTA</a:t>
            </a:r>
            <a:r>
              <a:rPr sz="700" b="1" spc="-15" dirty="0">
                <a:solidFill>
                  <a:srgbClr val="221F1F"/>
                </a:solidFill>
                <a:latin typeface="Montserrat"/>
                <a:cs typeface="Montserrat"/>
              </a:rPr>
              <a:t> </a:t>
            </a:r>
            <a:r>
              <a:rPr sz="700" b="1" spc="-10" dirty="0">
                <a:solidFill>
                  <a:srgbClr val="221F1F"/>
                </a:solidFill>
                <a:latin typeface="Montserrat"/>
                <a:cs typeface="Montserrat"/>
              </a:rPr>
              <a:t>TRASERA</a:t>
            </a:r>
            <a:endParaRPr sz="700" dirty="0">
              <a:latin typeface="Montserrat"/>
              <a:cs typeface="Montserrat"/>
            </a:endParaRPr>
          </a:p>
          <a:p>
            <a:pPr>
              <a:lnSpc>
                <a:spcPct val="100000"/>
              </a:lnSpc>
              <a:spcBef>
                <a:spcPts val="50"/>
              </a:spcBef>
            </a:pPr>
            <a:endParaRPr sz="650" dirty="0">
              <a:latin typeface="Montserrat"/>
              <a:cs typeface="Montserrat"/>
            </a:endParaRPr>
          </a:p>
          <a:p>
            <a:pPr marL="229235" indent="-217170">
              <a:lnSpc>
                <a:spcPct val="150000"/>
              </a:lnSpc>
              <a:buAutoNum type="arabicPeriod"/>
              <a:tabLst>
                <a:tab pos="229235" algn="l"/>
                <a:tab pos="229870" algn="l"/>
              </a:tabLst>
            </a:pPr>
            <a:r>
              <a:rPr lang="es-ES" sz="700" dirty="0">
                <a:solidFill>
                  <a:srgbClr val="221F1F"/>
                </a:solidFill>
                <a:latin typeface="Montserrat"/>
                <a:cs typeface="Montserrat"/>
              </a:rPr>
              <a:t>Asa del pasajero</a:t>
            </a:r>
          </a:p>
          <a:p>
            <a:pPr marL="229235" indent="-217170">
              <a:lnSpc>
                <a:spcPct val="150000"/>
              </a:lnSpc>
              <a:buFontTx/>
              <a:buAutoNum type="arabicPeriod"/>
              <a:tabLst>
                <a:tab pos="229235" algn="l"/>
                <a:tab pos="229870" algn="l"/>
              </a:tabLst>
            </a:pPr>
            <a:r>
              <a:rPr lang="es-MX" sz="700" dirty="0">
                <a:solidFill>
                  <a:srgbClr val="221F1F"/>
                </a:solidFill>
                <a:latin typeface="Montserrat"/>
                <a:cs typeface="Montserrat"/>
              </a:rPr>
              <a:t>Luz</a:t>
            </a:r>
            <a:r>
              <a:rPr lang="es-MX" sz="700" spc="5" dirty="0">
                <a:solidFill>
                  <a:srgbClr val="221F1F"/>
                </a:solidFill>
                <a:latin typeface="Montserrat"/>
                <a:cs typeface="Montserrat"/>
              </a:rPr>
              <a:t> </a:t>
            </a:r>
            <a:r>
              <a:rPr lang="es-MX" sz="700" dirty="0">
                <a:solidFill>
                  <a:srgbClr val="221F1F"/>
                </a:solidFill>
                <a:latin typeface="Montserrat"/>
                <a:cs typeface="Montserrat"/>
              </a:rPr>
              <a:t>cola</a:t>
            </a:r>
            <a:r>
              <a:rPr lang="es-MX" sz="700" spc="-10" dirty="0">
                <a:solidFill>
                  <a:srgbClr val="221F1F"/>
                </a:solidFill>
                <a:latin typeface="Montserrat"/>
                <a:cs typeface="Montserrat"/>
              </a:rPr>
              <a:t> </a:t>
            </a:r>
            <a:r>
              <a:rPr lang="es-MX" sz="700" dirty="0">
                <a:solidFill>
                  <a:srgbClr val="221F1F"/>
                </a:solidFill>
                <a:latin typeface="Montserrat"/>
                <a:cs typeface="Montserrat"/>
              </a:rPr>
              <a:t>/</a:t>
            </a:r>
            <a:r>
              <a:rPr lang="es-MX" sz="700" spc="5" dirty="0">
                <a:solidFill>
                  <a:srgbClr val="221F1F"/>
                </a:solidFill>
                <a:latin typeface="Montserrat"/>
                <a:cs typeface="Montserrat"/>
              </a:rPr>
              <a:t> </a:t>
            </a:r>
            <a:r>
              <a:rPr lang="es-MX" sz="700" spc="-20" dirty="0">
                <a:solidFill>
                  <a:srgbClr val="221F1F"/>
                </a:solidFill>
                <a:latin typeface="Montserrat"/>
                <a:cs typeface="Montserrat"/>
              </a:rPr>
              <a:t>Stop</a:t>
            </a:r>
            <a:endParaRPr lang="es-MX" sz="700" dirty="0">
              <a:latin typeface="Montserrat"/>
              <a:cs typeface="Montserrat"/>
            </a:endParaRPr>
          </a:p>
          <a:p>
            <a:pPr marL="229235" indent="-217170">
              <a:lnSpc>
                <a:spcPct val="150000"/>
              </a:lnSpc>
              <a:buAutoNum type="arabicPeriod"/>
              <a:tabLst>
                <a:tab pos="229235" algn="l"/>
                <a:tab pos="229870" algn="l"/>
              </a:tabLst>
            </a:pPr>
            <a:r>
              <a:rPr sz="700" dirty="0" err="1">
                <a:solidFill>
                  <a:srgbClr val="221F1F"/>
                </a:solidFill>
                <a:latin typeface="Montserrat"/>
                <a:cs typeface="Montserrat"/>
              </a:rPr>
              <a:t>Direccional</a:t>
            </a:r>
            <a:r>
              <a:rPr sz="700" spc="-35" dirty="0">
                <a:solidFill>
                  <a:srgbClr val="221F1F"/>
                </a:solidFill>
                <a:latin typeface="Montserrat"/>
                <a:cs typeface="Montserrat"/>
              </a:rPr>
              <a:t> </a:t>
            </a:r>
            <a:r>
              <a:rPr sz="700" dirty="0" err="1">
                <a:solidFill>
                  <a:srgbClr val="221F1F"/>
                </a:solidFill>
                <a:latin typeface="Montserrat"/>
                <a:cs typeface="Montserrat"/>
              </a:rPr>
              <a:t>trasera</a:t>
            </a:r>
            <a:r>
              <a:rPr sz="700" spc="-35" dirty="0">
                <a:solidFill>
                  <a:srgbClr val="221F1F"/>
                </a:solidFill>
                <a:latin typeface="Montserrat"/>
                <a:cs typeface="Montserrat"/>
              </a:rPr>
              <a:t> </a:t>
            </a:r>
            <a:r>
              <a:rPr sz="700" spc="-10" dirty="0" err="1">
                <a:solidFill>
                  <a:srgbClr val="221F1F"/>
                </a:solidFill>
                <a:latin typeface="Montserrat"/>
                <a:cs typeface="Montserrat"/>
              </a:rPr>
              <a:t>derecha</a:t>
            </a:r>
            <a:endParaRPr lang="es-ES" sz="700" spc="-10" dirty="0">
              <a:solidFill>
                <a:srgbClr val="221F1F"/>
              </a:solidFill>
              <a:latin typeface="Montserrat"/>
              <a:cs typeface="Montserrat"/>
            </a:endParaRPr>
          </a:p>
          <a:p>
            <a:pPr marL="229235" indent="-217170">
              <a:lnSpc>
                <a:spcPct val="150000"/>
              </a:lnSpc>
              <a:buAutoNum type="arabicPeriod"/>
              <a:tabLst>
                <a:tab pos="229235" algn="l"/>
                <a:tab pos="229870" algn="l"/>
              </a:tabLst>
            </a:pPr>
            <a:r>
              <a:rPr lang="es-ES" sz="700" dirty="0">
                <a:solidFill>
                  <a:srgbClr val="221F1F"/>
                </a:solidFill>
                <a:latin typeface="Montserrat"/>
                <a:cs typeface="Montserrat"/>
              </a:rPr>
              <a:t>Salpicadera trasera</a:t>
            </a:r>
            <a:endParaRPr lang="es-ES" sz="700" dirty="0">
              <a:latin typeface="Montserrat"/>
              <a:cs typeface="Montserrat"/>
            </a:endParaRPr>
          </a:p>
          <a:p>
            <a:pPr marL="229235" indent="-217170">
              <a:lnSpc>
                <a:spcPct val="150000"/>
              </a:lnSpc>
              <a:buAutoNum type="arabicPeriod"/>
              <a:tabLst>
                <a:tab pos="229235" algn="l"/>
                <a:tab pos="229870" algn="l"/>
              </a:tabLst>
            </a:pPr>
            <a:r>
              <a:rPr lang="es-ES" sz="700" spc="-10" dirty="0">
                <a:solidFill>
                  <a:srgbClr val="221F1F"/>
                </a:solidFill>
                <a:latin typeface="Montserrat"/>
                <a:cs typeface="Montserrat"/>
              </a:rPr>
              <a:t>Reflector</a:t>
            </a:r>
            <a:endParaRPr lang="es-ES" sz="700" spc="-10" dirty="0">
              <a:latin typeface="Montserrat"/>
              <a:cs typeface="Montserrat"/>
            </a:endParaRPr>
          </a:p>
          <a:p>
            <a:pPr marL="229235" indent="-217170">
              <a:lnSpc>
                <a:spcPct val="150000"/>
              </a:lnSpc>
              <a:buAutoNum type="arabicPeriod"/>
              <a:tabLst>
                <a:tab pos="229235" algn="l"/>
                <a:tab pos="229870" algn="l"/>
              </a:tabLst>
            </a:pPr>
            <a:r>
              <a:rPr sz="700" dirty="0" err="1">
                <a:solidFill>
                  <a:srgbClr val="221F1F"/>
                </a:solidFill>
                <a:latin typeface="Montserrat"/>
                <a:cs typeface="Montserrat"/>
              </a:rPr>
              <a:t>Direccional</a:t>
            </a:r>
            <a:r>
              <a:rPr sz="700" spc="-35" dirty="0">
                <a:solidFill>
                  <a:srgbClr val="221F1F"/>
                </a:solidFill>
                <a:latin typeface="Montserrat"/>
                <a:cs typeface="Montserrat"/>
              </a:rPr>
              <a:t> </a:t>
            </a:r>
            <a:r>
              <a:rPr sz="700" dirty="0" err="1">
                <a:solidFill>
                  <a:srgbClr val="221F1F"/>
                </a:solidFill>
                <a:latin typeface="Montserrat"/>
                <a:cs typeface="Montserrat"/>
              </a:rPr>
              <a:t>trasera</a:t>
            </a:r>
            <a:r>
              <a:rPr sz="700" spc="-35" dirty="0">
                <a:solidFill>
                  <a:srgbClr val="221F1F"/>
                </a:solidFill>
                <a:latin typeface="Montserrat"/>
                <a:cs typeface="Montserrat"/>
              </a:rPr>
              <a:t> </a:t>
            </a:r>
            <a:r>
              <a:rPr sz="700" spc="-10" dirty="0" err="1">
                <a:solidFill>
                  <a:srgbClr val="221F1F"/>
                </a:solidFill>
                <a:latin typeface="Montserrat"/>
                <a:cs typeface="Montserrat"/>
              </a:rPr>
              <a:t>izquierda</a:t>
            </a:r>
            <a:endParaRPr sz="700" dirty="0">
              <a:latin typeface="Montserrat"/>
              <a:cs typeface="Montserrat"/>
            </a:endParaRPr>
          </a:p>
        </p:txBody>
      </p:sp>
      <p:pic>
        <p:nvPicPr>
          <p:cNvPr id="29" name="Imagen 28" descr="Imagen que contiene foto, estacionado, pequeño, motor&#10;&#10;Descripción generada automáticamente">
            <a:extLst>
              <a:ext uri="{FF2B5EF4-FFF2-40B4-BE49-F238E27FC236}">
                <a16:creationId xmlns:a16="http://schemas.microsoft.com/office/drawing/2014/main" id="{C936EE42-0868-C10E-41EF-4A1877772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422" y="901700"/>
            <a:ext cx="1500508" cy="2181066"/>
          </a:xfrm>
          <a:prstGeom prst="rect">
            <a:avLst/>
          </a:prstGeom>
        </p:spPr>
      </p:pic>
      <p:pic>
        <p:nvPicPr>
          <p:cNvPr id="31" name="Imagen 30" descr="Un dibujo de una motocicleta&#10;&#10;Descripción generada automáticamente con confianza baja">
            <a:extLst>
              <a:ext uri="{FF2B5EF4-FFF2-40B4-BE49-F238E27FC236}">
                <a16:creationId xmlns:a16="http://schemas.microsoft.com/office/drawing/2014/main" id="{2EFAF096-0D3B-E8A2-9995-9564DA520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1" y="901700"/>
            <a:ext cx="1767434" cy="22699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NÚMEROS</a:t>
            </a:r>
            <a:r>
              <a:rPr spc="-5" dirty="0"/>
              <a:t> </a:t>
            </a:r>
            <a:r>
              <a:rPr dirty="0"/>
              <a:t>DE</a:t>
            </a:r>
            <a:r>
              <a:rPr spc="-10" dirty="0"/>
              <a:t> IDENTIFICACIÓN</a:t>
            </a:r>
            <a:r>
              <a:rPr spc="45" dirty="0"/>
              <a:t> </a:t>
            </a:r>
            <a:r>
              <a:rPr dirty="0"/>
              <a:t>DEL</a:t>
            </a:r>
            <a:r>
              <a:rPr spc="-15" dirty="0"/>
              <a:t> </a:t>
            </a:r>
            <a:r>
              <a:rPr spc="-10" dirty="0"/>
              <a:t>VEHÍCULO</a:t>
            </a:r>
          </a:p>
        </p:txBody>
      </p:sp>
      <p:sp>
        <p:nvSpPr>
          <p:cNvPr id="3" name="object 3"/>
          <p:cNvSpPr txBox="1"/>
          <p:nvPr/>
        </p:nvSpPr>
        <p:spPr>
          <a:xfrm>
            <a:off x="271678" y="2629306"/>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14" dirty="0">
                <a:solidFill>
                  <a:srgbClr val="221F1F"/>
                </a:solidFill>
                <a:latin typeface="Montserrat"/>
                <a:cs typeface="Montserrat"/>
              </a:rPr>
              <a:t> </a:t>
            </a:r>
            <a:r>
              <a:rPr sz="700" dirty="0">
                <a:solidFill>
                  <a:srgbClr val="221F1F"/>
                </a:solidFill>
                <a:latin typeface="Montserrat"/>
                <a:cs typeface="Montserrat"/>
              </a:rPr>
              <a:t>número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VIN</a:t>
            </a:r>
            <a:r>
              <a:rPr sz="700" spc="120"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4" dirty="0">
                <a:solidFill>
                  <a:srgbClr val="221F1F"/>
                </a:solidFill>
                <a:latin typeface="Montserrat"/>
                <a:cs typeface="Montserrat"/>
              </a:rPr>
              <a:t> </a:t>
            </a:r>
            <a:r>
              <a:rPr sz="700" dirty="0">
                <a:solidFill>
                  <a:srgbClr val="221F1F"/>
                </a:solidFill>
                <a:latin typeface="Montserrat"/>
                <a:cs typeface="Montserrat"/>
              </a:rPr>
              <a:t>al</a:t>
            </a:r>
            <a:r>
              <a:rPr sz="700" spc="114" dirty="0">
                <a:solidFill>
                  <a:srgbClr val="221F1F"/>
                </a:solidFill>
                <a:latin typeface="Montserrat"/>
                <a:cs typeface="Montserrat"/>
              </a:rPr>
              <a:t> </a:t>
            </a:r>
            <a:r>
              <a:rPr sz="700" dirty="0">
                <a:solidFill>
                  <a:srgbClr val="221F1F"/>
                </a:solidFill>
                <a:latin typeface="Montserrat"/>
                <a:cs typeface="Montserrat"/>
              </a:rPr>
              <a:t>lado</a:t>
            </a:r>
            <a:r>
              <a:rPr sz="700" spc="120" dirty="0">
                <a:solidFill>
                  <a:srgbClr val="221F1F"/>
                </a:solidFill>
                <a:latin typeface="Montserrat"/>
                <a:cs typeface="Montserrat"/>
              </a:rPr>
              <a:t> </a:t>
            </a:r>
            <a:r>
              <a:rPr sz="700" spc="-10" dirty="0">
                <a:solidFill>
                  <a:srgbClr val="221F1F"/>
                </a:solidFill>
                <a:latin typeface="Montserrat"/>
                <a:cs typeface="Montserrat"/>
              </a:rPr>
              <a:t>derecho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a:solidFill>
                  <a:srgbClr val="221F1F"/>
                </a:solidFill>
                <a:latin typeface="Montserrat"/>
                <a:cs typeface="Montserrat"/>
              </a:rPr>
              <a:t>la</a:t>
            </a:r>
            <a:r>
              <a:rPr sz="700" spc="475" dirty="0">
                <a:solidFill>
                  <a:srgbClr val="221F1F"/>
                </a:solidFill>
                <a:latin typeface="Montserrat"/>
                <a:cs typeface="Montserrat"/>
              </a:rPr>
              <a:t> </a:t>
            </a:r>
            <a:r>
              <a:rPr sz="700" dirty="0">
                <a:solidFill>
                  <a:srgbClr val="221F1F"/>
                </a:solidFill>
                <a:latin typeface="Montserrat"/>
                <a:cs typeface="Montserrat"/>
              </a:rPr>
              <a:t>columna</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err="1">
                <a:solidFill>
                  <a:srgbClr val="221F1F"/>
                </a:solidFill>
                <a:latin typeface="Montserrat"/>
                <a:cs typeface="Montserrat"/>
              </a:rPr>
              <a:t>dirección</a:t>
            </a:r>
            <a:r>
              <a:rPr sz="700" dirty="0">
                <a:solidFill>
                  <a:srgbClr val="221F1F"/>
                </a:solidFill>
                <a:latin typeface="Montserrat"/>
                <a:cs typeface="Montserrat"/>
              </a:rPr>
              <a:t>.</a:t>
            </a:r>
            <a:r>
              <a:rPr sz="700" spc="47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acceder</a:t>
            </a:r>
            <a:r>
              <a:rPr sz="700" spc="254" dirty="0">
                <a:solidFill>
                  <a:srgbClr val="221F1F"/>
                </a:solidFill>
                <a:latin typeface="Montserrat"/>
                <a:cs typeface="Montserrat"/>
              </a:rPr>
              <a:t> </a:t>
            </a:r>
            <a:r>
              <a:rPr sz="700" dirty="0">
                <a:solidFill>
                  <a:srgbClr val="221F1F"/>
                </a:solidFill>
                <a:latin typeface="Montserrat"/>
                <a:cs typeface="Montserrat"/>
              </a:rPr>
              <a:t>a</a:t>
            </a:r>
            <a:r>
              <a:rPr sz="700" spc="270" dirty="0">
                <a:solidFill>
                  <a:srgbClr val="221F1F"/>
                </a:solidFill>
                <a:latin typeface="Montserrat"/>
                <a:cs typeface="Montserrat"/>
              </a:rPr>
              <a:t> </a:t>
            </a:r>
            <a:r>
              <a:rPr sz="700" dirty="0">
                <a:solidFill>
                  <a:srgbClr val="221F1F"/>
                </a:solidFill>
                <a:latin typeface="Montserrat"/>
                <a:cs typeface="Montserrat"/>
              </a:rPr>
              <a:t>este,</a:t>
            </a:r>
            <a:r>
              <a:rPr sz="700" spc="254" dirty="0">
                <a:solidFill>
                  <a:srgbClr val="221F1F"/>
                </a:solidFill>
                <a:latin typeface="Montserrat"/>
                <a:cs typeface="Montserrat"/>
              </a:rPr>
              <a:t> </a:t>
            </a:r>
            <a:r>
              <a:rPr sz="700" dirty="0">
                <a:solidFill>
                  <a:srgbClr val="221F1F"/>
                </a:solidFill>
                <a:latin typeface="Montserrat"/>
                <a:cs typeface="Montserrat"/>
              </a:rPr>
              <a:t>simplemente</a:t>
            </a:r>
            <a:r>
              <a:rPr sz="700" spc="265" dirty="0">
                <a:solidFill>
                  <a:srgbClr val="221F1F"/>
                </a:solidFill>
                <a:latin typeface="Montserrat"/>
                <a:cs typeface="Montserrat"/>
              </a:rPr>
              <a:t> </a:t>
            </a:r>
            <a:r>
              <a:rPr sz="700" dirty="0">
                <a:solidFill>
                  <a:srgbClr val="221F1F"/>
                </a:solidFill>
                <a:latin typeface="Montserrat"/>
                <a:cs typeface="Montserrat"/>
              </a:rPr>
              <a:t>gire</a:t>
            </a:r>
            <a:r>
              <a:rPr sz="700" spc="250" dirty="0">
                <a:solidFill>
                  <a:srgbClr val="221F1F"/>
                </a:solidFill>
                <a:latin typeface="Montserrat"/>
                <a:cs typeface="Montserrat"/>
              </a:rPr>
              <a:t> </a:t>
            </a:r>
            <a:r>
              <a:rPr sz="700" dirty="0">
                <a:solidFill>
                  <a:srgbClr val="221F1F"/>
                </a:solidFill>
                <a:latin typeface="Montserrat"/>
                <a:cs typeface="Montserrat"/>
              </a:rPr>
              <a:t>la</a:t>
            </a:r>
            <a:r>
              <a:rPr sz="700" spc="254" dirty="0">
                <a:solidFill>
                  <a:srgbClr val="221F1F"/>
                </a:solidFill>
                <a:latin typeface="Montserrat"/>
                <a:cs typeface="Montserrat"/>
              </a:rPr>
              <a:t> </a:t>
            </a:r>
            <a:r>
              <a:rPr sz="700" spc="-10" dirty="0">
                <a:solidFill>
                  <a:srgbClr val="221F1F"/>
                </a:solidFill>
                <a:latin typeface="Montserrat"/>
                <a:cs typeface="Montserrat"/>
              </a:rPr>
              <a:t>dirección</a:t>
            </a:r>
            <a:r>
              <a:rPr sz="700" spc="500" dirty="0">
                <a:solidFill>
                  <a:srgbClr val="221F1F"/>
                </a:solidFill>
                <a:latin typeface="Montserrat"/>
                <a:cs typeface="Montserrat"/>
              </a:rPr>
              <a:t> </a:t>
            </a:r>
            <a:r>
              <a:rPr sz="700" dirty="0">
                <a:solidFill>
                  <a:srgbClr val="221F1F"/>
                </a:solidFill>
                <a:latin typeface="Montserrat"/>
                <a:cs typeface="Montserrat"/>
              </a:rPr>
              <a:t>hacia</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spc="-10" dirty="0">
                <a:solidFill>
                  <a:srgbClr val="221F1F"/>
                </a:solidFill>
                <a:latin typeface="Montserrat"/>
                <a:cs typeface="Montserrat"/>
              </a:rPr>
              <a:t>izquierda.</a:t>
            </a:r>
            <a:endParaRPr sz="700" dirty="0">
              <a:latin typeface="Montserrat"/>
              <a:cs typeface="Montserrat"/>
            </a:endParaRPr>
          </a:p>
        </p:txBody>
      </p:sp>
      <p:sp>
        <p:nvSpPr>
          <p:cNvPr id="4" name="object 4"/>
          <p:cNvSpPr txBox="1"/>
          <p:nvPr/>
        </p:nvSpPr>
        <p:spPr>
          <a:xfrm>
            <a:off x="2709164" y="2629306"/>
            <a:ext cx="2252980" cy="335348"/>
          </a:xfrm>
          <a:prstGeom prst="rect">
            <a:avLst/>
          </a:prstGeom>
        </p:spPr>
        <p:txBody>
          <a:bodyPr vert="horz" wrap="square" lIns="0" tIns="12065" rIns="0" bIns="0" rtlCol="0">
            <a:spAutoFit/>
          </a:bodyPr>
          <a:lstStyle/>
          <a:p>
            <a:pPr marL="12700" marR="5080">
              <a:lnSpc>
                <a:spcPct val="100000"/>
              </a:lnSpc>
              <a:spcBef>
                <a:spcPts val="95"/>
              </a:spcBef>
            </a:pPr>
            <a:r>
              <a:rPr lang="es-ES" sz="700" dirty="0">
                <a:solidFill>
                  <a:srgbClr val="221F1F"/>
                </a:solidFill>
                <a:latin typeface="Montserrat"/>
                <a:cs typeface="Montserrat"/>
              </a:rPr>
              <a:t>El número de serie del motor está estampado en la superficie superior del conjunto del cárter del lado izquierdo cerca del bloque de cilindros.</a:t>
            </a:r>
            <a:r>
              <a:rPr sz="700" spc="-10" dirty="0">
                <a:solidFill>
                  <a:srgbClr val="221F1F"/>
                </a:solidFill>
                <a:latin typeface="Montserrat"/>
                <a:cs typeface="Montserrat"/>
              </a:rPr>
              <a:t>.</a:t>
            </a:r>
            <a:endParaRPr sz="700" dirty="0">
              <a:latin typeface="Montserrat"/>
              <a:cs typeface="Montserrat"/>
            </a:endParaRPr>
          </a:p>
        </p:txBody>
      </p:sp>
      <p:sp>
        <p:nvSpPr>
          <p:cNvPr id="5" name="object 5"/>
          <p:cNvSpPr txBox="1"/>
          <p:nvPr/>
        </p:nvSpPr>
        <p:spPr>
          <a:xfrm>
            <a:off x="271678" y="706628"/>
            <a:ext cx="465264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Los números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VIN (Número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Identificación</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Vehículo) se</a:t>
            </a:r>
            <a:r>
              <a:rPr sz="700" spc="10" dirty="0">
                <a:solidFill>
                  <a:srgbClr val="221F1F"/>
                </a:solidFill>
                <a:latin typeface="Montserrat"/>
                <a:cs typeface="Montserrat"/>
              </a:rPr>
              <a:t> </a:t>
            </a:r>
            <a:r>
              <a:rPr sz="700" dirty="0">
                <a:solidFill>
                  <a:srgbClr val="221F1F"/>
                </a:solidFill>
                <a:latin typeface="Montserrat"/>
                <a:cs typeface="Montserrat"/>
              </a:rPr>
              <a:t>usan</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registrar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135" dirty="0">
                <a:solidFill>
                  <a:srgbClr val="221F1F"/>
                </a:solidFill>
                <a:latin typeface="Montserrat"/>
                <a:cs typeface="Montserrat"/>
              </a:rPr>
              <a:t> </a:t>
            </a:r>
            <a:r>
              <a:rPr sz="700" dirty="0">
                <a:solidFill>
                  <a:srgbClr val="221F1F"/>
                </a:solidFill>
                <a:latin typeface="Montserrat"/>
                <a:cs typeface="Montserrat"/>
              </a:rPr>
              <a:t>deben</a:t>
            </a:r>
            <a:r>
              <a:rPr sz="700" spc="135" dirty="0">
                <a:solidFill>
                  <a:srgbClr val="221F1F"/>
                </a:solidFill>
                <a:latin typeface="Montserrat"/>
                <a:cs typeface="Montserrat"/>
              </a:rPr>
              <a:t> </a:t>
            </a:r>
            <a:r>
              <a:rPr sz="700" dirty="0">
                <a:solidFill>
                  <a:srgbClr val="221F1F"/>
                </a:solidFill>
                <a:latin typeface="Montserrat"/>
                <a:cs typeface="Montserrat"/>
              </a:rPr>
              <a:t>corresponder</a:t>
            </a:r>
            <a:r>
              <a:rPr sz="700" spc="145" dirty="0">
                <a:solidFill>
                  <a:srgbClr val="221F1F"/>
                </a:solidFill>
                <a:latin typeface="Montserrat"/>
                <a:cs typeface="Montserrat"/>
              </a:rPr>
              <a:t> </a:t>
            </a:r>
            <a:r>
              <a:rPr sz="700" dirty="0">
                <a:solidFill>
                  <a:srgbClr val="221F1F"/>
                </a:solidFill>
                <a:latin typeface="Montserrat"/>
                <a:cs typeface="Montserrat"/>
              </a:rPr>
              <a:t>a</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establecidos</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3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tarjeta</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propiedad.</a:t>
            </a:r>
            <a:r>
              <a:rPr sz="700" spc="140" dirty="0">
                <a:solidFill>
                  <a:srgbClr val="221F1F"/>
                </a:solidFill>
                <a:latin typeface="Montserrat"/>
                <a:cs typeface="Montserrat"/>
              </a:rPr>
              <a:t> </a:t>
            </a:r>
            <a:r>
              <a:rPr sz="700" dirty="0">
                <a:solidFill>
                  <a:srgbClr val="221F1F"/>
                </a:solidFill>
                <a:latin typeface="Montserrat"/>
                <a:cs typeface="Montserrat"/>
              </a:rPr>
              <a:t>Ellos</a:t>
            </a:r>
            <a:r>
              <a:rPr sz="700" spc="135" dirty="0">
                <a:solidFill>
                  <a:srgbClr val="221F1F"/>
                </a:solidFill>
                <a:latin typeface="Montserrat"/>
                <a:cs typeface="Montserrat"/>
              </a:rPr>
              <a:t> </a:t>
            </a:r>
            <a:r>
              <a:rPr sz="700" dirty="0">
                <a:solidFill>
                  <a:srgbClr val="221F1F"/>
                </a:solidFill>
                <a:latin typeface="Montserrat"/>
                <a:cs typeface="Montserrat"/>
              </a:rPr>
              <a:t>son</a:t>
            </a:r>
            <a:r>
              <a:rPr sz="700" spc="140"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único</a:t>
            </a:r>
            <a:r>
              <a:rPr sz="700" spc="140" dirty="0">
                <a:solidFill>
                  <a:srgbClr val="221F1F"/>
                </a:solidFill>
                <a:latin typeface="Montserrat"/>
                <a:cs typeface="Montserrat"/>
              </a:rPr>
              <a:t> </a:t>
            </a:r>
            <a:r>
              <a:rPr sz="700" dirty="0">
                <a:solidFill>
                  <a:srgbClr val="221F1F"/>
                </a:solidFill>
                <a:latin typeface="Montserrat"/>
                <a:cs typeface="Montserrat"/>
              </a:rPr>
              <a:t>medio</a:t>
            </a:r>
            <a:r>
              <a:rPr sz="700" spc="15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distinguir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15" dirty="0">
                <a:solidFill>
                  <a:srgbClr val="221F1F"/>
                </a:solidFill>
                <a:latin typeface="Montserrat"/>
                <a:cs typeface="Montserrat"/>
              </a:rPr>
              <a:t> </a:t>
            </a:r>
            <a:r>
              <a:rPr sz="700" dirty="0">
                <a:solidFill>
                  <a:srgbClr val="221F1F"/>
                </a:solidFill>
                <a:latin typeface="Montserrat"/>
                <a:cs typeface="Montserrat"/>
              </a:rPr>
              <a:t>Vehículo de</a:t>
            </a:r>
            <a:r>
              <a:rPr sz="700" spc="-10" dirty="0">
                <a:solidFill>
                  <a:srgbClr val="221F1F"/>
                </a:solidFill>
                <a:latin typeface="Montserrat"/>
                <a:cs typeface="Montserrat"/>
              </a:rPr>
              <a:t> </a:t>
            </a:r>
            <a:r>
              <a:rPr sz="700" dirty="0">
                <a:solidFill>
                  <a:srgbClr val="221F1F"/>
                </a:solidFill>
                <a:latin typeface="Montserrat"/>
                <a:cs typeface="Montserrat"/>
              </a:rPr>
              <a:t>otros</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mismo</a:t>
            </a:r>
            <a:r>
              <a:rPr sz="700" spc="-30" dirty="0">
                <a:solidFill>
                  <a:srgbClr val="221F1F"/>
                </a:solidFill>
                <a:latin typeface="Montserrat"/>
                <a:cs typeface="Montserrat"/>
              </a:rPr>
              <a:t> </a:t>
            </a:r>
            <a:r>
              <a:rPr sz="700" dirty="0">
                <a:solidFill>
                  <a:srgbClr val="221F1F"/>
                </a:solidFill>
                <a:latin typeface="Montserrat"/>
                <a:cs typeface="Montserrat"/>
              </a:rPr>
              <a:t>modelo</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spc="-10" dirty="0">
                <a:solidFill>
                  <a:srgbClr val="221F1F"/>
                </a:solidFill>
                <a:latin typeface="Montserrat"/>
                <a:cs typeface="Montserrat"/>
              </a:rPr>
              <a:t>tipo.</a:t>
            </a:r>
            <a:endParaRPr sz="700">
              <a:latin typeface="Montserrat"/>
              <a:cs typeface="Montserrat"/>
            </a:endParaRPr>
          </a:p>
        </p:txBody>
      </p:sp>
      <p:grpSp>
        <p:nvGrpSpPr>
          <p:cNvPr id="19" name="docshapegroup131">
            <a:extLst>
              <a:ext uri="{FF2B5EF4-FFF2-40B4-BE49-F238E27FC236}">
                <a16:creationId xmlns:a16="http://schemas.microsoft.com/office/drawing/2014/main" id="{4DCA67B3-F819-9D0D-2D16-EE15ED7DC6E2}"/>
              </a:ext>
            </a:extLst>
          </p:cNvPr>
          <p:cNvGrpSpPr>
            <a:grpSpLocks/>
          </p:cNvGrpSpPr>
          <p:nvPr/>
        </p:nvGrpSpPr>
        <p:grpSpPr bwMode="auto">
          <a:xfrm>
            <a:off x="277495" y="1120635"/>
            <a:ext cx="2256155" cy="1457465"/>
            <a:chOff x="547" y="152"/>
            <a:chExt cx="3514" cy="2261"/>
          </a:xfrm>
        </p:grpSpPr>
        <p:pic>
          <p:nvPicPr>
            <p:cNvPr id="2055" name="docshape132">
              <a:extLst>
                <a:ext uri="{FF2B5EF4-FFF2-40B4-BE49-F238E27FC236}">
                  <a16:creationId xmlns:a16="http://schemas.microsoft.com/office/drawing/2014/main" id="{8FE7485F-68F5-FFC0-29C4-A63A71C53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 y="151"/>
              <a:ext cx="3514" cy="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ocshape133">
              <a:extLst>
                <a:ext uri="{FF2B5EF4-FFF2-40B4-BE49-F238E27FC236}">
                  <a16:creationId xmlns:a16="http://schemas.microsoft.com/office/drawing/2014/main" id="{60EF952D-4DEC-2170-4C3C-37BFBA1E274D}"/>
                </a:ext>
              </a:extLst>
            </p:cNvPr>
            <p:cNvSpPr>
              <a:spLocks/>
            </p:cNvSpPr>
            <p:nvPr/>
          </p:nvSpPr>
          <p:spPr bwMode="auto">
            <a:xfrm>
              <a:off x="1928" y="1341"/>
              <a:ext cx="320" cy="498"/>
            </a:xfrm>
            <a:custGeom>
              <a:avLst/>
              <a:gdLst>
                <a:gd name="T0" fmla="+- 0 2230 1928"/>
                <a:gd name="T1" fmla="*/ T0 w 320"/>
                <a:gd name="T2" fmla="+- 0 1342 1342"/>
                <a:gd name="T3" fmla="*/ 1342 h 498"/>
                <a:gd name="T4" fmla="+- 0 1957 1928"/>
                <a:gd name="T5" fmla="*/ T4 w 320"/>
                <a:gd name="T6" fmla="+- 0 1483 1342"/>
                <a:gd name="T7" fmla="*/ 1483 h 498"/>
                <a:gd name="T8" fmla="+- 0 1954 1928"/>
                <a:gd name="T9" fmla="*/ T8 w 320"/>
                <a:gd name="T10" fmla="+- 0 1490 1342"/>
                <a:gd name="T11" fmla="*/ 1490 h 498"/>
                <a:gd name="T12" fmla="+- 0 1956 1928"/>
                <a:gd name="T13" fmla="*/ T12 w 320"/>
                <a:gd name="T14" fmla="+- 0 1502 1342"/>
                <a:gd name="T15" fmla="*/ 1502 h 498"/>
                <a:gd name="T16" fmla="+- 0 1959 1928"/>
                <a:gd name="T17" fmla="*/ T16 w 320"/>
                <a:gd name="T18" fmla="+- 0 1505 1342"/>
                <a:gd name="T19" fmla="*/ 1505 h 498"/>
                <a:gd name="T20" fmla="+- 0 1965 1928"/>
                <a:gd name="T21" fmla="*/ T20 w 320"/>
                <a:gd name="T22" fmla="+- 0 1509 1342"/>
                <a:gd name="T23" fmla="*/ 1509 h 498"/>
                <a:gd name="T24" fmla="+- 0 1968 1928"/>
                <a:gd name="T25" fmla="*/ T24 w 320"/>
                <a:gd name="T26" fmla="+- 0 1510 1342"/>
                <a:gd name="T27" fmla="*/ 1510 h 498"/>
                <a:gd name="T28" fmla="+- 0 2068 1928"/>
                <a:gd name="T29" fmla="*/ T28 w 320"/>
                <a:gd name="T30" fmla="+- 0 1509 1342"/>
                <a:gd name="T31" fmla="*/ 1509 h 498"/>
                <a:gd name="T32" fmla="+- 0 1928 1928"/>
                <a:gd name="T33" fmla="*/ T32 w 320"/>
                <a:gd name="T34" fmla="+- 0 1823 1342"/>
                <a:gd name="T35" fmla="*/ 1823 h 498"/>
                <a:gd name="T36" fmla="+- 0 1931 1928"/>
                <a:gd name="T37" fmla="*/ T36 w 320"/>
                <a:gd name="T38" fmla="+- 0 1831 1342"/>
                <a:gd name="T39" fmla="*/ 1831 h 498"/>
                <a:gd name="T40" fmla="+- 0 1938 1928"/>
                <a:gd name="T41" fmla="*/ T40 w 320"/>
                <a:gd name="T42" fmla="+- 0 1836 1342"/>
                <a:gd name="T43" fmla="*/ 1836 h 498"/>
                <a:gd name="T44" fmla="+- 0 1945 1928"/>
                <a:gd name="T45" fmla="*/ T44 w 320"/>
                <a:gd name="T46" fmla="+- 0 1840 1342"/>
                <a:gd name="T47" fmla="*/ 1840 h 498"/>
                <a:gd name="T48" fmla="+- 0 1953 1928"/>
                <a:gd name="T49" fmla="*/ T48 w 320"/>
                <a:gd name="T50" fmla="+- 0 1838 1342"/>
                <a:gd name="T51" fmla="*/ 1838 h 498"/>
                <a:gd name="T52" fmla="+- 0 2171 1928"/>
                <a:gd name="T53" fmla="*/ T52 w 320"/>
                <a:gd name="T54" fmla="+- 0 1573 1342"/>
                <a:gd name="T55" fmla="*/ 1573 h 498"/>
                <a:gd name="T56" fmla="+- 0 2215 1928"/>
                <a:gd name="T57" fmla="*/ T56 w 320"/>
                <a:gd name="T58" fmla="+- 0 1662 1342"/>
                <a:gd name="T59" fmla="*/ 1662 h 498"/>
                <a:gd name="T60" fmla="+- 0 2217 1928"/>
                <a:gd name="T61" fmla="*/ T60 w 320"/>
                <a:gd name="T62" fmla="+- 0 1665 1342"/>
                <a:gd name="T63" fmla="*/ 1665 h 498"/>
                <a:gd name="T64" fmla="+- 0 2223 1928"/>
                <a:gd name="T65" fmla="*/ T64 w 320"/>
                <a:gd name="T66" fmla="+- 0 1668 1342"/>
                <a:gd name="T67" fmla="*/ 1668 h 498"/>
                <a:gd name="T68" fmla="+- 0 2228 1928"/>
                <a:gd name="T69" fmla="*/ T68 w 320"/>
                <a:gd name="T70" fmla="+- 0 1669 1342"/>
                <a:gd name="T71" fmla="*/ 1669 h 498"/>
                <a:gd name="T72" fmla="+- 0 2239 1928"/>
                <a:gd name="T73" fmla="*/ T72 w 320"/>
                <a:gd name="T74" fmla="+- 0 1667 1342"/>
                <a:gd name="T75" fmla="*/ 1667 h 498"/>
                <a:gd name="T76" fmla="+- 0 2244 1928"/>
                <a:gd name="T77" fmla="*/ T76 w 320"/>
                <a:gd name="T78" fmla="+- 0 1660 1342"/>
                <a:gd name="T79" fmla="*/ 1660 h 498"/>
                <a:gd name="T80" fmla="+- 0 2248 1928"/>
                <a:gd name="T81" fmla="*/ T80 w 320"/>
                <a:gd name="T82" fmla="+- 0 1353 1342"/>
                <a:gd name="T83" fmla="*/ 1353 h 498"/>
                <a:gd name="T84" fmla="+- 0 2245 1928"/>
                <a:gd name="T85" fmla="*/ T84 w 320"/>
                <a:gd name="T86" fmla="+- 0 1348 1342"/>
                <a:gd name="T87" fmla="*/ 1348 h 498"/>
                <a:gd name="T88" fmla="+- 0 2236 1928"/>
                <a:gd name="T89" fmla="*/ T88 w 320"/>
                <a:gd name="T90" fmla="+- 0 1342 1342"/>
                <a:gd name="T91" fmla="*/ 1342 h 498"/>
                <a:gd name="T92" fmla="+- 0 2230 1928"/>
                <a:gd name="T93" fmla="*/ T92 w 320"/>
                <a:gd name="T94" fmla="+- 0 1342 1342"/>
                <a:gd name="T95" fmla="*/ 1342 h 4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20" h="498">
                  <a:moveTo>
                    <a:pt x="302" y="0"/>
                  </a:moveTo>
                  <a:lnTo>
                    <a:pt x="29" y="141"/>
                  </a:lnTo>
                  <a:lnTo>
                    <a:pt x="26" y="148"/>
                  </a:lnTo>
                  <a:lnTo>
                    <a:pt x="28" y="160"/>
                  </a:lnTo>
                  <a:lnTo>
                    <a:pt x="31" y="163"/>
                  </a:lnTo>
                  <a:lnTo>
                    <a:pt x="37" y="167"/>
                  </a:lnTo>
                  <a:lnTo>
                    <a:pt x="40" y="168"/>
                  </a:lnTo>
                  <a:lnTo>
                    <a:pt x="140" y="167"/>
                  </a:lnTo>
                  <a:lnTo>
                    <a:pt x="0" y="481"/>
                  </a:lnTo>
                  <a:lnTo>
                    <a:pt x="3" y="489"/>
                  </a:lnTo>
                  <a:lnTo>
                    <a:pt x="10" y="494"/>
                  </a:lnTo>
                  <a:lnTo>
                    <a:pt x="17" y="498"/>
                  </a:lnTo>
                  <a:lnTo>
                    <a:pt x="25" y="496"/>
                  </a:lnTo>
                  <a:lnTo>
                    <a:pt x="243" y="231"/>
                  </a:lnTo>
                  <a:lnTo>
                    <a:pt x="287" y="320"/>
                  </a:lnTo>
                  <a:lnTo>
                    <a:pt x="289" y="323"/>
                  </a:lnTo>
                  <a:lnTo>
                    <a:pt x="295" y="326"/>
                  </a:lnTo>
                  <a:lnTo>
                    <a:pt x="300" y="327"/>
                  </a:lnTo>
                  <a:lnTo>
                    <a:pt x="311" y="325"/>
                  </a:lnTo>
                  <a:lnTo>
                    <a:pt x="316" y="318"/>
                  </a:lnTo>
                  <a:lnTo>
                    <a:pt x="320" y="11"/>
                  </a:lnTo>
                  <a:lnTo>
                    <a:pt x="317" y="6"/>
                  </a:lnTo>
                  <a:lnTo>
                    <a:pt x="308" y="0"/>
                  </a:lnTo>
                  <a:lnTo>
                    <a:pt x="3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docshape134">
              <a:extLst>
                <a:ext uri="{FF2B5EF4-FFF2-40B4-BE49-F238E27FC236}">
                  <a16:creationId xmlns:a16="http://schemas.microsoft.com/office/drawing/2014/main" id="{36E7939A-1C24-809B-3D83-E8F61FD0AF1D}"/>
                </a:ext>
              </a:extLst>
            </p:cNvPr>
            <p:cNvSpPr>
              <a:spLocks/>
            </p:cNvSpPr>
            <p:nvPr/>
          </p:nvSpPr>
          <p:spPr bwMode="auto">
            <a:xfrm>
              <a:off x="1928" y="1341"/>
              <a:ext cx="320" cy="499"/>
            </a:xfrm>
            <a:custGeom>
              <a:avLst/>
              <a:gdLst>
                <a:gd name="T0" fmla="+- 0 2085 1928"/>
                <a:gd name="T1" fmla="*/ T0 w 320"/>
                <a:gd name="T2" fmla="+- 0 1509 1342"/>
                <a:gd name="T3" fmla="*/ 1509 h 499"/>
                <a:gd name="T4" fmla="+- 0 2068 1928"/>
                <a:gd name="T5" fmla="*/ T4 w 320"/>
                <a:gd name="T6" fmla="+- 0 1509 1342"/>
                <a:gd name="T7" fmla="*/ 1509 h 499"/>
                <a:gd name="T8" fmla="+- 0 1932 1928"/>
                <a:gd name="T9" fmla="*/ T8 w 320"/>
                <a:gd name="T10" fmla="+- 0 1815 1342"/>
                <a:gd name="T11" fmla="*/ 1815 h 499"/>
                <a:gd name="T12" fmla="+- 0 1928 1928"/>
                <a:gd name="T13" fmla="*/ T12 w 320"/>
                <a:gd name="T14" fmla="+- 0 1823 1342"/>
                <a:gd name="T15" fmla="*/ 1823 h 499"/>
                <a:gd name="T16" fmla="+- 0 1931 1928"/>
                <a:gd name="T17" fmla="*/ T16 w 320"/>
                <a:gd name="T18" fmla="+- 0 1831 1342"/>
                <a:gd name="T19" fmla="*/ 1831 h 499"/>
                <a:gd name="T20" fmla="+- 0 1945 1928"/>
                <a:gd name="T21" fmla="*/ T20 w 320"/>
                <a:gd name="T22" fmla="+- 0 1840 1342"/>
                <a:gd name="T23" fmla="*/ 1840 h 499"/>
                <a:gd name="T24" fmla="+- 0 1953 1928"/>
                <a:gd name="T25" fmla="*/ T24 w 320"/>
                <a:gd name="T26" fmla="+- 0 1838 1342"/>
                <a:gd name="T27" fmla="*/ 1838 h 499"/>
                <a:gd name="T28" fmla="+- 0 1967 1928"/>
                <a:gd name="T29" fmla="*/ T28 w 320"/>
                <a:gd name="T30" fmla="+- 0 1822 1342"/>
                <a:gd name="T31" fmla="*/ 1822 h 499"/>
                <a:gd name="T32" fmla="+- 0 1946 1928"/>
                <a:gd name="T33" fmla="*/ T32 w 320"/>
                <a:gd name="T34" fmla="+- 0 1822 1342"/>
                <a:gd name="T35" fmla="*/ 1822 h 499"/>
                <a:gd name="T36" fmla="+- 0 2085 1928"/>
                <a:gd name="T37" fmla="*/ T36 w 320"/>
                <a:gd name="T38" fmla="+- 0 1509 1342"/>
                <a:gd name="T39" fmla="*/ 1509 h 499"/>
                <a:gd name="T40" fmla="+- 0 2171 1928"/>
                <a:gd name="T41" fmla="*/ T40 w 320"/>
                <a:gd name="T42" fmla="+- 0 1550 1342"/>
                <a:gd name="T43" fmla="*/ 1550 h 499"/>
                <a:gd name="T44" fmla="+- 0 2168 1928"/>
                <a:gd name="T45" fmla="*/ T44 w 320"/>
                <a:gd name="T46" fmla="+- 0 1551 1342"/>
                <a:gd name="T47" fmla="*/ 1551 h 499"/>
                <a:gd name="T48" fmla="+- 0 1946 1928"/>
                <a:gd name="T49" fmla="*/ T48 w 320"/>
                <a:gd name="T50" fmla="+- 0 1822 1342"/>
                <a:gd name="T51" fmla="*/ 1822 h 499"/>
                <a:gd name="T52" fmla="+- 0 1967 1928"/>
                <a:gd name="T53" fmla="*/ T52 w 320"/>
                <a:gd name="T54" fmla="+- 0 1822 1342"/>
                <a:gd name="T55" fmla="*/ 1822 h 499"/>
                <a:gd name="T56" fmla="+- 0 2171 1928"/>
                <a:gd name="T57" fmla="*/ T56 w 320"/>
                <a:gd name="T58" fmla="+- 0 1573 1342"/>
                <a:gd name="T59" fmla="*/ 1573 h 499"/>
                <a:gd name="T60" fmla="+- 0 2189 1928"/>
                <a:gd name="T61" fmla="*/ T60 w 320"/>
                <a:gd name="T62" fmla="+- 0 1573 1342"/>
                <a:gd name="T63" fmla="*/ 1573 h 499"/>
                <a:gd name="T64" fmla="+- 0 2179 1928"/>
                <a:gd name="T65" fmla="*/ T64 w 320"/>
                <a:gd name="T66" fmla="+- 0 1552 1342"/>
                <a:gd name="T67" fmla="*/ 1552 h 499"/>
                <a:gd name="T68" fmla="+- 0 2177 1928"/>
                <a:gd name="T69" fmla="*/ T68 w 320"/>
                <a:gd name="T70" fmla="+- 0 1551 1342"/>
                <a:gd name="T71" fmla="*/ 1551 h 499"/>
                <a:gd name="T72" fmla="+- 0 2171 1928"/>
                <a:gd name="T73" fmla="*/ T72 w 320"/>
                <a:gd name="T74" fmla="+- 0 1550 1342"/>
                <a:gd name="T75" fmla="*/ 1550 h 499"/>
                <a:gd name="T76" fmla="+- 0 2189 1928"/>
                <a:gd name="T77" fmla="*/ T76 w 320"/>
                <a:gd name="T78" fmla="+- 0 1573 1342"/>
                <a:gd name="T79" fmla="*/ 1573 h 499"/>
                <a:gd name="T80" fmla="+- 0 2171 1928"/>
                <a:gd name="T81" fmla="*/ T80 w 320"/>
                <a:gd name="T82" fmla="+- 0 1573 1342"/>
                <a:gd name="T83" fmla="*/ 1573 h 499"/>
                <a:gd name="T84" fmla="+- 0 2215 1928"/>
                <a:gd name="T85" fmla="*/ T84 w 320"/>
                <a:gd name="T86" fmla="+- 0 1662 1342"/>
                <a:gd name="T87" fmla="*/ 1662 h 499"/>
                <a:gd name="T88" fmla="+- 0 2217 1928"/>
                <a:gd name="T89" fmla="*/ T88 w 320"/>
                <a:gd name="T90" fmla="+- 0 1665 1342"/>
                <a:gd name="T91" fmla="*/ 1665 h 499"/>
                <a:gd name="T92" fmla="+- 0 2220 1928"/>
                <a:gd name="T93" fmla="*/ T92 w 320"/>
                <a:gd name="T94" fmla="+- 0 1666 1342"/>
                <a:gd name="T95" fmla="*/ 1666 h 499"/>
                <a:gd name="T96" fmla="+- 0 2223 1928"/>
                <a:gd name="T97" fmla="*/ T96 w 320"/>
                <a:gd name="T98" fmla="+- 0 1668 1342"/>
                <a:gd name="T99" fmla="*/ 1668 h 499"/>
                <a:gd name="T100" fmla="+- 0 2228 1928"/>
                <a:gd name="T101" fmla="*/ T100 w 320"/>
                <a:gd name="T102" fmla="+- 0 1669 1342"/>
                <a:gd name="T103" fmla="*/ 1669 h 499"/>
                <a:gd name="T104" fmla="+- 0 2239 1928"/>
                <a:gd name="T105" fmla="*/ T104 w 320"/>
                <a:gd name="T106" fmla="+- 0 1667 1342"/>
                <a:gd name="T107" fmla="*/ 1667 h 499"/>
                <a:gd name="T108" fmla="+- 0 2244 1928"/>
                <a:gd name="T109" fmla="*/ T108 w 320"/>
                <a:gd name="T110" fmla="+- 0 1660 1342"/>
                <a:gd name="T111" fmla="*/ 1660 h 499"/>
                <a:gd name="T112" fmla="+- 0 2244 1928"/>
                <a:gd name="T113" fmla="*/ T112 w 320"/>
                <a:gd name="T114" fmla="+- 0 1653 1342"/>
                <a:gd name="T115" fmla="*/ 1653 h 499"/>
                <a:gd name="T116" fmla="+- 0 2228 1928"/>
                <a:gd name="T117" fmla="*/ T116 w 320"/>
                <a:gd name="T118" fmla="+- 0 1653 1342"/>
                <a:gd name="T119" fmla="*/ 1653 h 499"/>
                <a:gd name="T120" fmla="+- 0 2189 1928"/>
                <a:gd name="T121" fmla="*/ T120 w 320"/>
                <a:gd name="T122" fmla="+- 0 1573 1342"/>
                <a:gd name="T123" fmla="*/ 1573 h 499"/>
                <a:gd name="T124" fmla="+- 0 2248 1928"/>
                <a:gd name="T125" fmla="*/ T124 w 320"/>
                <a:gd name="T126" fmla="+- 0 1358 1342"/>
                <a:gd name="T127" fmla="*/ 1358 h 499"/>
                <a:gd name="T128" fmla="+- 0 2232 1928"/>
                <a:gd name="T129" fmla="*/ T128 w 320"/>
                <a:gd name="T130" fmla="+- 0 1358 1342"/>
                <a:gd name="T131" fmla="*/ 1358 h 499"/>
                <a:gd name="T132" fmla="+- 0 2228 1928"/>
                <a:gd name="T133" fmla="*/ T132 w 320"/>
                <a:gd name="T134" fmla="+- 0 1653 1342"/>
                <a:gd name="T135" fmla="*/ 1653 h 499"/>
                <a:gd name="T136" fmla="+- 0 2244 1928"/>
                <a:gd name="T137" fmla="*/ T136 w 320"/>
                <a:gd name="T138" fmla="+- 0 1653 1342"/>
                <a:gd name="T139" fmla="*/ 1653 h 499"/>
                <a:gd name="T140" fmla="+- 0 2248 1928"/>
                <a:gd name="T141" fmla="*/ T140 w 320"/>
                <a:gd name="T142" fmla="+- 0 1358 1342"/>
                <a:gd name="T143" fmla="*/ 1358 h 499"/>
                <a:gd name="T144" fmla="+- 0 2230 1928"/>
                <a:gd name="T145" fmla="*/ T144 w 320"/>
                <a:gd name="T146" fmla="+- 0 1342 1342"/>
                <a:gd name="T147" fmla="*/ 1342 h 499"/>
                <a:gd name="T148" fmla="+- 0 1957 1928"/>
                <a:gd name="T149" fmla="*/ T148 w 320"/>
                <a:gd name="T150" fmla="+- 0 1483 1342"/>
                <a:gd name="T151" fmla="*/ 1483 h 499"/>
                <a:gd name="T152" fmla="+- 0 1954 1928"/>
                <a:gd name="T153" fmla="*/ T152 w 320"/>
                <a:gd name="T154" fmla="+- 0 1490 1342"/>
                <a:gd name="T155" fmla="*/ 1490 h 499"/>
                <a:gd name="T156" fmla="+- 0 1955 1928"/>
                <a:gd name="T157" fmla="*/ T156 w 320"/>
                <a:gd name="T158" fmla="+- 0 1498 1342"/>
                <a:gd name="T159" fmla="*/ 1498 h 499"/>
                <a:gd name="T160" fmla="+- 0 1956 1928"/>
                <a:gd name="T161" fmla="*/ T160 w 320"/>
                <a:gd name="T162" fmla="+- 0 1502 1342"/>
                <a:gd name="T163" fmla="*/ 1502 h 499"/>
                <a:gd name="T164" fmla="+- 0 1959 1928"/>
                <a:gd name="T165" fmla="*/ T164 w 320"/>
                <a:gd name="T166" fmla="+- 0 1505 1342"/>
                <a:gd name="T167" fmla="*/ 1505 h 499"/>
                <a:gd name="T168" fmla="+- 0 1965 1928"/>
                <a:gd name="T169" fmla="*/ T168 w 320"/>
                <a:gd name="T170" fmla="+- 0 1509 1342"/>
                <a:gd name="T171" fmla="*/ 1509 h 499"/>
                <a:gd name="T172" fmla="+- 0 1968 1928"/>
                <a:gd name="T173" fmla="*/ T172 w 320"/>
                <a:gd name="T174" fmla="+- 0 1510 1342"/>
                <a:gd name="T175" fmla="*/ 1510 h 499"/>
                <a:gd name="T176" fmla="+- 0 2085 1928"/>
                <a:gd name="T177" fmla="*/ T176 w 320"/>
                <a:gd name="T178" fmla="+- 0 1509 1342"/>
                <a:gd name="T179" fmla="*/ 1509 h 499"/>
                <a:gd name="T180" fmla="+- 0 2088 1928"/>
                <a:gd name="T181" fmla="*/ T180 w 320"/>
                <a:gd name="T182" fmla="+- 0 1502 1342"/>
                <a:gd name="T183" fmla="*/ 1502 h 499"/>
                <a:gd name="T184" fmla="+- 0 2088 1928"/>
                <a:gd name="T185" fmla="*/ T184 w 320"/>
                <a:gd name="T186" fmla="+- 0 1499 1342"/>
                <a:gd name="T187" fmla="*/ 1499 h 499"/>
                <a:gd name="T188" fmla="+- 0 2086 1928"/>
                <a:gd name="T189" fmla="*/ T188 w 320"/>
                <a:gd name="T190" fmla="+- 0 1496 1342"/>
                <a:gd name="T191" fmla="*/ 1496 h 499"/>
                <a:gd name="T192" fmla="+- 0 2085 1928"/>
                <a:gd name="T193" fmla="*/ T192 w 320"/>
                <a:gd name="T194" fmla="+- 0 1495 1342"/>
                <a:gd name="T195" fmla="*/ 1495 h 499"/>
                <a:gd name="T196" fmla="+- 0 2084 1928"/>
                <a:gd name="T197" fmla="*/ T196 w 320"/>
                <a:gd name="T198" fmla="+- 0 1494 1342"/>
                <a:gd name="T199" fmla="*/ 1494 h 499"/>
                <a:gd name="T200" fmla="+- 0 1971 1928"/>
                <a:gd name="T201" fmla="*/ T200 w 320"/>
                <a:gd name="T202" fmla="+- 0 1494 1342"/>
                <a:gd name="T203" fmla="*/ 1494 h 499"/>
                <a:gd name="T204" fmla="+- 0 2232 1928"/>
                <a:gd name="T205" fmla="*/ T204 w 320"/>
                <a:gd name="T206" fmla="+- 0 1358 1342"/>
                <a:gd name="T207" fmla="*/ 1358 h 499"/>
                <a:gd name="T208" fmla="+- 0 2248 1928"/>
                <a:gd name="T209" fmla="*/ T208 w 320"/>
                <a:gd name="T210" fmla="+- 0 1358 1342"/>
                <a:gd name="T211" fmla="*/ 1358 h 499"/>
                <a:gd name="T212" fmla="+- 0 2248 1928"/>
                <a:gd name="T213" fmla="*/ T212 w 320"/>
                <a:gd name="T214" fmla="+- 0 1353 1342"/>
                <a:gd name="T215" fmla="*/ 1353 h 499"/>
                <a:gd name="T216" fmla="+- 0 2245 1928"/>
                <a:gd name="T217" fmla="*/ T216 w 320"/>
                <a:gd name="T218" fmla="+- 0 1348 1342"/>
                <a:gd name="T219" fmla="*/ 1348 h 499"/>
                <a:gd name="T220" fmla="+- 0 2236 1928"/>
                <a:gd name="T221" fmla="*/ T220 w 320"/>
                <a:gd name="T222" fmla="+- 0 1342 1342"/>
                <a:gd name="T223" fmla="*/ 1342 h 499"/>
                <a:gd name="T224" fmla="+- 0 2230 1928"/>
                <a:gd name="T225" fmla="*/ T224 w 320"/>
                <a:gd name="T226" fmla="+- 0 1342 1342"/>
                <a:gd name="T227" fmla="*/ 1342 h 499"/>
                <a:gd name="T228" fmla="+- 0 2080 1928"/>
                <a:gd name="T229" fmla="*/ T228 w 320"/>
                <a:gd name="T230" fmla="+- 0 1493 1342"/>
                <a:gd name="T231" fmla="*/ 1493 h 499"/>
                <a:gd name="T232" fmla="+- 0 1971 1928"/>
                <a:gd name="T233" fmla="*/ T232 w 320"/>
                <a:gd name="T234" fmla="+- 0 1494 1342"/>
                <a:gd name="T235" fmla="*/ 1494 h 499"/>
                <a:gd name="T236" fmla="+- 0 2084 1928"/>
                <a:gd name="T237" fmla="*/ T236 w 320"/>
                <a:gd name="T238" fmla="+- 0 1494 1342"/>
                <a:gd name="T239" fmla="*/ 1494 h 499"/>
                <a:gd name="T240" fmla="+- 0 2083 1928"/>
                <a:gd name="T241" fmla="*/ T240 w 320"/>
                <a:gd name="T242" fmla="+- 0 1493 1342"/>
                <a:gd name="T243" fmla="*/ 1493 h 499"/>
                <a:gd name="T244" fmla="+- 0 2081 1928"/>
                <a:gd name="T245" fmla="*/ T244 w 320"/>
                <a:gd name="T246" fmla="+- 0 1493 1342"/>
                <a:gd name="T247" fmla="*/ 1493 h 499"/>
                <a:gd name="T248" fmla="+- 0 2080 1928"/>
                <a:gd name="T249" fmla="*/ T248 w 320"/>
                <a:gd name="T250" fmla="+- 0 1493 1342"/>
                <a:gd name="T251" fmla="*/ 1493 h 4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320" h="499">
                  <a:moveTo>
                    <a:pt x="157" y="167"/>
                  </a:moveTo>
                  <a:lnTo>
                    <a:pt x="140" y="167"/>
                  </a:lnTo>
                  <a:lnTo>
                    <a:pt x="4" y="473"/>
                  </a:lnTo>
                  <a:lnTo>
                    <a:pt x="0" y="481"/>
                  </a:lnTo>
                  <a:lnTo>
                    <a:pt x="3" y="489"/>
                  </a:lnTo>
                  <a:lnTo>
                    <a:pt x="17" y="498"/>
                  </a:lnTo>
                  <a:lnTo>
                    <a:pt x="25" y="496"/>
                  </a:lnTo>
                  <a:lnTo>
                    <a:pt x="39" y="480"/>
                  </a:lnTo>
                  <a:lnTo>
                    <a:pt x="18" y="480"/>
                  </a:lnTo>
                  <a:lnTo>
                    <a:pt x="157" y="167"/>
                  </a:lnTo>
                  <a:close/>
                  <a:moveTo>
                    <a:pt x="243" y="208"/>
                  </a:moveTo>
                  <a:lnTo>
                    <a:pt x="240" y="209"/>
                  </a:lnTo>
                  <a:lnTo>
                    <a:pt x="18" y="480"/>
                  </a:lnTo>
                  <a:lnTo>
                    <a:pt x="39" y="480"/>
                  </a:lnTo>
                  <a:lnTo>
                    <a:pt x="243" y="231"/>
                  </a:lnTo>
                  <a:lnTo>
                    <a:pt x="261" y="231"/>
                  </a:lnTo>
                  <a:lnTo>
                    <a:pt x="251" y="210"/>
                  </a:lnTo>
                  <a:lnTo>
                    <a:pt x="249" y="209"/>
                  </a:lnTo>
                  <a:lnTo>
                    <a:pt x="243" y="208"/>
                  </a:lnTo>
                  <a:close/>
                  <a:moveTo>
                    <a:pt x="261" y="231"/>
                  </a:moveTo>
                  <a:lnTo>
                    <a:pt x="243" y="231"/>
                  </a:lnTo>
                  <a:lnTo>
                    <a:pt x="287" y="320"/>
                  </a:lnTo>
                  <a:lnTo>
                    <a:pt x="289" y="323"/>
                  </a:lnTo>
                  <a:lnTo>
                    <a:pt x="292" y="324"/>
                  </a:lnTo>
                  <a:lnTo>
                    <a:pt x="295" y="326"/>
                  </a:lnTo>
                  <a:lnTo>
                    <a:pt x="300" y="327"/>
                  </a:lnTo>
                  <a:lnTo>
                    <a:pt x="311" y="325"/>
                  </a:lnTo>
                  <a:lnTo>
                    <a:pt x="316" y="318"/>
                  </a:lnTo>
                  <a:lnTo>
                    <a:pt x="316" y="311"/>
                  </a:lnTo>
                  <a:lnTo>
                    <a:pt x="300" y="311"/>
                  </a:lnTo>
                  <a:lnTo>
                    <a:pt x="261" y="231"/>
                  </a:lnTo>
                  <a:close/>
                  <a:moveTo>
                    <a:pt x="320" y="16"/>
                  </a:moveTo>
                  <a:lnTo>
                    <a:pt x="304" y="16"/>
                  </a:lnTo>
                  <a:lnTo>
                    <a:pt x="300" y="311"/>
                  </a:lnTo>
                  <a:lnTo>
                    <a:pt x="316" y="311"/>
                  </a:lnTo>
                  <a:lnTo>
                    <a:pt x="320" y="16"/>
                  </a:lnTo>
                  <a:close/>
                  <a:moveTo>
                    <a:pt x="302" y="0"/>
                  </a:moveTo>
                  <a:lnTo>
                    <a:pt x="29" y="141"/>
                  </a:lnTo>
                  <a:lnTo>
                    <a:pt x="26" y="148"/>
                  </a:lnTo>
                  <a:lnTo>
                    <a:pt x="27" y="156"/>
                  </a:lnTo>
                  <a:lnTo>
                    <a:pt x="28" y="160"/>
                  </a:lnTo>
                  <a:lnTo>
                    <a:pt x="31" y="163"/>
                  </a:lnTo>
                  <a:lnTo>
                    <a:pt x="37" y="167"/>
                  </a:lnTo>
                  <a:lnTo>
                    <a:pt x="40" y="168"/>
                  </a:lnTo>
                  <a:lnTo>
                    <a:pt x="157" y="167"/>
                  </a:lnTo>
                  <a:lnTo>
                    <a:pt x="160" y="160"/>
                  </a:lnTo>
                  <a:lnTo>
                    <a:pt x="160" y="157"/>
                  </a:lnTo>
                  <a:lnTo>
                    <a:pt x="158" y="154"/>
                  </a:lnTo>
                  <a:lnTo>
                    <a:pt x="157" y="153"/>
                  </a:lnTo>
                  <a:lnTo>
                    <a:pt x="156" y="152"/>
                  </a:lnTo>
                  <a:lnTo>
                    <a:pt x="43" y="152"/>
                  </a:lnTo>
                  <a:lnTo>
                    <a:pt x="304" y="16"/>
                  </a:lnTo>
                  <a:lnTo>
                    <a:pt x="320" y="16"/>
                  </a:lnTo>
                  <a:lnTo>
                    <a:pt x="320" y="11"/>
                  </a:lnTo>
                  <a:lnTo>
                    <a:pt x="317" y="6"/>
                  </a:lnTo>
                  <a:lnTo>
                    <a:pt x="308" y="0"/>
                  </a:lnTo>
                  <a:lnTo>
                    <a:pt x="302" y="0"/>
                  </a:lnTo>
                  <a:close/>
                  <a:moveTo>
                    <a:pt x="152" y="151"/>
                  </a:moveTo>
                  <a:lnTo>
                    <a:pt x="43" y="152"/>
                  </a:lnTo>
                  <a:lnTo>
                    <a:pt x="156" y="152"/>
                  </a:lnTo>
                  <a:lnTo>
                    <a:pt x="155" y="151"/>
                  </a:lnTo>
                  <a:lnTo>
                    <a:pt x="153" y="151"/>
                  </a:lnTo>
                  <a:lnTo>
                    <a:pt x="152" y="151"/>
                  </a:lnTo>
                  <a:close/>
                </a:path>
              </a:pathLst>
            </a:custGeom>
            <a:solidFill>
              <a:srgbClr val="020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22" name="docshapegroup135">
            <a:extLst>
              <a:ext uri="{FF2B5EF4-FFF2-40B4-BE49-F238E27FC236}">
                <a16:creationId xmlns:a16="http://schemas.microsoft.com/office/drawing/2014/main" id="{222B3A57-639C-B32B-7261-3BE92800B096}"/>
              </a:ext>
            </a:extLst>
          </p:cNvPr>
          <p:cNvGrpSpPr>
            <a:grpSpLocks/>
          </p:cNvGrpSpPr>
          <p:nvPr/>
        </p:nvGrpSpPr>
        <p:grpSpPr bwMode="auto">
          <a:xfrm>
            <a:off x="2609850" y="1155294"/>
            <a:ext cx="2438398" cy="1422806"/>
            <a:chOff x="5390" y="152"/>
            <a:chExt cx="3960" cy="2261"/>
          </a:xfrm>
        </p:grpSpPr>
        <p:pic>
          <p:nvPicPr>
            <p:cNvPr id="2059" name="docshape136">
              <a:extLst>
                <a:ext uri="{FF2B5EF4-FFF2-40B4-BE49-F238E27FC236}">
                  <a16:creationId xmlns:a16="http://schemas.microsoft.com/office/drawing/2014/main" id="{71ABBF7C-E1FA-806D-18A6-07B4480CA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 y="151"/>
              <a:ext cx="3960" cy="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cshape137">
              <a:extLst>
                <a:ext uri="{FF2B5EF4-FFF2-40B4-BE49-F238E27FC236}">
                  <a16:creationId xmlns:a16="http://schemas.microsoft.com/office/drawing/2014/main" id="{FD677518-6E36-0AF7-A1E5-AA6DFC24C093}"/>
                </a:ext>
              </a:extLst>
            </p:cNvPr>
            <p:cNvSpPr>
              <a:spLocks/>
            </p:cNvSpPr>
            <p:nvPr/>
          </p:nvSpPr>
          <p:spPr bwMode="auto">
            <a:xfrm>
              <a:off x="6954" y="1408"/>
              <a:ext cx="320" cy="498"/>
            </a:xfrm>
            <a:custGeom>
              <a:avLst/>
              <a:gdLst>
                <a:gd name="T0" fmla="+- 0 7256 6954"/>
                <a:gd name="T1" fmla="*/ T0 w 320"/>
                <a:gd name="T2" fmla="+- 0 1408 1408"/>
                <a:gd name="T3" fmla="*/ 1408 h 498"/>
                <a:gd name="T4" fmla="+- 0 6983 6954"/>
                <a:gd name="T5" fmla="*/ T4 w 320"/>
                <a:gd name="T6" fmla="+- 0 1549 1408"/>
                <a:gd name="T7" fmla="*/ 1549 h 498"/>
                <a:gd name="T8" fmla="+- 0 6980 6954"/>
                <a:gd name="T9" fmla="*/ T8 w 320"/>
                <a:gd name="T10" fmla="+- 0 1557 1408"/>
                <a:gd name="T11" fmla="*/ 1557 h 498"/>
                <a:gd name="T12" fmla="+- 0 6983 6954"/>
                <a:gd name="T13" fmla="*/ T12 w 320"/>
                <a:gd name="T14" fmla="+- 0 1568 1408"/>
                <a:gd name="T15" fmla="*/ 1568 h 498"/>
                <a:gd name="T16" fmla="+- 0 6985 6954"/>
                <a:gd name="T17" fmla="*/ T16 w 320"/>
                <a:gd name="T18" fmla="+- 0 1572 1408"/>
                <a:gd name="T19" fmla="*/ 1572 h 498"/>
                <a:gd name="T20" fmla="+- 0 6991 6954"/>
                <a:gd name="T21" fmla="*/ T20 w 320"/>
                <a:gd name="T22" fmla="+- 0 1575 1408"/>
                <a:gd name="T23" fmla="*/ 1575 h 498"/>
                <a:gd name="T24" fmla="+- 0 6994 6954"/>
                <a:gd name="T25" fmla="*/ T24 w 320"/>
                <a:gd name="T26" fmla="+- 0 1576 1408"/>
                <a:gd name="T27" fmla="*/ 1576 h 498"/>
                <a:gd name="T28" fmla="+- 0 7094 6954"/>
                <a:gd name="T29" fmla="*/ T28 w 320"/>
                <a:gd name="T30" fmla="+- 0 1575 1408"/>
                <a:gd name="T31" fmla="*/ 1575 h 498"/>
                <a:gd name="T32" fmla="+- 0 6954 6954"/>
                <a:gd name="T33" fmla="*/ T32 w 320"/>
                <a:gd name="T34" fmla="+- 0 1889 1408"/>
                <a:gd name="T35" fmla="*/ 1889 h 498"/>
                <a:gd name="T36" fmla="+- 0 6957 6954"/>
                <a:gd name="T37" fmla="*/ T36 w 320"/>
                <a:gd name="T38" fmla="+- 0 1898 1408"/>
                <a:gd name="T39" fmla="*/ 1898 h 498"/>
                <a:gd name="T40" fmla="+- 0 6964 6954"/>
                <a:gd name="T41" fmla="*/ T40 w 320"/>
                <a:gd name="T42" fmla="+- 0 1902 1408"/>
                <a:gd name="T43" fmla="*/ 1902 h 498"/>
                <a:gd name="T44" fmla="+- 0 6971 6954"/>
                <a:gd name="T45" fmla="*/ T44 w 320"/>
                <a:gd name="T46" fmla="+- 0 1906 1408"/>
                <a:gd name="T47" fmla="*/ 1906 h 498"/>
                <a:gd name="T48" fmla="+- 0 6980 6954"/>
                <a:gd name="T49" fmla="*/ T48 w 320"/>
                <a:gd name="T50" fmla="+- 0 1905 1408"/>
                <a:gd name="T51" fmla="*/ 1905 h 498"/>
                <a:gd name="T52" fmla="+- 0 7197 6954"/>
                <a:gd name="T53" fmla="*/ T52 w 320"/>
                <a:gd name="T54" fmla="+- 0 1639 1408"/>
                <a:gd name="T55" fmla="*/ 1639 h 498"/>
                <a:gd name="T56" fmla="+- 0 7241 6954"/>
                <a:gd name="T57" fmla="*/ T56 w 320"/>
                <a:gd name="T58" fmla="+- 0 1729 1408"/>
                <a:gd name="T59" fmla="*/ 1729 h 498"/>
                <a:gd name="T60" fmla="+- 0 7243 6954"/>
                <a:gd name="T61" fmla="*/ T60 w 320"/>
                <a:gd name="T62" fmla="+- 0 1731 1408"/>
                <a:gd name="T63" fmla="*/ 1731 h 498"/>
                <a:gd name="T64" fmla="+- 0 7250 6954"/>
                <a:gd name="T65" fmla="*/ T64 w 320"/>
                <a:gd name="T66" fmla="+- 0 1735 1408"/>
                <a:gd name="T67" fmla="*/ 1735 h 498"/>
                <a:gd name="T68" fmla="+- 0 7254 6954"/>
                <a:gd name="T69" fmla="*/ T68 w 320"/>
                <a:gd name="T70" fmla="+- 0 1735 1408"/>
                <a:gd name="T71" fmla="*/ 1735 h 498"/>
                <a:gd name="T72" fmla="+- 0 7265 6954"/>
                <a:gd name="T73" fmla="*/ T72 w 320"/>
                <a:gd name="T74" fmla="+- 0 1733 1408"/>
                <a:gd name="T75" fmla="*/ 1733 h 498"/>
                <a:gd name="T76" fmla="+- 0 7270 6954"/>
                <a:gd name="T77" fmla="*/ T76 w 320"/>
                <a:gd name="T78" fmla="+- 0 1727 1408"/>
                <a:gd name="T79" fmla="*/ 1727 h 498"/>
                <a:gd name="T80" fmla="+- 0 7274 6954"/>
                <a:gd name="T81" fmla="*/ T80 w 320"/>
                <a:gd name="T82" fmla="+- 0 1419 1408"/>
                <a:gd name="T83" fmla="*/ 1419 h 498"/>
                <a:gd name="T84" fmla="+- 0 7271 6954"/>
                <a:gd name="T85" fmla="*/ T84 w 320"/>
                <a:gd name="T86" fmla="+- 0 1414 1408"/>
                <a:gd name="T87" fmla="*/ 1414 h 498"/>
                <a:gd name="T88" fmla="+- 0 7262 6954"/>
                <a:gd name="T89" fmla="*/ T88 w 320"/>
                <a:gd name="T90" fmla="+- 0 1408 1408"/>
                <a:gd name="T91" fmla="*/ 1408 h 498"/>
                <a:gd name="T92" fmla="+- 0 7256 6954"/>
                <a:gd name="T93" fmla="*/ T92 w 320"/>
                <a:gd name="T94" fmla="+- 0 1408 1408"/>
                <a:gd name="T95" fmla="*/ 1408 h 4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20" h="498">
                  <a:moveTo>
                    <a:pt x="302" y="0"/>
                  </a:moveTo>
                  <a:lnTo>
                    <a:pt x="29" y="141"/>
                  </a:lnTo>
                  <a:lnTo>
                    <a:pt x="26" y="149"/>
                  </a:lnTo>
                  <a:lnTo>
                    <a:pt x="29" y="160"/>
                  </a:lnTo>
                  <a:lnTo>
                    <a:pt x="31" y="164"/>
                  </a:lnTo>
                  <a:lnTo>
                    <a:pt x="37" y="167"/>
                  </a:lnTo>
                  <a:lnTo>
                    <a:pt x="40" y="168"/>
                  </a:lnTo>
                  <a:lnTo>
                    <a:pt x="140" y="167"/>
                  </a:lnTo>
                  <a:lnTo>
                    <a:pt x="0" y="481"/>
                  </a:lnTo>
                  <a:lnTo>
                    <a:pt x="3" y="490"/>
                  </a:lnTo>
                  <a:lnTo>
                    <a:pt x="10" y="494"/>
                  </a:lnTo>
                  <a:lnTo>
                    <a:pt x="17" y="498"/>
                  </a:lnTo>
                  <a:lnTo>
                    <a:pt x="26" y="497"/>
                  </a:lnTo>
                  <a:lnTo>
                    <a:pt x="243" y="231"/>
                  </a:lnTo>
                  <a:lnTo>
                    <a:pt x="287" y="321"/>
                  </a:lnTo>
                  <a:lnTo>
                    <a:pt x="289" y="323"/>
                  </a:lnTo>
                  <a:lnTo>
                    <a:pt x="296" y="327"/>
                  </a:lnTo>
                  <a:lnTo>
                    <a:pt x="300" y="327"/>
                  </a:lnTo>
                  <a:lnTo>
                    <a:pt x="311" y="325"/>
                  </a:lnTo>
                  <a:lnTo>
                    <a:pt x="316" y="319"/>
                  </a:lnTo>
                  <a:lnTo>
                    <a:pt x="320" y="11"/>
                  </a:lnTo>
                  <a:lnTo>
                    <a:pt x="317" y="6"/>
                  </a:lnTo>
                  <a:lnTo>
                    <a:pt x="308" y="0"/>
                  </a:lnTo>
                  <a:lnTo>
                    <a:pt x="3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docshape138">
              <a:extLst>
                <a:ext uri="{FF2B5EF4-FFF2-40B4-BE49-F238E27FC236}">
                  <a16:creationId xmlns:a16="http://schemas.microsoft.com/office/drawing/2014/main" id="{8D690C61-EE87-9FEF-6BCE-D36114875CFC}"/>
                </a:ext>
              </a:extLst>
            </p:cNvPr>
            <p:cNvSpPr>
              <a:spLocks/>
            </p:cNvSpPr>
            <p:nvPr/>
          </p:nvSpPr>
          <p:spPr bwMode="auto">
            <a:xfrm>
              <a:off x="6954" y="1408"/>
              <a:ext cx="320" cy="499"/>
            </a:xfrm>
            <a:custGeom>
              <a:avLst/>
              <a:gdLst>
                <a:gd name="T0" fmla="+- 0 7111 6954"/>
                <a:gd name="T1" fmla="*/ T0 w 320"/>
                <a:gd name="T2" fmla="+- 0 1575 1408"/>
                <a:gd name="T3" fmla="*/ 1575 h 499"/>
                <a:gd name="T4" fmla="+- 0 7094 6954"/>
                <a:gd name="T5" fmla="*/ T4 w 320"/>
                <a:gd name="T6" fmla="+- 0 1575 1408"/>
                <a:gd name="T7" fmla="*/ 1575 h 499"/>
                <a:gd name="T8" fmla="+- 0 6958 6954"/>
                <a:gd name="T9" fmla="*/ T8 w 320"/>
                <a:gd name="T10" fmla="+- 0 1882 1408"/>
                <a:gd name="T11" fmla="*/ 1882 h 499"/>
                <a:gd name="T12" fmla="+- 0 6954 6954"/>
                <a:gd name="T13" fmla="*/ T12 w 320"/>
                <a:gd name="T14" fmla="+- 0 1889 1408"/>
                <a:gd name="T15" fmla="*/ 1889 h 499"/>
                <a:gd name="T16" fmla="+- 0 6957 6954"/>
                <a:gd name="T17" fmla="*/ T16 w 320"/>
                <a:gd name="T18" fmla="+- 0 1898 1408"/>
                <a:gd name="T19" fmla="*/ 1898 h 499"/>
                <a:gd name="T20" fmla="+- 0 6971 6954"/>
                <a:gd name="T21" fmla="*/ T20 w 320"/>
                <a:gd name="T22" fmla="+- 0 1906 1408"/>
                <a:gd name="T23" fmla="*/ 1906 h 499"/>
                <a:gd name="T24" fmla="+- 0 6980 6954"/>
                <a:gd name="T25" fmla="*/ T24 w 320"/>
                <a:gd name="T26" fmla="+- 0 1905 1408"/>
                <a:gd name="T27" fmla="*/ 1905 h 499"/>
                <a:gd name="T28" fmla="+- 0 6993 6954"/>
                <a:gd name="T29" fmla="*/ T28 w 320"/>
                <a:gd name="T30" fmla="+- 0 1888 1408"/>
                <a:gd name="T31" fmla="*/ 1888 h 499"/>
                <a:gd name="T32" fmla="+- 0 6972 6954"/>
                <a:gd name="T33" fmla="*/ T32 w 320"/>
                <a:gd name="T34" fmla="+- 0 1888 1408"/>
                <a:gd name="T35" fmla="*/ 1888 h 499"/>
                <a:gd name="T36" fmla="+- 0 7111 6954"/>
                <a:gd name="T37" fmla="*/ T36 w 320"/>
                <a:gd name="T38" fmla="+- 0 1575 1408"/>
                <a:gd name="T39" fmla="*/ 1575 h 499"/>
                <a:gd name="T40" fmla="+- 0 7197 6954"/>
                <a:gd name="T41" fmla="*/ T40 w 320"/>
                <a:gd name="T42" fmla="+- 0 1616 1408"/>
                <a:gd name="T43" fmla="*/ 1616 h 499"/>
                <a:gd name="T44" fmla="+- 0 7195 6954"/>
                <a:gd name="T45" fmla="*/ T44 w 320"/>
                <a:gd name="T46" fmla="+- 0 1617 1408"/>
                <a:gd name="T47" fmla="*/ 1617 h 499"/>
                <a:gd name="T48" fmla="+- 0 6972 6954"/>
                <a:gd name="T49" fmla="*/ T48 w 320"/>
                <a:gd name="T50" fmla="+- 0 1888 1408"/>
                <a:gd name="T51" fmla="*/ 1888 h 499"/>
                <a:gd name="T52" fmla="+- 0 6993 6954"/>
                <a:gd name="T53" fmla="*/ T52 w 320"/>
                <a:gd name="T54" fmla="+- 0 1888 1408"/>
                <a:gd name="T55" fmla="*/ 1888 h 499"/>
                <a:gd name="T56" fmla="+- 0 7197 6954"/>
                <a:gd name="T57" fmla="*/ T56 w 320"/>
                <a:gd name="T58" fmla="+- 0 1639 1408"/>
                <a:gd name="T59" fmla="*/ 1639 h 499"/>
                <a:gd name="T60" fmla="+- 0 7215 6954"/>
                <a:gd name="T61" fmla="*/ T60 w 320"/>
                <a:gd name="T62" fmla="+- 0 1639 1408"/>
                <a:gd name="T63" fmla="*/ 1639 h 499"/>
                <a:gd name="T64" fmla="+- 0 7205 6954"/>
                <a:gd name="T65" fmla="*/ T64 w 320"/>
                <a:gd name="T66" fmla="+- 0 1619 1408"/>
                <a:gd name="T67" fmla="*/ 1619 h 499"/>
                <a:gd name="T68" fmla="+- 0 7203 6954"/>
                <a:gd name="T69" fmla="*/ T68 w 320"/>
                <a:gd name="T70" fmla="+- 0 1617 1408"/>
                <a:gd name="T71" fmla="*/ 1617 h 499"/>
                <a:gd name="T72" fmla="+- 0 7197 6954"/>
                <a:gd name="T73" fmla="*/ T72 w 320"/>
                <a:gd name="T74" fmla="+- 0 1616 1408"/>
                <a:gd name="T75" fmla="*/ 1616 h 499"/>
                <a:gd name="T76" fmla="+- 0 7215 6954"/>
                <a:gd name="T77" fmla="*/ T76 w 320"/>
                <a:gd name="T78" fmla="+- 0 1639 1408"/>
                <a:gd name="T79" fmla="*/ 1639 h 499"/>
                <a:gd name="T80" fmla="+- 0 7197 6954"/>
                <a:gd name="T81" fmla="*/ T80 w 320"/>
                <a:gd name="T82" fmla="+- 0 1639 1408"/>
                <a:gd name="T83" fmla="*/ 1639 h 499"/>
                <a:gd name="T84" fmla="+- 0 7241 6954"/>
                <a:gd name="T85" fmla="*/ T84 w 320"/>
                <a:gd name="T86" fmla="+- 0 1729 1408"/>
                <a:gd name="T87" fmla="*/ 1729 h 499"/>
                <a:gd name="T88" fmla="+- 0 7243 6954"/>
                <a:gd name="T89" fmla="*/ T88 w 320"/>
                <a:gd name="T90" fmla="+- 0 1731 1408"/>
                <a:gd name="T91" fmla="*/ 1731 h 499"/>
                <a:gd name="T92" fmla="+- 0 7246 6954"/>
                <a:gd name="T93" fmla="*/ T92 w 320"/>
                <a:gd name="T94" fmla="+- 0 1733 1408"/>
                <a:gd name="T95" fmla="*/ 1733 h 499"/>
                <a:gd name="T96" fmla="+- 0 7250 6954"/>
                <a:gd name="T97" fmla="*/ T96 w 320"/>
                <a:gd name="T98" fmla="+- 0 1735 1408"/>
                <a:gd name="T99" fmla="*/ 1735 h 499"/>
                <a:gd name="T100" fmla="+- 0 7254 6954"/>
                <a:gd name="T101" fmla="*/ T100 w 320"/>
                <a:gd name="T102" fmla="+- 0 1735 1408"/>
                <a:gd name="T103" fmla="*/ 1735 h 499"/>
                <a:gd name="T104" fmla="+- 0 7265 6954"/>
                <a:gd name="T105" fmla="*/ T104 w 320"/>
                <a:gd name="T106" fmla="+- 0 1733 1408"/>
                <a:gd name="T107" fmla="*/ 1733 h 499"/>
                <a:gd name="T108" fmla="+- 0 7270 6954"/>
                <a:gd name="T109" fmla="*/ T108 w 320"/>
                <a:gd name="T110" fmla="+- 0 1727 1408"/>
                <a:gd name="T111" fmla="*/ 1727 h 499"/>
                <a:gd name="T112" fmla="+- 0 7270 6954"/>
                <a:gd name="T113" fmla="*/ T112 w 320"/>
                <a:gd name="T114" fmla="+- 0 1719 1408"/>
                <a:gd name="T115" fmla="*/ 1719 h 499"/>
                <a:gd name="T116" fmla="+- 0 7254 6954"/>
                <a:gd name="T117" fmla="*/ T116 w 320"/>
                <a:gd name="T118" fmla="+- 0 1719 1408"/>
                <a:gd name="T119" fmla="*/ 1719 h 499"/>
                <a:gd name="T120" fmla="+- 0 7215 6954"/>
                <a:gd name="T121" fmla="*/ T120 w 320"/>
                <a:gd name="T122" fmla="+- 0 1639 1408"/>
                <a:gd name="T123" fmla="*/ 1639 h 499"/>
                <a:gd name="T124" fmla="+- 0 7274 6954"/>
                <a:gd name="T125" fmla="*/ T124 w 320"/>
                <a:gd name="T126" fmla="+- 0 1425 1408"/>
                <a:gd name="T127" fmla="*/ 1425 h 499"/>
                <a:gd name="T128" fmla="+- 0 7258 6954"/>
                <a:gd name="T129" fmla="*/ T128 w 320"/>
                <a:gd name="T130" fmla="+- 0 1425 1408"/>
                <a:gd name="T131" fmla="*/ 1425 h 499"/>
                <a:gd name="T132" fmla="+- 0 7254 6954"/>
                <a:gd name="T133" fmla="*/ T132 w 320"/>
                <a:gd name="T134" fmla="+- 0 1719 1408"/>
                <a:gd name="T135" fmla="*/ 1719 h 499"/>
                <a:gd name="T136" fmla="+- 0 7270 6954"/>
                <a:gd name="T137" fmla="*/ T136 w 320"/>
                <a:gd name="T138" fmla="+- 0 1719 1408"/>
                <a:gd name="T139" fmla="*/ 1719 h 499"/>
                <a:gd name="T140" fmla="+- 0 7274 6954"/>
                <a:gd name="T141" fmla="*/ T140 w 320"/>
                <a:gd name="T142" fmla="+- 0 1425 1408"/>
                <a:gd name="T143" fmla="*/ 1425 h 499"/>
                <a:gd name="T144" fmla="+- 0 7256 6954"/>
                <a:gd name="T145" fmla="*/ T144 w 320"/>
                <a:gd name="T146" fmla="+- 0 1408 1408"/>
                <a:gd name="T147" fmla="*/ 1408 h 499"/>
                <a:gd name="T148" fmla="+- 0 6983 6954"/>
                <a:gd name="T149" fmla="*/ T148 w 320"/>
                <a:gd name="T150" fmla="+- 0 1549 1408"/>
                <a:gd name="T151" fmla="*/ 1549 h 499"/>
                <a:gd name="T152" fmla="+- 0 6980 6954"/>
                <a:gd name="T153" fmla="*/ T152 w 320"/>
                <a:gd name="T154" fmla="+- 0 1557 1408"/>
                <a:gd name="T155" fmla="*/ 1557 h 499"/>
                <a:gd name="T156" fmla="+- 0 6982 6954"/>
                <a:gd name="T157" fmla="*/ T156 w 320"/>
                <a:gd name="T158" fmla="+- 0 1564 1408"/>
                <a:gd name="T159" fmla="*/ 1564 h 499"/>
                <a:gd name="T160" fmla="+- 0 6983 6954"/>
                <a:gd name="T161" fmla="*/ T160 w 320"/>
                <a:gd name="T162" fmla="+- 0 1568 1408"/>
                <a:gd name="T163" fmla="*/ 1568 h 499"/>
                <a:gd name="T164" fmla="+- 0 6985 6954"/>
                <a:gd name="T165" fmla="*/ T164 w 320"/>
                <a:gd name="T166" fmla="+- 0 1572 1408"/>
                <a:gd name="T167" fmla="*/ 1572 h 499"/>
                <a:gd name="T168" fmla="+- 0 6991 6954"/>
                <a:gd name="T169" fmla="*/ T168 w 320"/>
                <a:gd name="T170" fmla="+- 0 1575 1408"/>
                <a:gd name="T171" fmla="*/ 1575 h 499"/>
                <a:gd name="T172" fmla="+- 0 6994 6954"/>
                <a:gd name="T173" fmla="*/ T172 w 320"/>
                <a:gd name="T174" fmla="+- 0 1576 1408"/>
                <a:gd name="T175" fmla="*/ 1576 h 499"/>
                <a:gd name="T176" fmla="+- 0 7111 6954"/>
                <a:gd name="T177" fmla="*/ T176 w 320"/>
                <a:gd name="T178" fmla="+- 0 1575 1408"/>
                <a:gd name="T179" fmla="*/ 1575 h 499"/>
                <a:gd name="T180" fmla="+- 0 7114 6954"/>
                <a:gd name="T181" fmla="*/ T180 w 320"/>
                <a:gd name="T182" fmla="+- 0 1568 1408"/>
                <a:gd name="T183" fmla="*/ 1568 h 499"/>
                <a:gd name="T184" fmla="+- 0 7114 6954"/>
                <a:gd name="T185" fmla="*/ T184 w 320"/>
                <a:gd name="T186" fmla="+- 0 1565 1408"/>
                <a:gd name="T187" fmla="*/ 1565 h 499"/>
                <a:gd name="T188" fmla="+- 0 7112 6954"/>
                <a:gd name="T189" fmla="*/ T188 w 320"/>
                <a:gd name="T190" fmla="+- 0 1562 1408"/>
                <a:gd name="T191" fmla="*/ 1562 h 499"/>
                <a:gd name="T192" fmla="+- 0 7111 6954"/>
                <a:gd name="T193" fmla="*/ T192 w 320"/>
                <a:gd name="T194" fmla="+- 0 1561 1408"/>
                <a:gd name="T195" fmla="*/ 1561 h 499"/>
                <a:gd name="T196" fmla="+- 0 7110 6954"/>
                <a:gd name="T197" fmla="*/ T196 w 320"/>
                <a:gd name="T198" fmla="+- 0 1560 1408"/>
                <a:gd name="T199" fmla="*/ 1560 h 499"/>
                <a:gd name="T200" fmla="+- 0 6997 6954"/>
                <a:gd name="T201" fmla="*/ T200 w 320"/>
                <a:gd name="T202" fmla="+- 0 1560 1408"/>
                <a:gd name="T203" fmla="*/ 1560 h 499"/>
                <a:gd name="T204" fmla="+- 0 7258 6954"/>
                <a:gd name="T205" fmla="*/ T204 w 320"/>
                <a:gd name="T206" fmla="+- 0 1425 1408"/>
                <a:gd name="T207" fmla="*/ 1425 h 499"/>
                <a:gd name="T208" fmla="+- 0 7274 6954"/>
                <a:gd name="T209" fmla="*/ T208 w 320"/>
                <a:gd name="T210" fmla="+- 0 1425 1408"/>
                <a:gd name="T211" fmla="*/ 1425 h 499"/>
                <a:gd name="T212" fmla="+- 0 7274 6954"/>
                <a:gd name="T213" fmla="*/ T212 w 320"/>
                <a:gd name="T214" fmla="+- 0 1419 1408"/>
                <a:gd name="T215" fmla="*/ 1419 h 499"/>
                <a:gd name="T216" fmla="+- 0 7271 6954"/>
                <a:gd name="T217" fmla="*/ T216 w 320"/>
                <a:gd name="T218" fmla="+- 0 1414 1408"/>
                <a:gd name="T219" fmla="*/ 1414 h 499"/>
                <a:gd name="T220" fmla="+- 0 7262 6954"/>
                <a:gd name="T221" fmla="*/ T220 w 320"/>
                <a:gd name="T222" fmla="+- 0 1408 1408"/>
                <a:gd name="T223" fmla="*/ 1408 h 499"/>
                <a:gd name="T224" fmla="+- 0 7256 6954"/>
                <a:gd name="T225" fmla="*/ T224 w 320"/>
                <a:gd name="T226" fmla="+- 0 1408 1408"/>
                <a:gd name="T227" fmla="*/ 1408 h 499"/>
                <a:gd name="T228" fmla="+- 0 7106 6954"/>
                <a:gd name="T229" fmla="*/ T228 w 320"/>
                <a:gd name="T230" fmla="+- 0 1559 1408"/>
                <a:gd name="T231" fmla="*/ 1559 h 499"/>
                <a:gd name="T232" fmla="+- 0 6997 6954"/>
                <a:gd name="T233" fmla="*/ T232 w 320"/>
                <a:gd name="T234" fmla="+- 0 1560 1408"/>
                <a:gd name="T235" fmla="*/ 1560 h 499"/>
                <a:gd name="T236" fmla="+- 0 7110 6954"/>
                <a:gd name="T237" fmla="*/ T236 w 320"/>
                <a:gd name="T238" fmla="+- 0 1560 1408"/>
                <a:gd name="T239" fmla="*/ 1560 h 499"/>
                <a:gd name="T240" fmla="+- 0 7109 6954"/>
                <a:gd name="T241" fmla="*/ T240 w 320"/>
                <a:gd name="T242" fmla="+- 0 1560 1408"/>
                <a:gd name="T243" fmla="*/ 1560 h 499"/>
                <a:gd name="T244" fmla="+- 0 7108 6954"/>
                <a:gd name="T245" fmla="*/ T244 w 320"/>
                <a:gd name="T246" fmla="+- 0 1559 1408"/>
                <a:gd name="T247" fmla="*/ 1559 h 499"/>
                <a:gd name="T248" fmla="+- 0 7106 6954"/>
                <a:gd name="T249" fmla="*/ T248 w 320"/>
                <a:gd name="T250" fmla="+- 0 1559 1408"/>
                <a:gd name="T251" fmla="*/ 1559 h 4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320" h="499">
                  <a:moveTo>
                    <a:pt x="157" y="167"/>
                  </a:moveTo>
                  <a:lnTo>
                    <a:pt x="140" y="167"/>
                  </a:lnTo>
                  <a:lnTo>
                    <a:pt x="4" y="474"/>
                  </a:lnTo>
                  <a:lnTo>
                    <a:pt x="0" y="481"/>
                  </a:lnTo>
                  <a:lnTo>
                    <a:pt x="3" y="490"/>
                  </a:lnTo>
                  <a:lnTo>
                    <a:pt x="17" y="498"/>
                  </a:lnTo>
                  <a:lnTo>
                    <a:pt x="26" y="497"/>
                  </a:lnTo>
                  <a:lnTo>
                    <a:pt x="39" y="480"/>
                  </a:lnTo>
                  <a:lnTo>
                    <a:pt x="18" y="480"/>
                  </a:lnTo>
                  <a:lnTo>
                    <a:pt x="157" y="167"/>
                  </a:lnTo>
                  <a:close/>
                  <a:moveTo>
                    <a:pt x="243" y="208"/>
                  </a:moveTo>
                  <a:lnTo>
                    <a:pt x="241" y="209"/>
                  </a:lnTo>
                  <a:lnTo>
                    <a:pt x="18" y="480"/>
                  </a:lnTo>
                  <a:lnTo>
                    <a:pt x="39" y="480"/>
                  </a:lnTo>
                  <a:lnTo>
                    <a:pt x="243" y="231"/>
                  </a:lnTo>
                  <a:lnTo>
                    <a:pt x="261" y="231"/>
                  </a:lnTo>
                  <a:lnTo>
                    <a:pt x="251" y="211"/>
                  </a:lnTo>
                  <a:lnTo>
                    <a:pt x="249" y="209"/>
                  </a:lnTo>
                  <a:lnTo>
                    <a:pt x="243" y="208"/>
                  </a:lnTo>
                  <a:close/>
                  <a:moveTo>
                    <a:pt x="261" y="231"/>
                  </a:moveTo>
                  <a:lnTo>
                    <a:pt x="243" y="231"/>
                  </a:lnTo>
                  <a:lnTo>
                    <a:pt x="287" y="321"/>
                  </a:lnTo>
                  <a:lnTo>
                    <a:pt x="289" y="323"/>
                  </a:lnTo>
                  <a:lnTo>
                    <a:pt x="292" y="325"/>
                  </a:lnTo>
                  <a:lnTo>
                    <a:pt x="296" y="327"/>
                  </a:lnTo>
                  <a:lnTo>
                    <a:pt x="300" y="327"/>
                  </a:lnTo>
                  <a:lnTo>
                    <a:pt x="311" y="325"/>
                  </a:lnTo>
                  <a:lnTo>
                    <a:pt x="316" y="319"/>
                  </a:lnTo>
                  <a:lnTo>
                    <a:pt x="316" y="311"/>
                  </a:lnTo>
                  <a:lnTo>
                    <a:pt x="300" y="311"/>
                  </a:lnTo>
                  <a:lnTo>
                    <a:pt x="261" y="231"/>
                  </a:lnTo>
                  <a:close/>
                  <a:moveTo>
                    <a:pt x="320" y="17"/>
                  </a:moveTo>
                  <a:lnTo>
                    <a:pt x="304" y="17"/>
                  </a:lnTo>
                  <a:lnTo>
                    <a:pt x="300" y="311"/>
                  </a:lnTo>
                  <a:lnTo>
                    <a:pt x="316" y="311"/>
                  </a:lnTo>
                  <a:lnTo>
                    <a:pt x="320" y="17"/>
                  </a:lnTo>
                  <a:close/>
                  <a:moveTo>
                    <a:pt x="302" y="0"/>
                  </a:moveTo>
                  <a:lnTo>
                    <a:pt x="29" y="141"/>
                  </a:lnTo>
                  <a:lnTo>
                    <a:pt x="26" y="149"/>
                  </a:lnTo>
                  <a:lnTo>
                    <a:pt x="28" y="156"/>
                  </a:lnTo>
                  <a:lnTo>
                    <a:pt x="29" y="160"/>
                  </a:lnTo>
                  <a:lnTo>
                    <a:pt x="31" y="164"/>
                  </a:lnTo>
                  <a:lnTo>
                    <a:pt x="37" y="167"/>
                  </a:lnTo>
                  <a:lnTo>
                    <a:pt x="40" y="168"/>
                  </a:lnTo>
                  <a:lnTo>
                    <a:pt x="157" y="167"/>
                  </a:lnTo>
                  <a:lnTo>
                    <a:pt x="160" y="160"/>
                  </a:lnTo>
                  <a:lnTo>
                    <a:pt x="160" y="157"/>
                  </a:lnTo>
                  <a:lnTo>
                    <a:pt x="158" y="154"/>
                  </a:lnTo>
                  <a:lnTo>
                    <a:pt x="157" y="153"/>
                  </a:lnTo>
                  <a:lnTo>
                    <a:pt x="156" y="152"/>
                  </a:lnTo>
                  <a:lnTo>
                    <a:pt x="43" y="152"/>
                  </a:lnTo>
                  <a:lnTo>
                    <a:pt x="304" y="17"/>
                  </a:lnTo>
                  <a:lnTo>
                    <a:pt x="320" y="17"/>
                  </a:lnTo>
                  <a:lnTo>
                    <a:pt x="320" y="11"/>
                  </a:lnTo>
                  <a:lnTo>
                    <a:pt x="317" y="6"/>
                  </a:lnTo>
                  <a:lnTo>
                    <a:pt x="308" y="0"/>
                  </a:lnTo>
                  <a:lnTo>
                    <a:pt x="302" y="0"/>
                  </a:lnTo>
                  <a:close/>
                  <a:moveTo>
                    <a:pt x="152" y="151"/>
                  </a:moveTo>
                  <a:lnTo>
                    <a:pt x="43" y="152"/>
                  </a:lnTo>
                  <a:lnTo>
                    <a:pt x="156" y="152"/>
                  </a:lnTo>
                  <a:lnTo>
                    <a:pt x="155" y="152"/>
                  </a:lnTo>
                  <a:lnTo>
                    <a:pt x="154" y="151"/>
                  </a:lnTo>
                  <a:lnTo>
                    <a:pt x="152" y="151"/>
                  </a:lnTo>
                  <a:close/>
                </a:path>
              </a:pathLst>
            </a:custGeom>
            <a:solidFill>
              <a:srgbClr val="020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p:nvPr/>
        </p:nvSpPr>
        <p:spPr>
          <a:xfrm>
            <a:off x="244856" y="211963"/>
            <a:ext cx="337883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Montserrat-SemiBold"/>
                <a:cs typeface="Montserrat-SemiBold"/>
              </a:rPr>
              <a:t>INTERRUPTOR</a:t>
            </a:r>
            <a:r>
              <a:rPr sz="800" b="1" spc="55" dirty="0">
                <a:latin typeface="Montserrat-SemiBold"/>
                <a:cs typeface="Montserrat-SemiBold"/>
              </a:rPr>
              <a:t> </a:t>
            </a:r>
            <a:r>
              <a:rPr sz="800" b="1" dirty="0">
                <a:latin typeface="Montserrat-SemiBold"/>
                <a:cs typeface="Montserrat-SemiBold"/>
              </a:rPr>
              <a:t>DE</a:t>
            </a:r>
            <a:r>
              <a:rPr sz="800" b="1" spc="55" dirty="0">
                <a:latin typeface="Montserrat-SemiBold"/>
                <a:cs typeface="Montserrat-SemiBold"/>
              </a:rPr>
              <a:t> </a:t>
            </a:r>
            <a:r>
              <a:rPr sz="800" b="1" dirty="0">
                <a:latin typeface="Montserrat-SemiBold"/>
                <a:cs typeface="Montserrat-SemiBold"/>
              </a:rPr>
              <a:t>ENCENDIDO</a:t>
            </a:r>
            <a:r>
              <a:rPr sz="800" b="1" spc="80" dirty="0">
                <a:latin typeface="Montserrat-SemiBold"/>
                <a:cs typeface="Montserrat-SemiBold"/>
              </a:rPr>
              <a:t> </a:t>
            </a:r>
            <a:r>
              <a:rPr sz="800" b="1" dirty="0">
                <a:latin typeface="Montserrat-SemiBold"/>
                <a:cs typeface="Montserrat-SemiBold"/>
              </a:rPr>
              <a:t>Y</a:t>
            </a:r>
            <a:r>
              <a:rPr sz="800" b="1" spc="45" dirty="0">
                <a:latin typeface="Montserrat-SemiBold"/>
                <a:cs typeface="Montserrat-SemiBold"/>
              </a:rPr>
              <a:t> </a:t>
            </a:r>
            <a:r>
              <a:rPr sz="800" b="1" dirty="0">
                <a:latin typeface="Montserrat-SemiBold"/>
                <a:cs typeface="Montserrat-SemiBold"/>
              </a:rPr>
              <a:t>BLOQUEO</a:t>
            </a:r>
            <a:r>
              <a:rPr sz="800" b="1" spc="70" dirty="0">
                <a:latin typeface="Montserrat-SemiBold"/>
                <a:cs typeface="Montserrat-SemiBold"/>
              </a:rPr>
              <a:t> </a:t>
            </a:r>
            <a:r>
              <a:rPr sz="800" b="1" dirty="0">
                <a:latin typeface="Montserrat-SemiBold"/>
                <a:cs typeface="Montserrat-SemiBold"/>
              </a:rPr>
              <a:t>DE</a:t>
            </a:r>
            <a:r>
              <a:rPr sz="800" b="1" spc="40" dirty="0">
                <a:latin typeface="Montserrat-SemiBold"/>
                <a:cs typeface="Montserrat-SemiBold"/>
              </a:rPr>
              <a:t> </a:t>
            </a:r>
            <a:r>
              <a:rPr sz="800" b="1" dirty="0">
                <a:latin typeface="Montserrat-SemiBold"/>
                <a:cs typeface="Montserrat-SemiBold"/>
              </a:rPr>
              <a:t>LA</a:t>
            </a:r>
            <a:r>
              <a:rPr sz="800" b="1" spc="60" dirty="0">
                <a:latin typeface="Montserrat-SemiBold"/>
                <a:cs typeface="Montserrat-SemiBold"/>
              </a:rPr>
              <a:t> </a:t>
            </a:r>
            <a:r>
              <a:rPr sz="800" b="1" spc="-10" dirty="0">
                <a:latin typeface="Montserrat-SemiBold"/>
                <a:cs typeface="Montserrat-SemiBold"/>
              </a:rPr>
              <a:t>DIRECCIÓN</a:t>
            </a:r>
            <a:endParaRPr sz="800">
              <a:latin typeface="Montserrat-SemiBold"/>
              <a:cs typeface="Montserrat-SemiBold"/>
            </a:endParaRPr>
          </a:p>
        </p:txBody>
      </p:sp>
      <p:sp>
        <p:nvSpPr>
          <p:cNvPr id="4" name="object 4"/>
          <p:cNvSpPr txBox="1"/>
          <p:nvPr/>
        </p:nvSpPr>
        <p:spPr>
          <a:xfrm>
            <a:off x="271678" y="478282"/>
            <a:ext cx="2263140" cy="53149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LLAVE</a:t>
            </a:r>
            <a:endParaRPr sz="800">
              <a:latin typeface="Montserrat"/>
              <a:cs typeface="Montserrat"/>
            </a:endParaRPr>
          </a:p>
          <a:p>
            <a:pPr marL="21590" marR="5080" algn="just">
              <a:lnSpc>
                <a:spcPct val="100000"/>
              </a:lnSpc>
              <a:spcBef>
                <a:spcPts val="495"/>
              </a:spcBef>
            </a:pPr>
            <a:r>
              <a:rPr sz="700" dirty="0">
                <a:latin typeface="Montserrat"/>
                <a:cs typeface="Montserrat"/>
              </a:rPr>
              <a:t>Se</a:t>
            </a:r>
            <a:r>
              <a:rPr sz="700" spc="55" dirty="0">
                <a:latin typeface="Montserrat"/>
                <a:cs typeface="Montserrat"/>
              </a:rPr>
              <a:t> </a:t>
            </a:r>
            <a:r>
              <a:rPr sz="700" dirty="0">
                <a:latin typeface="Montserrat"/>
                <a:cs typeface="Montserrat"/>
              </a:rPr>
              <a:t>utiliza</a:t>
            </a:r>
            <a:r>
              <a:rPr sz="700" spc="60"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llave</a:t>
            </a:r>
            <a:r>
              <a:rPr sz="700" spc="65" dirty="0">
                <a:latin typeface="Montserrat"/>
                <a:cs typeface="Montserrat"/>
              </a:rPr>
              <a:t> </a:t>
            </a:r>
            <a:r>
              <a:rPr sz="700" dirty="0">
                <a:latin typeface="Montserrat"/>
                <a:cs typeface="Montserrat"/>
              </a:rPr>
              <a:t>común</a:t>
            </a:r>
            <a:r>
              <a:rPr sz="700" spc="70" dirty="0">
                <a:latin typeface="Montserrat"/>
                <a:cs typeface="Montserrat"/>
              </a:rPr>
              <a:t> </a:t>
            </a:r>
            <a:r>
              <a:rPr sz="700" dirty="0">
                <a:latin typeface="Montserrat"/>
                <a:cs typeface="Montserrat"/>
              </a:rPr>
              <a:t>para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interruptor</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0"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dirección,</a:t>
            </a:r>
            <a:r>
              <a:rPr sz="700" spc="5" dirty="0">
                <a:latin typeface="Montserrat"/>
                <a:cs typeface="Montserrat"/>
              </a:rPr>
              <a:t> </a:t>
            </a:r>
            <a:r>
              <a:rPr sz="700" dirty="0">
                <a:latin typeface="Montserrat"/>
                <a:cs typeface="Montserrat"/>
              </a:rPr>
              <a:t>seguro</a:t>
            </a:r>
            <a:r>
              <a:rPr sz="700" spc="-5"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sillín</a:t>
            </a:r>
            <a:r>
              <a:rPr sz="700" spc="-1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dirty="0">
                <a:latin typeface="Montserrat"/>
                <a:cs typeface="Montserrat"/>
              </a:rPr>
              <a:t>depósito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a:latin typeface="Montserrat"/>
              <a:cs typeface="Montserrat"/>
            </a:endParaRPr>
          </a:p>
        </p:txBody>
      </p:sp>
      <p:sp>
        <p:nvSpPr>
          <p:cNvPr id="5" name="object 5"/>
          <p:cNvSpPr txBox="1"/>
          <p:nvPr/>
        </p:nvSpPr>
        <p:spPr>
          <a:xfrm>
            <a:off x="280822" y="2408631"/>
            <a:ext cx="2252345" cy="995044"/>
          </a:xfrm>
          <a:prstGeom prst="rect">
            <a:avLst/>
          </a:prstGeom>
        </p:spPr>
        <p:txBody>
          <a:bodyPr vert="horz" wrap="square" lIns="0" tIns="12700" rIns="0" bIns="0" rtlCol="0">
            <a:spAutoFit/>
          </a:bodyPr>
          <a:lstStyle/>
          <a:p>
            <a:pPr marL="12700" algn="just">
              <a:lnSpc>
                <a:spcPct val="100000"/>
              </a:lnSpc>
              <a:spcBef>
                <a:spcPts val="100"/>
              </a:spcBef>
            </a:pPr>
            <a:r>
              <a:rPr sz="800" b="1" dirty="0">
                <a:latin typeface="Montserrat"/>
                <a:cs typeface="Montserrat"/>
              </a:rPr>
              <a:t>INTERRUPTOR</a:t>
            </a:r>
            <a:r>
              <a:rPr sz="800" b="1" spc="-30" dirty="0">
                <a:latin typeface="Montserrat"/>
                <a:cs typeface="Montserrat"/>
              </a:rPr>
              <a:t> </a:t>
            </a:r>
            <a:r>
              <a:rPr sz="800" b="1" dirty="0">
                <a:latin typeface="Montserrat"/>
                <a:cs typeface="Montserrat"/>
              </a:rPr>
              <a:t>DE</a:t>
            </a:r>
            <a:r>
              <a:rPr sz="800" b="1" spc="-15" dirty="0">
                <a:latin typeface="Montserrat"/>
                <a:cs typeface="Montserrat"/>
              </a:rPr>
              <a:t> </a:t>
            </a:r>
            <a:r>
              <a:rPr sz="800" b="1" spc="-10" dirty="0">
                <a:latin typeface="Montserrat"/>
                <a:cs typeface="Montserrat"/>
              </a:rPr>
              <a:t>ENCENDIDO</a:t>
            </a:r>
            <a:endParaRPr sz="800">
              <a:latin typeface="Montserrat"/>
              <a:cs typeface="Montserrat"/>
            </a:endParaRPr>
          </a:p>
          <a:p>
            <a:pPr marL="12700" marR="5080" algn="just">
              <a:lnSpc>
                <a:spcPct val="100000"/>
              </a:lnSpc>
              <a:spcBef>
                <a:spcPts val="515"/>
              </a:spcBef>
            </a:pPr>
            <a:r>
              <a:rPr sz="700" dirty="0">
                <a:latin typeface="Montserrat"/>
                <a:cs typeface="Montserrat"/>
              </a:rPr>
              <a:t>Habilita</a:t>
            </a:r>
            <a:r>
              <a:rPr sz="700" spc="254" dirty="0">
                <a:latin typeface="Montserrat"/>
                <a:cs typeface="Montserrat"/>
              </a:rPr>
              <a:t> </a:t>
            </a:r>
            <a:r>
              <a:rPr sz="700" dirty="0">
                <a:latin typeface="Montserrat"/>
                <a:cs typeface="Montserrat"/>
              </a:rPr>
              <a:t>y</a:t>
            </a:r>
            <a:r>
              <a:rPr sz="700" spc="265" dirty="0">
                <a:latin typeface="Montserrat"/>
                <a:cs typeface="Montserrat"/>
              </a:rPr>
              <a:t> </a:t>
            </a:r>
            <a:r>
              <a:rPr sz="700" dirty="0">
                <a:latin typeface="Montserrat"/>
                <a:cs typeface="Montserrat"/>
              </a:rPr>
              <a:t>deshabilita</a:t>
            </a:r>
            <a:r>
              <a:rPr sz="700" spc="260"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circuito</a:t>
            </a:r>
            <a:r>
              <a:rPr sz="700" spc="265" dirty="0">
                <a:latin typeface="Montserrat"/>
                <a:cs typeface="Montserrat"/>
              </a:rPr>
              <a:t> </a:t>
            </a:r>
            <a:r>
              <a:rPr sz="700" dirty="0">
                <a:latin typeface="Montserrat"/>
                <a:cs typeface="Montserrat"/>
              </a:rPr>
              <a:t>eléctrico</a:t>
            </a:r>
            <a:r>
              <a:rPr sz="700" spc="275" dirty="0">
                <a:latin typeface="Montserrat"/>
                <a:cs typeface="Montserrat"/>
              </a:rPr>
              <a:t> </a:t>
            </a:r>
            <a:r>
              <a:rPr sz="700" dirty="0">
                <a:latin typeface="Montserrat"/>
                <a:cs typeface="Montserrat"/>
              </a:rPr>
              <a:t>y</a:t>
            </a:r>
            <a:r>
              <a:rPr sz="700" spc="26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bloqueo</a:t>
            </a:r>
            <a:r>
              <a:rPr sz="700" spc="70" dirty="0">
                <a:latin typeface="Montserrat"/>
                <a:cs typeface="Montserrat"/>
              </a:rPr>
              <a:t> </a:t>
            </a:r>
            <a:r>
              <a:rPr sz="700" dirty="0">
                <a:latin typeface="Montserrat"/>
                <a:cs typeface="Montserrat"/>
              </a:rPr>
              <a:t>de</a:t>
            </a:r>
            <a:r>
              <a:rPr sz="700" spc="70"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dirección.</a:t>
            </a:r>
            <a:r>
              <a:rPr sz="700" spc="65" dirty="0">
                <a:latin typeface="Montserrat"/>
                <a:cs typeface="Montserrat"/>
              </a:rPr>
              <a:t> </a:t>
            </a:r>
            <a:r>
              <a:rPr sz="700" dirty="0">
                <a:latin typeface="Montserrat"/>
                <a:cs typeface="Montserrat"/>
              </a:rPr>
              <a:t>Tiene</a:t>
            </a:r>
            <a:r>
              <a:rPr sz="700" spc="75" dirty="0">
                <a:latin typeface="Montserrat"/>
                <a:cs typeface="Montserrat"/>
              </a:rPr>
              <a:t> </a:t>
            </a:r>
            <a:r>
              <a:rPr sz="700" dirty="0">
                <a:latin typeface="Montserrat"/>
                <a:cs typeface="Montserrat"/>
              </a:rPr>
              <a:t>las</a:t>
            </a:r>
            <a:r>
              <a:rPr sz="700" spc="65" dirty="0">
                <a:latin typeface="Montserrat"/>
                <a:cs typeface="Montserrat"/>
              </a:rPr>
              <a:t> </a:t>
            </a:r>
            <a:r>
              <a:rPr sz="700" dirty="0">
                <a:latin typeface="Montserrat"/>
                <a:cs typeface="Montserrat"/>
              </a:rPr>
              <a:t>siguientes</a:t>
            </a:r>
            <a:r>
              <a:rPr sz="700" spc="70" dirty="0">
                <a:latin typeface="Montserrat"/>
                <a:cs typeface="Montserrat"/>
              </a:rPr>
              <a:t> </a:t>
            </a:r>
            <a:r>
              <a:rPr sz="700" spc="-20" dirty="0">
                <a:latin typeface="Montserrat"/>
                <a:cs typeface="Montserrat"/>
              </a:rPr>
              <a:t>tres</a:t>
            </a:r>
            <a:r>
              <a:rPr sz="700" spc="500" dirty="0">
                <a:latin typeface="Montserrat"/>
                <a:cs typeface="Montserrat"/>
              </a:rPr>
              <a:t> </a:t>
            </a:r>
            <a:r>
              <a:rPr sz="700" spc="-10" dirty="0">
                <a:latin typeface="Montserrat"/>
                <a:cs typeface="Montserrat"/>
              </a:rPr>
              <a:t>posiciones:</a:t>
            </a:r>
            <a:endParaRPr sz="700">
              <a:latin typeface="Montserrat"/>
              <a:cs typeface="Montserrat"/>
            </a:endParaRPr>
          </a:p>
          <a:p>
            <a:pPr marL="12700">
              <a:lnSpc>
                <a:spcPct val="100000"/>
              </a:lnSpc>
              <a:spcBef>
                <a:spcPts val="500"/>
              </a:spcBef>
            </a:pPr>
            <a:r>
              <a:rPr sz="800" b="1" dirty="0">
                <a:latin typeface="Montserrat"/>
                <a:cs typeface="Montserrat"/>
              </a:rPr>
              <a:t>1.</a:t>
            </a:r>
            <a:r>
              <a:rPr sz="800" b="1" spc="-10" dirty="0">
                <a:latin typeface="Montserrat"/>
                <a:cs typeface="Montserrat"/>
              </a:rPr>
              <a:t> </a:t>
            </a:r>
            <a:r>
              <a:rPr sz="800" b="1" spc="-20" dirty="0">
                <a:latin typeface="Montserrat"/>
                <a:cs typeface="Montserrat"/>
              </a:rPr>
              <a:t>OFF:</a:t>
            </a:r>
            <a:endParaRPr sz="800">
              <a:latin typeface="Montserrat"/>
              <a:cs typeface="Montserrat"/>
            </a:endParaRPr>
          </a:p>
          <a:p>
            <a:pPr marL="12700" algn="just">
              <a:lnSpc>
                <a:spcPct val="100000"/>
              </a:lnSpc>
              <a:spcBef>
                <a:spcPts val="495"/>
              </a:spcBef>
            </a:pPr>
            <a:r>
              <a:rPr sz="700" dirty="0">
                <a:latin typeface="Montserrat"/>
                <a:cs typeface="Montserrat"/>
              </a:rPr>
              <a:t>Todos</a:t>
            </a:r>
            <a:r>
              <a:rPr sz="700" spc="-3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0"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5" dirty="0">
                <a:latin typeface="Montserrat"/>
                <a:cs typeface="Montserrat"/>
              </a:rPr>
              <a:t> </a:t>
            </a:r>
            <a:r>
              <a:rPr sz="700" spc="-10" dirty="0">
                <a:latin typeface="Montserrat"/>
                <a:cs typeface="Montserrat"/>
              </a:rPr>
              <a:t>deshabilitados,</a:t>
            </a:r>
            <a:endParaRPr sz="700">
              <a:latin typeface="Montserrat"/>
              <a:cs typeface="Montserrat"/>
            </a:endParaRPr>
          </a:p>
          <a:p>
            <a:pPr marL="12700" algn="just">
              <a:lnSpc>
                <a:spcPct val="100000"/>
              </a:lnSpc>
            </a:pPr>
            <a:r>
              <a:rPr sz="700" dirty="0">
                <a:latin typeface="Montserrat"/>
                <a:cs typeface="Montserrat"/>
              </a:rPr>
              <a:t>motor</a:t>
            </a:r>
            <a:r>
              <a:rPr sz="700" spc="-30" dirty="0">
                <a:latin typeface="Montserrat"/>
                <a:cs typeface="Montserrat"/>
              </a:rPr>
              <a:t> </a:t>
            </a:r>
            <a:r>
              <a:rPr sz="700" dirty="0">
                <a:latin typeface="Montserrat"/>
                <a:cs typeface="Montserrat"/>
              </a:rPr>
              <a:t>apagado</a:t>
            </a:r>
            <a:r>
              <a:rPr sz="700" spc="-1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es</a:t>
            </a:r>
            <a:r>
              <a:rPr sz="700" spc="-30" dirty="0">
                <a:latin typeface="Montserrat"/>
                <a:cs typeface="Montserrat"/>
              </a:rPr>
              <a:t> </a:t>
            </a:r>
            <a:r>
              <a:rPr sz="700" dirty="0">
                <a:latin typeface="Montserrat"/>
                <a:cs typeface="Montserrat"/>
              </a:rPr>
              <a:t>posible</a:t>
            </a:r>
            <a:r>
              <a:rPr sz="700" spc="-15" dirty="0">
                <a:latin typeface="Montserrat"/>
                <a:cs typeface="Montserrat"/>
              </a:rPr>
              <a:t> </a:t>
            </a:r>
            <a:r>
              <a:rPr sz="700" dirty="0">
                <a:latin typeface="Montserrat"/>
                <a:cs typeface="Montserrat"/>
              </a:rPr>
              <a:t>retirar</a:t>
            </a:r>
            <a:r>
              <a:rPr sz="700" spc="-30" dirty="0">
                <a:latin typeface="Montserrat"/>
                <a:cs typeface="Montserrat"/>
              </a:rPr>
              <a:t> </a:t>
            </a:r>
            <a:r>
              <a:rPr sz="700" dirty="0">
                <a:latin typeface="Montserrat"/>
                <a:cs typeface="Montserrat"/>
              </a:rPr>
              <a:t>la</a:t>
            </a:r>
            <a:r>
              <a:rPr sz="700" spc="-40" dirty="0">
                <a:latin typeface="Montserrat"/>
                <a:cs typeface="Montserrat"/>
              </a:rPr>
              <a:t> </a:t>
            </a:r>
            <a:r>
              <a:rPr sz="700" spc="-10" dirty="0">
                <a:latin typeface="Montserrat"/>
                <a:cs typeface="Montserrat"/>
              </a:rPr>
              <a:t>llave.</a:t>
            </a:r>
            <a:endParaRPr sz="700">
              <a:latin typeface="Montserrat"/>
              <a:cs typeface="Montserrat"/>
            </a:endParaRPr>
          </a:p>
        </p:txBody>
      </p:sp>
      <p:sp>
        <p:nvSpPr>
          <p:cNvPr id="6" name="object 6"/>
          <p:cNvSpPr txBox="1"/>
          <p:nvPr/>
        </p:nvSpPr>
        <p:spPr>
          <a:xfrm>
            <a:off x="2709164" y="478282"/>
            <a:ext cx="2252980" cy="1975485"/>
          </a:xfrm>
          <a:prstGeom prst="rect">
            <a:avLst/>
          </a:prstGeom>
        </p:spPr>
        <p:txBody>
          <a:bodyPr vert="horz" wrap="square" lIns="0" tIns="13335" rIns="0" bIns="0" rtlCol="0">
            <a:spAutoFit/>
          </a:bodyPr>
          <a:lstStyle/>
          <a:p>
            <a:pPr marL="128270" indent="-116205">
              <a:lnSpc>
                <a:spcPct val="100000"/>
              </a:lnSpc>
              <a:spcBef>
                <a:spcPts val="105"/>
              </a:spcBef>
              <a:buAutoNum type="arabicPeriod" startAt="2"/>
              <a:tabLst>
                <a:tab pos="128905" algn="l"/>
              </a:tabLst>
            </a:pPr>
            <a:r>
              <a:rPr sz="800" b="1" spc="-25" dirty="0">
                <a:latin typeface="Montserrat"/>
                <a:cs typeface="Montserrat"/>
              </a:rPr>
              <a:t>ON:</a:t>
            </a:r>
            <a:endParaRPr sz="800">
              <a:latin typeface="Montserrat"/>
              <a:cs typeface="Montserrat"/>
            </a:endParaRPr>
          </a:p>
          <a:p>
            <a:pPr marL="12700" marR="5080" algn="just">
              <a:lnSpc>
                <a:spcPct val="100000"/>
              </a:lnSpc>
              <a:spcBef>
                <a:spcPts val="495"/>
              </a:spcBef>
            </a:pPr>
            <a:r>
              <a:rPr sz="700" dirty="0">
                <a:latin typeface="Montserrat"/>
                <a:cs typeface="Montserrat"/>
              </a:rPr>
              <a:t>Todos</a:t>
            </a:r>
            <a:r>
              <a:rPr sz="700" spc="30" dirty="0">
                <a:latin typeface="Montserrat"/>
                <a:cs typeface="Montserrat"/>
              </a:rPr>
              <a:t> </a:t>
            </a:r>
            <a:r>
              <a:rPr sz="700" dirty="0">
                <a:latin typeface="Montserrat"/>
                <a:cs typeface="Montserrat"/>
              </a:rPr>
              <a:t>los</a:t>
            </a:r>
            <a:r>
              <a:rPr sz="700" spc="45" dirty="0">
                <a:latin typeface="Montserrat"/>
                <a:cs typeface="Montserrat"/>
              </a:rPr>
              <a:t> </a:t>
            </a:r>
            <a:r>
              <a:rPr sz="700" dirty="0">
                <a:latin typeface="Montserrat"/>
                <a:cs typeface="Montserrat"/>
              </a:rPr>
              <a:t>circuitos</a:t>
            </a:r>
            <a:r>
              <a:rPr sz="700" spc="35" dirty="0">
                <a:latin typeface="Montserrat"/>
                <a:cs typeface="Montserrat"/>
              </a:rPr>
              <a:t> </a:t>
            </a:r>
            <a:r>
              <a:rPr sz="700" dirty="0">
                <a:latin typeface="Montserrat"/>
                <a:cs typeface="Montserrat"/>
              </a:rPr>
              <a:t>eléctricos</a:t>
            </a:r>
            <a:r>
              <a:rPr sz="700" spc="45" dirty="0">
                <a:latin typeface="Montserrat"/>
                <a:cs typeface="Montserrat"/>
              </a:rPr>
              <a:t> </a:t>
            </a:r>
            <a:r>
              <a:rPr sz="700" dirty="0">
                <a:latin typeface="Montserrat"/>
                <a:cs typeface="Montserrat"/>
              </a:rPr>
              <a:t>están</a:t>
            </a:r>
            <a:r>
              <a:rPr sz="700" spc="40" dirty="0">
                <a:latin typeface="Montserrat"/>
                <a:cs typeface="Montserrat"/>
              </a:rPr>
              <a:t> </a:t>
            </a:r>
            <a:r>
              <a:rPr sz="700" dirty="0">
                <a:latin typeface="Montserrat"/>
                <a:cs typeface="Montserrat"/>
              </a:rPr>
              <a:t>habilitados.</a:t>
            </a:r>
            <a:r>
              <a:rPr sz="700" spc="3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motor</a:t>
            </a:r>
            <a:r>
              <a:rPr sz="700" spc="-15" dirty="0">
                <a:latin typeface="Montserrat"/>
                <a:cs typeface="Montserrat"/>
              </a:rPr>
              <a:t> </a:t>
            </a:r>
            <a:r>
              <a:rPr sz="700" dirty="0">
                <a:latin typeface="Montserrat"/>
                <a:cs typeface="Montserrat"/>
              </a:rPr>
              <a:t>puede</a:t>
            </a:r>
            <a:r>
              <a:rPr sz="700" spc="5" dirty="0">
                <a:latin typeface="Montserrat"/>
                <a:cs typeface="Montserrat"/>
              </a:rPr>
              <a:t> </a:t>
            </a:r>
            <a:r>
              <a:rPr sz="700" dirty="0">
                <a:latin typeface="Montserrat"/>
                <a:cs typeface="Montserrat"/>
              </a:rPr>
              <a:t>ser encendido</a:t>
            </a:r>
            <a:r>
              <a:rPr sz="700" spc="-10" dirty="0">
                <a:latin typeface="Montserrat"/>
                <a:cs typeface="Montserrat"/>
              </a:rPr>
              <a:t> </a:t>
            </a:r>
            <a:r>
              <a:rPr sz="700" dirty="0">
                <a:latin typeface="Montserrat"/>
                <a:cs typeface="Montserrat"/>
              </a:rPr>
              <a:t>y no</a:t>
            </a:r>
            <a:r>
              <a:rPr sz="700" spc="-10" dirty="0">
                <a:latin typeface="Montserrat"/>
                <a:cs typeface="Montserrat"/>
              </a:rPr>
              <a:t> </a:t>
            </a:r>
            <a:r>
              <a:rPr sz="700" dirty="0">
                <a:latin typeface="Montserrat"/>
                <a:cs typeface="Montserrat"/>
              </a:rPr>
              <a:t>es</a:t>
            </a:r>
            <a:r>
              <a:rPr sz="700" spc="-15" dirty="0">
                <a:latin typeface="Montserrat"/>
                <a:cs typeface="Montserrat"/>
              </a:rPr>
              <a:t> </a:t>
            </a:r>
            <a:r>
              <a:rPr sz="700" dirty="0">
                <a:latin typeface="Montserrat"/>
                <a:cs typeface="Montserrat"/>
              </a:rPr>
              <a:t>posible</a:t>
            </a:r>
            <a:r>
              <a:rPr sz="700" spc="-5" dirty="0">
                <a:latin typeface="Montserrat"/>
                <a:cs typeface="Montserrat"/>
              </a:rPr>
              <a:t> </a:t>
            </a:r>
            <a:r>
              <a:rPr sz="700" spc="-10" dirty="0">
                <a:latin typeface="Montserrat"/>
                <a:cs typeface="Montserrat"/>
              </a:rPr>
              <a:t>retirar</a:t>
            </a:r>
            <a:r>
              <a:rPr sz="700" spc="500" dirty="0">
                <a:latin typeface="Montserrat"/>
                <a:cs typeface="Montserrat"/>
              </a:rPr>
              <a:t> </a:t>
            </a:r>
            <a:r>
              <a:rPr sz="700" dirty="0">
                <a:latin typeface="Montserrat"/>
                <a:cs typeface="Montserrat"/>
              </a:rPr>
              <a:t>la</a:t>
            </a:r>
            <a:r>
              <a:rPr sz="700" spc="-5" dirty="0">
                <a:latin typeface="Montserrat"/>
                <a:cs typeface="Montserrat"/>
              </a:rPr>
              <a:t> </a:t>
            </a:r>
            <a:r>
              <a:rPr sz="700" spc="-10" dirty="0">
                <a:latin typeface="Montserrat"/>
                <a:cs typeface="Montserrat"/>
              </a:rPr>
              <a:t>llave.</a:t>
            </a:r>
            <a:endParaRPr sz="700">
              <a:latin typeface="Montserrat"/>
              <a:cs typeface="Montserrat"/>
            </a:endParaRPr>
          </a:p>
          <a:p>
            <a:pPr marL="128270" indent="-116205">
              <a:lnSpc>
                <a:spcPct val="100000"/>
              </a:lnSpc>
              <a:spcBef>
                <a:spcPts val="500"/>
              </a:spcBef>
              <a:buAutoNum type="arabicPeriod" startAt="3"/>
              <a:tabLst>
                <a:tab pos="128905" algn="l"/>
              </a:tabLst>
            </a:pPr>
            <a:r>
              <a:rPr sz="800" b="1" spc="-10" dirty="0">
                <a:latin typeface="Montserrat"/>
                <a:cs typeface="Montserrat"/>
              </a:rPr>
              <a:t>LOCK:</a:t>
            </a:r>
            <a:endParaRPr sz="800">
              <a:latin typeface="Montserrat"/>
              <a:cs typeface="Montserrat"/>
            </a:endParaRPr>
          </a:p>
          <a:p>
            <a:pPr marL="12700" marR="5080" algn="just">
              <a:lnSpc>
                <a:spcPct val="100000"/>
              </a:lnSpc>
              <a:spcBef>
                <a:spcPts val="509"/>
              </a:spcBef>
            </a:pPr>
            <a:r>
              <a:rPr sz="700" dirty="0">
                <a:latin typeface="Montserrat"/>
                <a:cs typeface="Montserrat"/>
              </a:rPr>
              <a:t>Para</a:t>
            </a:r>
            <a:r>
              <a:rPr sz="700" spc="50" dirty="0">
                <a:latin typeface="Montserrat"/>
                <a:cs typeface="Montserrat"/>
              </a:rPr>
              <a:t> </a:t>
            </a:r>
            <a:r>
              <a:rPr sz="700" dirty="0">
                <a:latin typeface="Montserrat"/>
                <a:cs typeface="Montserrat"/>
              </a:rPr>
              <a:t>bloquear</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dirección</a:t>
            </a:r>
            <a:r>
              <a:rPr sz="700" spc="65" dirty="0">
                <a:latin typeface="Montserrat"/>
                <a:cs typeface="Montserrat"/>
              </a:rPr>
              <a:t> </a:t>
            </a:r>
            <a:r>
              <a:rPr sz="700" dirty="0">
                <a:latin typeface="Montserrat"/>
                <a:cs typeface="Montserrat"/>
              </a:rPr>
              <a:t>gire</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manubrio</a:t>
            </a:r>
            <a:r>
              <a:rPr sz="700" spc="6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cualquiera</a:t>
            </a:r>
            <a:r>
              <a:rPr sz="700" spc="11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los</a:t>
            </a:r>
            <a:r>
              <a:rPr sz="700" spc="110" dirty="0">
                <a:latin typeface="Montserrat"/>
                <a:cs typeface="Montserrat"/>
              </a:rPr>
              <a:t> </a:t>
            </a:r>
            <a:r>
              <a:rPr sz="700" dirty="0">
                <a:latin typeface="Montserrat"/>
                <a:cs typeface="Montserrat"/>
              </a:rPr>
              <a:t>dos</a:t>
            </a:r>
            <a:r>
              <a:rPr sz="700" spc="95" dirty="0">
                <a:latin typeface="Montserrat"/>
                <a:cs typeface="Montserrat"/>
              </a:rPr>
              <a:t> </a:t>
            </a:r>
            <a:r>
              <a:rPr sz="700" dirty="0">
                <a:latin typeface="Montserrat"/>
                <a:cs typeface="Montserrat"/>
              </a:rPr>
              <a:t>lados,</a:t>
            </a:r>
            <a:r>
              <a:rPr sz="700" spc="114" dirty="0">
                <a:latin typeface="Montserrat"/>
                <a:cs typeface="Montserrat"/>
              </a:rPr>
              <a:t> </a:t>
            </a:r>
            <a:r>
              <a:rPr sz="700" dirty="0">
                <a:latin typeface="Montserrat"/>
                <a:cs typeface="Montserrat"/>
              </a:rPr>
              <a:t>presione</a:t>
            </a:r>
            <a:r>
              <a:rPr sz="700" spc="114" dirty="0">
                <a:latin typeface="Montserrat"/>
                <a:cs typeface="Montserrat"/>
              </a:rPr>
              <a:t> </a:t>
            </a:r>
            <a:r>
              <a:rPr sz="700" spc="-10" dirty="0">
                <a:latin typeface="Montserrat"/>
                <a:cs typeface="Montserrat"/>
              </a:rPr>
              <a:t>levemente</a:t>
            </a:r>
            <a:r>
              <a:rPr sz="700" spc="50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llave</a:t>
            </a:r>
            <a:r>
              <a:rPr sz="700" spc="275" dirty="0">
                <a:latin typeface="Montserrat"/>
                <a:cs typeface="Montserrat"/>
              </a:rPr>
              <a:t> </a:t>
            </a:r>
            <a:r>
              <a:rPr sz="700" dirty="0">
                <a:latin typeface="Montserrat"/>
                <a:cs typeface="Montserrat"/>
              </a:rPr>
              <a:t>hacia</a:t>
            </a:r>
            <a:r>
              <a:rPr sz="700" spc="280" dirty="0">
                <a:latin typeface="Montserrat"/>
                <a:cs typeface="Montserrat"/>
              </a:rPr>
              <a:t> </a:t>
            </a:r>
            <a:r>
              <a:rPr sz="700" dirty="0">
                <a:latin typeface="Montserrat"/>
                <a:cs typeface="Montserrat"/>
              </a:rPr>
              <a:t>adentro</a:t>
            </a:r>
            <a:r>
              <a:rPr sz="700" spc="280" dirty="0">
                <a:latin typeface="Montserrat"/>
                <a:cs typeface="Montserrat"/>
              </a:rPr>
              <a:t> </a:t>
            </a:r>
            <a:r>
              <a:rPr sz="700" dirty="0">
                <a:latin typeface="Montserrat"/>
                <a:cs typeface="Montserrat"/>
              </a:rPr>
              <a:t>del</a:t>
            </a:r>
            <a:r>
              <a:rPr sz="700" spc="270" dirty="0">
                <a:latin typeface="Montserrat"/>
                <a:cs typeface="Montserrat"/>
              </a:rPr>
              <a:t> </a:t>
            </a:r>
            <a:r>
              <a:rPr sz="700" dirty="0">
                <a:latin typeface="Montserrat"/>
                <a:cs typeface="Montserrat"/>
              </a:rPr>
              <a:t>interruptor</a:t>
            </a:r>
            <a:r>
              <a:rPr sz="700" spc="280" dirty="0">
                <a:latin typeface="Montserrat"/>
                <a:cs typeface="Montserrat"/>
              </a:rPr>
              <a:t> </a:t>
            </a:r>
            <a:r>
              <a:rPr sz="700" dirty="0">
                <a:latin typeface="Montserrat"/>
                <a:cs typeface="Montserrat"/>
              </a:rPr>
              <a:t>y</a:t>
            </a:r>
            <a:r>
              <a:rPr sz="700" spc="265" dirty="0">
                <a:latin typeface="Montserrat"/>
                <a:cs typeface="Montserrat"/>
              </a:rPr>
              <a:t> </a:t>
            </a:r>
            <a:r>
              <a:rPr sz="700" spc="-10" dirty="0">
                <a:latin typeface="Montserrat"/>
                <a:cs typeface="Montserrat"/>
              </a:rPr>
              <a:t>gírela</a:t>
            </a:r>
            <a:r>
              <a:rPr sz="700" spc="500" dirty="0">
                <a:latin typeface="Montserrat"/>
                <a:cs typeface="Montserrat"/>
              </a:rPr>
              <a:t> </a:t>
            </a:r>
            <a:r>
              <a:rPr sz="700" dirty="0">
                <a:latin typeface="Montserrat"/>
                <a:cs typeface="Montserrat"/>
              </a:rPr>
              <a:t>hacia</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posición</a:t>
            </a:r>
            <a:r>
              <a:rPr sz="700" spc="-20" dirty="0">
                <a:latin typeface="Montserrat"/>
                <a:cs typeface="Montserrat"/>
              </a:rPr>
              <a:t> </a:t>
            </a:r>
            <a:r>
              <a:rPr sz="700" dirty="0">
                <a:latin typeface="Montserrat"/>
                <a:cs typeface="Montserrat"/>
              </a:rPr>
              <a:t>“LOCK”</a:t>
            </a:r>
            <a:r>
              <a:rPr sz="700" spc="-20" dirty="0">
                <a:latin typeface="Montserrat"/>
                <a:cs typeface="Montserrat"/>
              </a:rPr>
              <a:t> </a:t>
            </a:r>
            <a:r>
              <a:rPr sz="700" spc="-50" dirty="0">
                <a:latin typeface="Montserrat"/>
                <a:cs typeface="Montserrat"/>
              </a:rPr>
              <a:t>.</a:t>
            </a:r>
            <a:endParaRPr sz="700">
              <a:latin typeface="Montserrat"/>
              <a:cs typeface="Montserrat"/>
            </a:endParaRPr>
          </a:p>
          <a:p>
            <a:pPr marL="12700" marR="5080" algn="just">
              <a:lnSpc>
                <a:spcPct val="100000"/>
              </a:lnSpc>
              <a:spcBef>
                <a:spcPts val="495"/>
              </a:spcBef>
            </a:pPr>
            <a:r>
              <a:rPr sz="700" dirty="0">
                <a:latin typeface="Montserrat"/>
                <a:cs typeface="Montserrat"/>
              </a:rPr>
              <a:t>Todos</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5"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0" dirty="0">
                <a:latin typeface="Montserrat"/>
                <a:cs typeface="Montserrat"/>
              </a:rPr>
              <a:t> deshabilitados,</a:t>
            </a:r>
            <a:r>
              <a:rPr sz="700" spc="50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dirección</a:t>
            </a:r>
            <a:r>
              <a:rPr sz="700" spc="60" dirty="0">
                <a:latin typeface="Montserrat"/>
                <a:cs typeface="Montserrat"/>
              </a:rPr>
              <a:t> </a:t>
            </a:r>
            <a:r>
              <a:rPr sz="700" dirty="0">
                <a:latin typeface="Montserrat"/>
                <a:cs typeface="Montserrat"/>
              </a:rPr>
              <a:t>está</a:t>
            </a:r>
            <a:r>
              <a:rPr sz="700" spc="50" dirty="0">
                <a:latin typeface="Montserrat"/>
                <a:cs typeface="Montserrat"/>
              </a:rPr>
              <a:t> </a:t>
            </a:r>
            <a:r>
              <a:rPr sz="700" dirty="0">
                <a:latin typeface="Montserrat"/>
                <a:cs typeface="Montserrat"/>
              </a:rPr>
              <a:t>bloqueada</a:t>
            </a:r>
            <a:r>
              <a:rPr sz="700" spc="5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es</a:t>
            </a:r>
            <a:r>
              <a:rPr sz="700" spc="50" dirty="0">
                <a:latin typeface="Montserrat"/>
                <a:cs typeface="Montserrat"/>
              </a:rPr>
              <a:t> </a:t>
            </a:r>
            <a:r>
              <a:rPr sz="700" dirty="0">
                <a:latin typeface="Montserrat"/>
                <a:cs typeface="Montserrat"/>
              </a:rPr>
              <a:t>posible</a:t>
            </a:r>
            <a:r>
              <a:rPr sz="700" spc="45" dirty="0">
                <a:latin typeface="Montserrat"/>
                <a:cs typeface="Montserrat"/>
              </a:rPr>
              <a:t> </a:t>
            </a:r>
            <a:r>
              <a:rPr sz="700" dirty="0">
                <a:latin typeface="Montserrat"/>
                <a:cs typeface="Montserrat"/>
              </a:rPr>
              <a:t>retirar</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12700" marR="5080" algn="just">
              <a:lnSpc>
                <a:spcPct val="100000"/>
              </a:lnSpc>
              <a:spcBef>
                <a:spcPts val="505"/>
              </a:spcBef>
            </a:pPr>
            <a:r>
              <a:rPr sz="700" dirty="0">
                <a:latin typeface="Montserrat"/>
                <a:cs typeface="Montserrat"/>
              </a:rPr>
              <a:t>Para</a:t>
            </a:r>
            <a:r>
              <a:rPr sz="700" spc="360" dirty="0">
                <a:latin typeface="Montserrat"/>
                <a:cs typeface="Montserrat"/>
              </a:rPr>
              <a:t>  </a:t>
            </a:r>
            <a:r>
              <a:rPr sz="700" dirty="0">
                <a:latin typeface="Montserrat"/>
                <a:cs typeface="Montserrat"/>
              </a:rPr>
              <a:t>desbloquear</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dirección,</a:t>
            </a:r>
            <a:r>
              <a:rPr sz="700" spc="36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levemente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llave</a:t>
            </a:r>
            <a:r>
              <a:rPr sz="700" spc="35" dirty="0">
                <a:latin typeface="Montserrat"/>
                <a:cs typeface="Montserrat"/>
              </a:rPr>
              <a:t> </a:t>
            </a:r>
            <a:r>
              <a:rPr sz="700" dirty="0">
                <a:latin typeface="Montserrat"/>
                <a:cs typeface="Montserrat"/>
              </a:rPr>
              <a:t>hacia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interior</a:t>
            </a:r>
            <a:r>
              <a:rPr sz="700" spc="20"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gírela</a:t>
            </a:r>
            <a:r>
              <a:rPr sz="700" spc="-2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posición</a:t>
            </a:r>
            <a:r>
              <a:rPr sz="700" spc="-10" dirty="0">
                <a:latin typeface="Montserrat"/>
                <a:cs typeface="Montserrat"/>
              </a:rPr>
              <a:t> “OFF”.</a:t>
            </a:r>
            <a:endParaRPr sz="700">
              <a:latin typeface="Montserrat"/>
              <a:cs typeface="Montserrat"/>
            </a:endParaRPr>
          </a:p>
        </p:txBody>
      </p:sp>
      <p:grpSp>
        <p:nvGrpSpPr>
          <p:cNvPr id="12" name="docshapegroup480">
            <a:extLst>
              <a:ext uri="{FF2B5EF4-FFF2-40B4-BE49-F238E27FC236}">
                <a16:creationId xmlns:a16="http://schemas.microsoft.com/office/drawing/2014/main" id="{90B607D5-94F6-3CF6-2EE3-4982A7B8F9CF}"/>
              </a:ext>
            </a:extLst>
          </p:cNvPr>
          <p:cNvGrpSpPr>
            <a:grpSpLocks/>
          </p:cNvGrpSpPr>
          <p:nvPr/>
        </p:nvGrpSpPr>
        <p:grpSpPr bwMode="auto">
          <a:xfrm>
            <a:off x="258063" y="1117575"/>
            <a:ext cx="2351787" cy="1155725"/>
            <a:chOff x="543" y="939"/>
            <a:chExt cx="3969" cy="2098"/>
          </a:xfrm>
        </p:grpSpPr>
        <p:pic>
          <p:nvPicPr>
            <p:cNvPr id="3075" name="docshape481">
              <a:extLst>
                <a:ext uri="{FF2B5EF4-FFF2-40B4-BE49-F238E27FC236}">
                  <a16:creationId xmlns:a16="http://schemas.microsoft.com/office/drawing/2014/main" id="{C1AC026E-7EFE-56C4-5C03-87793CF69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 y="939"/>
              <a:ext cx="3969"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cshape482">
              <a:extLst>
                <a:ext uri="{FF2B5EF4-FFF2-40B4-BE49-F238E27FC236}">
                  <a16:creationId xmlns:a16="http://schemas.microsoft.com/office/drawing/2014/main" id="{51A1B9FC-51DD-4D9C-A8E0-D02614B31487}"/>
                </a:ext>
              </a:extLst>
            </p:cNvPr>
            <p:cNvSpPr>
              <a:spLocks/>
            </p:cNvSpPr>
            <p:nvPr/>
          </p:nvSpPr>
          <p:spPr bwMode="auto">
            <a:xfrm>
              <a:off x="1957" y="1958"/>
              <a:ext cx="449" cy="389"/>
            </a:xfrm>
            <a:custGeom>
              <a:avLst/>
              <a:gdLst>
                <a:gd name="T0" fmla="+- 0 1976 1957"/>
                <a:gd name="T1" fmla="*/ T0 w 449"/>
                <a:gd name="T2" fmla="+- 0 1958 1958"/>
                <a:gd name="T3" fmla="*/ 1958 h 389"/>
                <a:gd name="T4" fmla="+- 0 1967 1957"/>
                <a:gd name="T5" fmla="*/ T4 w 449"/>
                <a:gd name="T6" fmla="+- 0 1960 1958"/>
                <a:gd name="T7" fmla="*/ 1960 h 389"/>
                <a:gd name="T8" fmla="+- 0 1962 1957"/>
                <a:gd name="T9" fmla="*/ T8 w 449"/>
                <a:gd name="T10" fmla="+- 0 1966 1958"/>
                <a:gd name="T11" fmla="*/ 1966 h 389"/>
                <a:gd name="T12" fmla="+- 0 1957 1957"/>
                <a:gd name="T13" fmla="*/ T12 w 449"/>
                <a:gd name="T14" fmla="+- 0 1972 1958"/>
                <a:gd name="T15" fmla="*/ 1972 h 389"/>
                <a:gd name="T16" fmla="+- 0 1957 1957"/>
                <a:gd name="T17" fmla="*/ T16 w 449"/>
                <a:gd name="T18" fmla="+- 0 1981 1958"/>
                <a:gd name="T19" fmla="*/ 1981 h 389"/>
                <a:gd name="T20" fmla="+- 0 2186 1957"/>
                <a:gd name="T21" fmla="*/ T20 w 449"/>
                <a:gd name="T22" fmla="+- 0 2237 1958"/>
                <a:gd name="T23" fmla="*/ 2237 h 389"/>
                <a:gd name="T24" fmla="+- 0 2091 1957"/>
                <a:gd name="T25" fmla="*/ T24 w 449"/>
                <a:gd name="T26" fmla="+- 0 2267 1958"/>
                <a:gd name="T27" fmla="*/ 2267 h 389"/>
                <a:gd name="T28" fmla="+- 0 2088 1957"/>
                <a:gd name="T29" fmla="*/ T28 w 449"/>
                <a:gd name="T30" fmla="+- 0 2268 1958"/>
                <a:gd name="T31" fmla="*/ 2268 h 389"/>
                <a:gd name="T32" fmla="+- 0 2083 1957"/>
                <a:gd name="T33" fmla="*/ T32 w 449"/>
                <a:gd name="T34" fmla="+- 0 2274 1958"/>
                <a:gd name="T35" fmla="*/ 2274 h 389"/>
                <a:gd name="T36" fmla="+- 0 2082 1957"/>
                <a:gd name="T37" fmla="*/ T36 w 449"/>
                <a:gd name="T38" fmla="+- 0 2278 1958"/>
                <a:gd name="T39" fmla="*/ 2278 h 389"/>
                <a:gd name="T40" fmla="+- 0 2083 1957"/>
                <a:gd name="T41" fmla="*/ T40 w 449"/>
                <a:gd name="T42" fmla="+- 0 2290 1958"/>
                <a:gd name="T43" fmla="*/ 2290 h 389"/>
                <a:gd name="T44" fmla="+- 0 2088 1957"/>
                <a:gd name="T45" fmla="*/ T44 w 449"/>
                <a:gd name="T46" fmla="+- 0 2296 1958"/>
                <a:gd name="T47" fmla="*/ 2296 h 389"/>
                <a:gd name="T48" fmla="+- 0 2391 1957"/>
                <a:gd name="T49" fmla="*/ T48 w 449"/>
                <a:gd name="T50" fmla="+- 0 2347 1958"/>
                <a:gd name="T51" fmla="*/ 2347 h 389"/>
                <a:gd name="T52" fmla="+- 0 2397 1957"/>
                <a:gd name="T53" fmla="*/ T52 w 449"/>
                <a:gd name="T54" fmla="+- 0 2345 1958"/>
                <a:gd name="T55" fmla="*/ 2345 h 389"/>
                <a:gd name="T56" fmla="+- 0 2404 1957"/>
                <a:gd name="T57" fmla="*/ T56 w 449"/>
                <a:gd name="T58" fmla="+- 0 2336 1958"/>
                <a:gd name="T59" fmla="*/ 2336 h 389"/>
                <a:gd name="T60" fmla="+- 0 2405 1957"/>
                <a:gd name="T61" fmla="*/ T60 w 449"/>
                <a:gd name="T62" fmla="+- 0 2330 1958"/>
                <a:gd name="T63" fmla="*/ 2330 h 389"/>
                <a:gd name="T64" fmla="+- 0 2308 1957"/>
                <a:gd name="T65" fmla="*/ T64 w 449"/>
                <a:gd name="T66" fmla="+- 0 2039 1958"/>
                <a:gd name="T67" fmla="*/ 2039 h 389"/>
                <a:gd name="T68" fmla="+- 0 2301 1957"/>
                <a:gd name="T69" fmla="*/ T68 w 449"/>
                <a:gd name="T70" fmla="+- 0 2035 1958"/>
                <a:gd name="T71" fmla="*/ 2035 h 389"/>
                <a:gd name="T72" fmla="+- 0 2289 1957"/>
                <a:gd name="T73" fmla="*/ T72 w 449"/>
                <a:gd name="T74" fmla="+- 0 2036 1958"/>
                <a:gd name="T75" fmla="*/ 2036 h 389"/>
                <a:gd name="T76" fmla="+- 0 2285 1957"/>
                <a:gd name="T77" fmla="*/ T76 w 449"/>
                <a:gd name="T78" fmla="+- 0 2038 1958"/>
                <a:gd name="T79" fmla="*/ 2038 h 389"/>
                <a:gd name="T80" fmla="+- 0 2281 1957"/>
                <a:gd name="T81" fmla="*/ T80 w 449"/>
                <a:gd name="T82" fmla="+- 0 2043 1958"/>
                <a:gd name="T83" fmla="*/ 2043 h 389"/>
                <a:gd name="T84" fmla="+- 0 2279 1957"/>
                <a:gd name="T85" fmla="*/ T84 w 449"/>
                <a:gd name="T86" fmla="+- 0 2046 1958"/>
                <a:gd name="T87" fmla="*/ 2046 h 389"/>
                <a:gd name="T88" fmla="+- 0 2265 1957"/>
                <a:gd name="T89" fmla="*/ T88 w 449"/>
                <a:gd name="T90" fmla="+- 0 2144 1958"/>
                <a:gd name="T91" fmla="*/ 2144 h 389"/>
                <a:gd name="T92" fmla="+- 0 1976 1957"/>
                <a:gd name="T93" fmla="*/ T92 w 449"/>
                <a:gd name="T94" fmla="+- 0 1958 1958"/>
                <a:gd name="T95" fmla="*/ 1958 h 3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49" h="389">
                  <a:moveTo>
                    <a:pt x="19" y="0"/>
                  </a:moveTo>
                  <a:lnTo>
                    <a:pt x="10" y="2"/>
                  </a:lnTo>
                  <a:lnTo>
                    <a:pt x="5" y="8"/>
                  </a:lnTo>
                  <a:lnTo>
                    <a:pt x="0" y="14"/>
                  </a:lnTo>
                  <a:lnTo>
                    <a:pt x="0" y="23"/>
                  </a:lnTo>
                  <a:lnTo>
                    <a:pt x="229" y="279"/>
                  </a:lnTo>
                  <a:lnTo>
                    <a:pt x="134" y="309"/>
                  </a:lnTo>
                  <a:lnTo>
                    <a:pt x="131" y="310"/>
                  </a:lnTo>
                  <a:lnTo>
                    <a:pt x="126" y="316"/>
                  </a:lnTo>
                  <a:lnTo>
                    <a:pt x="125" y="320"/>
                  </a:lnTo>
                  <a:lnTo>
                    <a:pt x="126" y="332"/>
                  </a:lnTo>
                  <a:lnTo>
                    <a:pt x="131" y="338"/>
                  </a:lnTo>
                  <a:lnTo>
                    <a:pt x="434" y="389"/>
                  </a:lnTo>
                  <a:lnTo>
                    <a:pt x="440" y="387"/>
                  </a:lnTo>
                  <a:lnTo>
                    <a:pt x="447" y="378"/>
                  </a:lnTo>
                  <a:lnTo>
                    <a:pt x="448" y="372"/>
                  </a:lnTo>
                  <a:lnTo>
                    <a:pt x="351" y="81"/>
                  </a:lnTo>
                  <a:lnTo>
                    <a:pt x="344" y="77"/>
                  </a:lnTo>
                  <a:lnTo>
                    <a:pt x="332" y="78"/>
                  </a:lnTo>
                  <a:lnTo>
                    <a:pt x="328" y="80"/>
                  </a:lnTo>
                  <a:lnTo>
                    <a:pt x="324" y="85"/>
                  </a:lnTo>
                  <a:lnTo>
                    <a:pt x="322" y="88"/>
                  </a:lnTo>
                  <a:lnTo>
                    <a:pt x="308" y="186"/>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docshape483">
              <a:extLst>
                <a:ext uri="{FF2B5EF4-FFF2-40B4-BE49-F238E27FC236}">
                  <a16:creationId xmlns:a16="http://schemas.microsoft.com/office/drawing/2014/main" id="{5D181D34-52F2-2C00-9D83-D4D3A69FFE4A}"/>
                </a:ext>
              </a:extLst>
            </p:cNvPr>
            <p:cNvSpPr>
              <a:spLocks/>
            </p:cNvSpPr>
            <p:nvPr/>
          </p:nvSpPr>
          <p:spPr bwMode="auto">
            <a:xfrm>
              <a:off x="1957" y="1958"/>
              <a:ext cx="449" cy="389"/>
            </a:xfrm>
            <a:custGeom>
              <a:avLst/>
              <a:gdLst>
                <a:gd name="T0" fmla="+- 0 1976 1957"/>
                <a:gd name="T1" fmla="*/ T0 w 449"/>
                <a:gd name="T2" fmla="+- 0 1958 1958"/>
                <a:gd name="T3" fmla="*/ 1958 h 389"/>
                <a:gd name="T4" fmla="+- 0 1967 1957"/>
                <a:gd name="T5" fmla="*/ T4 w 449"/>
                <a:gd name="T6" fmla="+- 0 1960 1958"/>
                <a:gd name="T7" fmla="*/ 1960 h 389"/>
                <a:gd name="T8" fmla="+- 0 1957 1957"/>
                <a:gd name="T9" fmla="*/ T8 w 449"/>
                <a:gd name="T10" fmla="+- 0 1972 1958"/>
                <a:gd name="T11" fmla="*/ 1972 h 389"/>
                <a:gd name="T12" fmla="+- 0 1957 1957"/>
                <a:gd name="T13" fmla="*/ T12 w 449"/>
                <a:gd name="T14" fmla="+- 0 1981 1958"/>
                <a:gd name="T15" fmla="*/ 1981 h 389"/>
                <a:gd name="T16" fmla="+- 0 2186 1957"/>
                <a:gd name="T17" fmla="*/ T16 w 449"/>
                <a:gd name="T18" fmla="+- 0 2237 1958"/>
                <a:gd name="T19" fmla="*/ 2237 h 389"/>
                <a:gd name="T20" fmla="+- 0 2091 1957"/>
                <a:gd name="T21" fmla="*/ T20 w 449"/>
                <a:gd name="T22" fmla="+- 0 2267 1958"/>
                <a:gd name="T23" fmla="*/ 2267 h 389"/>
                <a:gd name="T24" fmla="+- 0 2088 1957"/>
                <a:gd name="T25" fmla="*/ T24 w 449"/>
                <a:gd name="T26" fmla="+- 0 2268 1958"/>
                <a:gd name="T27" fmla="*/ 2268 h 389"/>
                <a:gd name="T28" fmla="+- 0 2083 1957"/>
                <a:gd name="T29" fmla="*/ T28 w 449"/>
                <a:gd name="T30" fmla="+- 0 2274 1958"/>
                <a:gd name="T31" fmla="*/ 2274 h 389"/>
                <a:gd name="T32" fmla="+- 0 2082 1957"/>
                <a:gd name="T33" fmla="*/ T32 w 449"/>
                <a:gd name="T34" fmla="+- 0 2278 1958"/>
                <a:gd name="T35" fmla="*/ 2278 h 389"/>
                <a:gd name="T36" fmla="+- 0 2083 1957"/>
                <a:gd name="T37" fmla="*/ T36 w 449"/>
                <a:gd name="T38" fmla="+- 0 2290 1958"/>
                <a:gd name="T39" fmla="*/ 2290 h 389"/>
                <a:gd name="T40" fmla="+- 0 2088 1957"/>
                <a:gd name="T41" fmla="*/ T40 w 449"/>
                <a:gd name="T42" fmla="+- 0 2296 1958"/>
                <a:gd name="T43" fmla="*/ 2296 h 389"/>
                <a:gd name="T44" fmla="+- 0 2391 1957"/>
                <a:gd name="T45" fmla="*/ T44 w 449"/>
                <a:gd name="T46" fmla="+- 0 2347 1958"/>
                <a:gd name="T47" fmla="*/ 2347 h 389"/>
                <a:gd name="T48" fmla="+- 0 2397 1957"/>
                <a:gd name="T49" fmla="*/ T48 w 449"/>
                <a:gd name="T50" fmla="+- 0 2345 1958"/>
                <a:gd name="T51" fmla="*/ 2345 h 389"/>
                <a:gd name="T52" fmla="+- 0 2404 1957"/>
                <a:gd name="T53" fmla="*/ T52 w 449"/>
                <a:gd name="T54" fmla="+- 0 2336 1958"/>
                <a:gd name="T55" fmla="*/ 2336 h 389"/>
                <a:gd name="T56" fmla="+- 0 2405 1957"/>
                <a:gd name="T57" fmla="*/ T56 w 449"/>
                <a:gd name="T58" fmla="+- 0 2330 1958"/>
                <a:gd name="T59" fmla="*/ 2330 h 389"/>
                <a:gd name="T60" fmla="+- 0 2405 1957"/>
                <a:gd name="T61" fmla="*/ T60 w 449"/>
                <a:gd name="T62" fmla="+- 0 2330 1958"/>
                <a:gd name="T63" fmla="*/ 2330 h 389"/>
                <a:gd name="T64" fmla="+- 0 2388 1957"/>
                <a:gd name="T65" fmla="*/ T64 w 449"/>
                <a:gd name="T66" fmla="+- 0 2330 1958"/>
                <a:gd name="T67" fmla="*/ 2330 h 389"/>
                <a:gd name="T68" fmla="+- 0 2098 1957"/>
                <a:gd name="T69" fmla="*/ T68 w 449"/>
                <a:gd name="T70" fmla="+- 0 2281 1958"/>
                <a:gd name="T71" fmla="*/ 2281 h 389"/>
                <a:gd name="T72" fmla="+- 0 2205 1957"/>
                <a:gd name="T73" fmla="*/ T72 w 449"/>
                <a:gd name="T74" fmla="+- 0 2248 1958"/>
                <a:gd name="T75" fmla="*/ 2248 h 389"/>
                <a:gd name="T76" fmla="+- 0 2207 1957"/>
                <a:gd name="T77" fmla="*/ T76 w 449"/>
                <a:gd name="T78" fmla="+- 0 2246 1958"/>
                <a:gd name="T79" fmla="*/ 2246 h 389"/>
                <a:gd name="T80" fmla="+- 0 2208 1957"/>
                <a:gd name="T81" fmla="*/ T80 w 449"/>
                <a:gd name="T82" fmla="+- 0 2240 1958"/>
                <a:gd name="T83" fmla="*/ 2240 h 389"/>
                <a:gd name="T84" fmla="+- 0 2208 1957"/>
                <a:gd name="T85" fmla="*/ T84 w 449"/>
                <a:gd name="T86" fmla="+- 0 2238 1958"/>
                <a:gd name="T87" fmla="*/ 2238 h 389"/>
                <a:gd name="T88" fmla="+- 0 1974 1957"/>
                <a:gd name="T89" fmla="*/ T88 w 449"/>
                <a:gd name="T90" fmla="+- 0 1976 1958"/>
                <a:gd name="T91" fmla="*/ 1976 h 389"/>
                <a:gd name="T92" fmla="+- 0 2004 1957"/>
                <a:gd name="T93" fmla="*/ T92 w 449"/>
                <a:gd name="T94" fmla="+- 0 1976 1958"/>
                <a:gd name="T95" fmla="*/ 1976 h 389"/>
                <a:gd name="T96" fmla="+- 0 1976 1957"/>
                <a:gd name="T97" fmla="*/ T96 w 449"/>
                <a:gd name="T98" fmla="+- 0 1958 1958"/>
                <a:gd name="T99" fmla="*/ 1958 h 389"/>
                <a:gd name="T100" fmla="+- 0 2312 1957"/>
                <a:gd name="T101" fmla="*/ T100 w 449"/>
                <a:gd name="T102" fmla="+- 0 2051 1958"/>
                <a:gd name="T103" fmla="*/ 2051 h 389"/>
                <a:gd name="T104" fmla="+- 0 2295 1957"/>
                <a:gd name="T105" fmla="*/ T104 w 449"/>
                <a:gd name="T106" fmla="+- 0 2051 1958"/>
                <a:gd name="T107" fmla="*/ 2051 h 389"/>
                <a:gd name="T108" fmla="+- 0 2388 1957"/>
                <a:gd name="T109" fmla="*/ T108 w 449"/>
                <a:gd name="T110" fmla="+- 0 2330 1958"/>
                <a:gd name="T111" fmla="*/ 2330 h 389"/>
                <a:gd name="T112" fmla="+- 0 2405 1957"/>
                <a:gd name="T113" fmla="*/ T112 w 449"/>
                <a:gd name="T114" fmla="+- 0 2330 1958"/>
                <a:gd name="T115" fmla="*/ 2330 h 389"/>
                <a:gd name="T116" fmla="+- 0 2312 1957"/>
                <a:gd name="T117" fmla="*/ T116 w 449"/>
                <a:gd name="T118" fmla="+- 0 2051 1958"/>
                <a:gd name="T119" fmla="*/ 2051 h 389"/>
                <a:gd name="T120" fmla="+- 0 2004 1957"/>
                <a:gd name="T121" fmla="*/ T120 w 449"/>
                <a:gd name="T122" fmla="+- 0 1976 1958"/>
                <a:gd name="T123" fmla="*/ 1976 h 389"/>
                <a:gd name="T124" fmla="+- 0 1974 1957"/>
                <a:gd name="T125" fmla="*/ T124 w 449"/>
                <a:gd name="T126" fmla="+- 0 1976 1958"/>
                <a:gd name="T127" fmla="*/ 1976 h 389"/>
                <a:gd name="T128" fmla="+- 0 2269 1957"/>
                <a:gd name="T129" fmla="*/ T128 w 449"/>
                <a:gd name="T130" fmla="+- 0 2166 1958"/>
                <a:gd name="T131" fmla="*/ 2166 h 389"/>
                <a:gd name="T132" fmla="+- 0 2272 1957"/>
                <a:gd name="T133" fmla="*/ T132 w 449"/>
                <a:gd name="T134" fmla="+- 0 2166 1958"/>
                <a:gd name="T135" fmla="*/ 2166 h 389"/>
                <a:gd name="T136" fmla="+- 0 2275 1957"/>
                <a:gd name="T137" fmla="*/ T136 w 449"/>
                <a:gd name="T138" fmla="+- 0 2165 1958"/>
                <a:gd name="T139" fmla="*/ 2165 h 389"/>
                <a:gd name="T140" fmla="+- 0 2276 1957"/>
                <a:gd name="T141" fmla="*/ T140 w 449"/>
                <a:gd name="T142" fmla="+- 0 2164 1958"/>
                <a:gd name="T143" fmla="*/ 2164 h 389"/>
                <a:gd name="T144" fmla="+- 0 2278 1957"/>
                <a:gd name="T145" fmla="*/ T144 w 449"/>
                <a:gd name="T146" fmla="+- 0 2162 1958"/>
                <a:gd name="T147" fmla="*/ 2162 h 389"/>
                <a:gd name="T148" fmla="+- 0 2279 1957"/>
                <a:gd name="T149" fmla="*/ T148 w 449"/>
                <a:gd name="T150" fmla="+- 0 2161 1958"/>
                <a:gd name="T151" fmla="*/ 2161 h 389"/>
                <a:gd name="T152" fmla="+- 0 2281 1957"/>
                <a:gd name="T153" fmla="*/ T152 w 449"/>
                <a:gd name="T154" fmla="+- 0 2144 1958"/>
                <a:gd name="T155" fmla="*/ 2144 h 389"/>
                <a:gd name="T156" fmla="+- 0 2265 1957"/>
                <a:gd name="T157" fmla="*/ T156 w 449"/>
                <a:gd name="T158" fmla="+- 0 2144 1958"/>
                <a:gd name="T159" fmla="*/ 2144 h 389"/>
                <a:gd name="T160" fmla="+- 0 2004 1957"/>
                <a:gd name="T161" fmla="*/ T160 w 449"/>
                <a:gd name="T162" fmla="+- 0 1976 1958"/>
                <a:gd name="T163" fmla="*/ 1976 h 389"/>
                <a:gd name="T164" fmla="+- 0 2301 1957"/>
                <a:gd name="T165" fmla="*/ T164 w 449"/>
                <a:gd name="T166" fmla="+- 0 2035 1958"/>
                <a:gd name="T167" fmla="*/ 2035 h 389"/>
                <a:gd name="T168" fmla="+- 0 2289 1957"/>
                <a:gd name="T169" fmla="*/ T168 w 449"/>
                <a:gd name="T170" fmla="+- 0 2036 1958"/>
                <a:gd name="T171" fmla="*/ 2036 h 389"/>
                <a:gd name="T172" fmla="+- 0 2285 1957"/>
                <a:gd name="T173" fmla="*/ T172 w 449"/>
                <a:gd name="T174" fmla="+- 0 2038 1958"/>
                <a:gd name="T175" fmla="*/ 2038 h 389"/>
                <a:gd name="T176" fmla="+- 0 2283 1957"/>
                <a:gd name="T177" fmla="*/ T176 w 449"/>
                <a:gd name="T178" fmla="+- 0 2041 1958"/>
                <a:gd name="T179" fmla="*/ 2041 h 389"/>
                <a:gd name="T180" fmla="+- 0 2281 1957"/>
                <a:gd name="T181" fmla="*/ T180 w 449"/>
                <a:gd name="T182" fmla="+- 0 2043 1958"/>
                <a:gd name="T183" fmla="*/ 2043 h 389"/>
                <a:gd name="T184" fmla="+- 0 2279 1957"/>
                <a:gd name="T185" fmla="*/ T184 w 449"/>
                <a:gd name="T186" fmla="+- 0 2046 1958"/>
                <a:gd name="T187" fmla="*/ 2046 h 389"/>
                <a:gd name="T188" fmla="+- 0 2265 1957"/>
                <a:gd name="T189" fmla="*/ T188 w 449"/>
                <a:gd name="T190" fmla="+- 0 2144 1958"/>
                <a:gd name="T191" fmla="*/ 2144 h 389"/>
                <a:gd name="T192" fmla="+- 0 2281 1957"/>
                <a:gd name="T193" fmla="*/ T192 w 449"/>
                <a:gd name="T194" fmla="+- 0 2144 1958"/>
                <a:gd name="T195" fmla="*/ 2144 h 389"/>
                <a:gd name="T196" fmla="+- 0 2295 1957"/>
                <a:gd name="T197" fmla="*/ T196 w 449"/>
                <a:gd name="T198" fmla="+- 0 2051 1958"/>
                <a:gd name="T199" fmla="*/ 2051 h 389"/>
                <a:gd name="T200" fmla="+- 0 2312 1957"/>
                <a:gd name="T201" fmla="*/ T200 w 449"/>
                <a:gd name="T202" fmla="+- 0 2051 1958"/>
                <a:gd name="T203" fmla="*/ 2051 h 389"/>
                <a:gd name="T204" fmla="+- 0 2308 1957"/>
                <a:gd name="T205" fmla="*/ T204 w 449"/>
                <a:gd name="T206" fmla="+- 0 2039 1958"/>
                <a:gd name="T207" fmla="*/ 2039 h 389"/>
                <a:gd name="T208" fmla="+- 0 2301 1957"/>
                <a:gd name="T209" fmla="*/ T208 w 449"/>
                <a:gd name="T210" fmla="+- 0 2035 1958"/>
                <a:gd name="T211" fmla="*/ 2035 h 3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449" h="389">
                  <a:moveTo>
                    <a:pt x="19" y="0"/>
                  </a:moveTo>
                  <a:lnTo>
                    <a:pt x="10" y="2"/>
                  </a:lnTo>
                  <a:lnTo>
                    <a:pt x="0" y="14"/>
                  </a:lnTo>
                  <a:lnTo>
                    <a:pt x="0" y="23"/>
                  </a:lnTo>
                  <a:lnTo>
                    <a:pt x="229" y="279"/>
                  </a:lnTo>
                  <a:lnTo>
                    <a:pt x="134" y="309"/>
                  </a:lnTo>
                  <a:lnTo>
                    <a:pt x="131" y="310"/>
                  </a:lnTo>
                  <a:lnTo>
                    <a:pt x="126" y="316"/>
                  </a:lnTo>
                  <a:lnTo>
                    <a:pt x="125" y="320"/>
                  </a:lnTo>
                  <a:lnTo>
                    <a:pt x="126" y="332"/>
                  </a:lnTo>
                  <a:lnTo>
                    <a:pt x="131" y="338"/>
                  </a:lnTo>
                  <a:lnTo>
                    <a:pt x="434" y="389"/>
                  </a:lnTo>
                  <a:lnTo>
                    <a:pt x="440" y="387"/>
                  </a:lnTo>
                  <a:lnTo>
                    <a:pt x="447" y="378"/>
                  </a:lnTo>
                  <a:lnTo>
                    <a:pt x="448" y="372"/>
                  </a:lnTo>
                  <a:lnTo>
                    <a:pt x="431" y="372"/>
                  </a:lnTo>
                  <a:lnTo>
                    <a:pt x="141" y="323"/>
                  </a:lnTo>
                  <a:lnTo>
                    <a:pt x="248" y="290"/>
                  </a:lnTo>
                  <a:lnTo>
                    <a:pt x="250" y="288"/>
                  </a:lnTo>
                  <a:lnTo>
                    <a:pt x="251" y="282"/>
                  </a:lnTo>
                  <a:lnTo>
                    <a:pt x="251" y="280"/>
                  </a:lnTo>
                  <a:lnTo>
                    <a:pt x="17" y="18"/>
                  </a:lnTo>
                  <a:lnTo>
                    <a:pt x="47" y="18"/>
                  </a:lnTo>
                  <a:lnTo>
                    <a:pt x="19" y="0"/>
                  </a:lnTo>
                  <a:close/>
                  <a:moveTo>
                    <a:pt x="355" y="93"/>
                  </a:moveTo>
                  <a:lnTo>
                    <a:pt x="338" y="93"/>
                  </a:lnTo>
                  <a:lnTo>
                    <a:pt x="431" y="372"/>
                  </a:lnTo>
                  <a:lnTo>
                    <a:pt x="448" y="372"/>
                  </a:lnTo>
                  <a:lnTo>
                    <a:pt x="355" y="93"/>
                  </a:lnTo>
                  <a:close/>
                  <a:moveTo>
                    <a:pt x="47" y="18"/>
                  </a:moveTo>
                  <a:lnTo>
                    <a:pt x="17" y="18"/>
                  </a:lnTo>
                  <a:lnTo>
                    <a:pt x="312" y="208"/>
                  </a:lnTo>
                  <a:lnTo>
                    <a:pt x="315" y="208"/>
                  </a:lnTo>
                  <a:lnTo>
                    <a:pt x="318" y="207"/>
                  </a:lnTo>
                  <a:lnTo>
                    <a:pt x="319" y="206"/>
                  </a:lnTo>
                  <a:lnTo>
                    <a:pt x="321" y="204"/>
                  </a:lnTo>
                  <a:lnTo>
                    <a:pt x="322" y="203"/>
                  </a:lnTo>
                  <a:lnTo>
                    <a:pt x="324" y="186"/>
                  </a:lnTo>
                  <a:lnTo>
                    <a:pt x="308" y="186"/>
                  </a:lnTo>
                  <a:lnTo>
                    <a:pt x="47" y="18"/>
                  </a:lnTo>
                  <a:close/>
                  <a:moveTo>
                    <a:pt x="344" y="77"/>
                  </a:moveTo>
                  <a:lnTo>
                    <a:pt x="332" y="78"/>
                  </a:lnTo>
                  <a:lnTo>
                    <a:pt x="328" y="80"/>
                  </a:lnTo>
                  <a:lnTo>
                    <a:pt x="326" y="83"/>
                  </a:lnTo>
                  <a:lnTo>
                    <a:pt x="324" y="85"/>
                  </a:lnTo>
                  <a:lnTo>
                    <a:pt x="322" y="88"/>
                  </a:lnTo>
                  <a:lnTo>
                    <a:pt x="308" y="186"/>
                  </a:lnTo>
                  <a:lnTo>
                    <a:pt x="324" y="186"/>
                  </a:lnTo>
                  <a:lnTo>
                    <a:pt x="338" y="93"/>
                  </a:lnTo>
                  <a:lnTo>
                    <a:pt x="355" y="93"/>
                  </a:lnTo>
                  <a:lnTo>
                    <a:pt x="351" y="81"/>
                  </a:lnTo>
                  <a:lnTo>
                    <a:pt x="344" y="77"/>
                  </a:lnTo>
                  <a:close/>
                </a:path>
              </a:pathLst>
            </a:custGeom>
            <a:solidFill>
              <a:srgbClr val="020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docshape484">
              <a:extLst>
                <a:ext uri="{FF2B5EF4-FFF2-40B4-BE49-F238E27FC236}">
                  <a16:creationId xmlns:a16="http://schemas.microsoft.com/office/drawing/2014/main" id="{DC076640-AFE2-CCF5-FE3F-74999AD8753C}"/>
                </a:ext>
              </a:extLst>
            </p:cNvPr>
            <p:cNvSpPr>
              <a:spLocks noChangeArrowheads="1"/>
            </p:cNvSpPr>
            <p:nvPr/>
          </p:nvSpPr>
          <p:spPr bwMode="auto">
            <a:xfrm>
              <a:off x="2534" y="1483"/>
              <a:ext cx="76" cy="53"/>
            </a:xfrm>
            <a:prstGeom prst="rect">
              <a:avLst/>
            </a:prstGeom>
            <a:solidFill>
              <a:srgbClr val="2C29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1B1E914E-892E-A684-C52B-BF6D825C73D7}"/>
              </a:ext>
            </a:extLst>
          </p:cNvPr>
          <p:cNvPicPr>
            <a:picLocks noChangeAspect="1"/>
          </p:cNvPicPr>
          <p:nvPr/>
        </p:nvPicPr>
        <p:blipFill>
          <a:blip r:embed="rId2"/>
          <a:stretch>
            <a:fillRect/>
          </a:stretch>
        </p:blipFill>
        <p:spPr>
          <a:xfrm>
            <a:off x="2838450" y="1481991"/>
            <a:ext cx="2116100" cy="1096109"/>
          </a:xfrm>
          <a:prstGeom prst="rect">
            <a:avLst/>
          </a:prstGeom>
        </p:spPr>
      </p:pic>
      <p:sp>
        <p:nvSpPr>
          <p:cNvPr id="2" name="object 2"/>
          <p:cNvSpPr/>
          <p:nvPr/>
        </p:nvSpPr>
        <p:spPr>
          <a:xfrm>
            <a:off x="0" y="120901"/>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609851" y="477075"/>
            <a:ext cx="2476822" cy="1124026"/>
          </a:xfrm>
          <a:prstGeom prst="rect">
            <a:avLst/>
          </a:prstGeom>
        </p:spPr>
        <p:txBody>
          <a:bodyPr vert="horz" wrap="square" lIns="0" tIns="13335" rIns="0" bIns="0" rtlCol="0">
            <a:spAutoFit/>
          </a:bodyPr>
          <a:lstStyle/>
          <a:p>
            <a:pPr marL="20955">
              <a:lnSpc>
                <a:spcPct val="100000"/>
              </a:lnSpc>
              <a:spcBef>
                <a:spcPts val="500"/>
              </a:spcBef>
              <a:tabLst>
                <a:tab pos="137795" algn="l"/>
              </a:tabLst>
            </a:pPr>
            <a:r>
              <a:rPr lang="es-ES" sz="900" b="1" dirty="0">
                <a:solidFill>
                  <a:srgbClr val="221F1F"/>
                </a:solidFill>
                <a:latin typeface="Montserrat"/>
                <a:cs typeface="Montserrat"/>
              </a:rPr>
              <a:t>4. INDICADOR</a:t>
            </a:r>
            <a:r>
              <a:rPr lang="es-ES" sz="900" b="1" spc="-30" dirty="0">
                <a:solidFill>
                  <a:srgbClr val="221F1F"/>
                </a:solidFill>
                <a:latin typeface="Montserrat"/>
                <a:cs typeface="Montserrat"/>
              </a:rPr>
              <a:t> </a:t>
            </a:r>
            <a:r>
              <a:rPr lang="es-ES" sz="900" b="1" dirty="0">
                <a:solidFill>
                  <a:srgbClr val="221F1F"/>
                </a:solidFill>
                <a:latin typeface="Montserrat"/>
                <a:cs typeface="Montserrat"/>
              </a:rPr>
              <a:t>DE</a:t>
            </a:r>
            <a:r>
              <a:rPr lang="es-ES" sz="900" b="1" spc="-10" dirty="0">
                <a:solidFill>
                  <a:srgbClr val="221F1F"/>
                </a:solidFill>
                <a:latin typeface="Montserrat"/>
                <a:cs typeface="Montserrat"/>
              </a:rPr>
              <a:t> DIRECCIONAL DERECHA</a:t>
            </a:r>
            <a:br>
              <a:rPr lang="es-ES" sz="900" b="1" spc="-10" dirty="0">
                <a:solidFill>
                  <a:srgbClr val="221F1F"/>
                </a:solidFill>
                <a:latin typeface="Montserrat"/>
                <a:cs typeface="Montserrat"/>
              </a:rPr>
            </a:br>
            <a:r>
              <a:rPr lang="es-ES" sz="700" dirty="0">
                <a:latin typeface="Montserrat"/>
                <a:cs typeface="Montserrat"/>
              </a:rPr>
              <a:t>Titila</a:t>
            </a:r>
            <a:r>
              <a:rPr lang="es-ES" sz="700" spc="195" dirty="0">
                <a:latin typeface="Montserrat"/>
                <a:cs typeface="Montserrat"/>
              </a:rPr>
              <a:t>  </a:t>
            </a:r>
            <a:r>
              <a:rPr lang="es-ES" sz="700" dirty="0">
                <a:latin typeface="Montserrat"/>
                <a:cs typeface="Montserrat"/>
              </a:rPr>
              <a:t>cuando</a:t>
            </a:r>
            <a:r>
              <a:rPr lang="es-ES" sz="700" spc="200" dirty="0">
                <a:latin typeface="Montserrat"/>
                <a:cs typeface="Montserrat"/>
              </a:rPr>
              <a:t>  </a:t>
            </a:r>
            <a:r>
              <a:rPr lang="es-ES" sz="700" dirty="0">
                <a:latin typeface="Montserrat"/>
                <a:cs typeface="Montserrat"/>
              </a:rPr>
              <a:t>las</a:t>
            </a:r>
            <a:r>
              <a:rPr lang="es-ES" sz="700" spc="204" dirty="0">
                <a:latin typeface="Montserrat"/>
                <a:cs typeface="Montserrat"/>
              </a:rPr>
              <a:t>  </a:t>
            </a:r>
            <a:r>
              <a:rPr lang="es-ES" sz="700" dirty="0">
                <a:latin typeface="Montserrat"/>
                <a:cs typeface="Montserrat"/>
              </a:rPr>
              <a:t>direccional derecha</a:t>
            </a:r>
            <a:r>
              <a:rPr lang="es-ES" sz="700" spc="-15" dirty="0">
                <a:latin typeface="Montserrat"/>
                <a:cs typeface="Montserrat"/>
              </a:rPr>
              <a:t> </a:t>
            </a:r>
            <a:r>
              <a:rPr lang="es-ES" sz="700" dirty="0">
                <a:latin typeface="Montserrat"/>
                <a:cs typeface="Montserrat"/>
              </a:rPr>
              <a:t>se</a:t>
            </a:r>
            <a:r>
              <a:rPr lang="es-ES" sz="700" spc="-30" dirty="0">
                <a:latin typeface="Montserrat"/>
                <a:cs typeface="Montserrat"/>
              </a:rPr>
              <a:t> </a:t>
            </a:r>
            <a:r>
              <a:rPr lang="es-ES" sz="700" dirty="0">
                <a:latin typeface="Montserrat"/>
                <a:cs typeface="Montserrat"/>
              </a:rPr>
              <a:t>encuentran</a:t>
            </a:r>
            <a:r>
              <a:rPr lang="es-ES" sz="700" spc="-5" dirty="0">
                <a:latin typeface="Montserrat"/>
                <a:cs typeface="Montserrat"/>
              </a:rPr>
              <a:t> </a:t>
            </a:r>
            <a:r>
              <a:rPr lang="es-ES" sz="700" spc="-10" dirty="0">
                <a:latin typeface="Montserrat"/>
                <a:cs typeface="Montserrat"/>
              </a:rPr>
              <a:t>activadas. </a:t>
            </a:r>
          </a:p>
          <a:p>
            <a:pPr marL="20955">
              <a:lnSpc>
                <a:spcPct val="100000"/>
              </a:lnSpc>
              <a:spcBef>
                <a:spcPts val="500"/>
              </a:spcBef>
              <a:tabLst>
                <a:tab pos="137795" algn="l"/>
              </a:tabLst>
            </a:pPr>
            <a:r>
              <a:rPr lang="es-ES" sz="800" b="1" dirty="0">
                <a:latin typeface="Montserrat"/>
                <a:cs typeface="Montserrat"/>
              </a:rPr>
              <a:t>6. ICONO DE CASCO</a:t>
            </a:r>
            <a:br>
              <a:rPr lang="es-ES" sz="800" b="1" dirty="0">
                <a:latin typeface="Montserrat"/>
                <a:cs typeface="Montserrat"/>
              </a:rPr>
            </a:br>
            <a:r>
              <a:rPr lang="es-ES" sz="700" dirty="0">
                <a:latin typeface="Montserrat"/>
                <a:cs typeface="Montserrat"/>
              </a:rPr>
              <a:t>Con cada encendido ‘ON’, el ícono del casco parpadea durante 10 segundos en el lado derecho del grupo de instrumentos para recordarle al conductor que use un casco.</a:t>
            </a:r>
            <a:endParaRPr sz="700" dirty="0">
              <a:latin typeface="Montserrat"/>
              <a:cs typeface="Montserrat"/>
            </a:endParaRPr>
          </a:p>
        </p:txBody>
      </p:sp>
      <p:sp>
        <p:nvSpPr>
          <p:cNvPr id="5" name="object 5"/>
          <p:cNvSpPr txBox="1"/>
          <p:nvPr/>
        </p:nvSpPr>
        <p:spPr>
          <a:xfrm>
            <a:off x="2609850" y="2570991"/>
            <a:ext cx="2476822" cy="997709"/>
          </a:xfrm>
          <a:prstGeom prst="rect">
            <a:avLst/>
          </a:prstGeom>
        </p:spPr>
        <p:txBody>
          <a:bodyPr vert="horz" wrap="square" lIns="0" tIns="12700" rIns="0" bIns="0" rtlCol="0">
            <a:spAutoFit/>
          </a:bodyPr>
          <a:lstStyle/>
          <a:p>
            <a:pPr marL="12700" algn="just">
              <a:lnSpc>
                <a:spcPct val="100000"/>
              </a:lnSpc>
              <a:spcBef>
                <a:spcPts val="100"/>
              </a:spcBef>
            </a:pPr>
            <a:r>
              <a:rPr lang="es-ES" sz="800" b="1" dirty="0">
                <a:latin typeface="Montserrat"/>
                <a:cs typeface="Montserrat"/>
              </a:rPr>
              <a:t>7. INDICADOR DE MAL FUNCIONAMIENTO ISG</a:t>
            </a:r>
            <a:r>
              <a:rPr lang="es-ES" sz="800" dirty="0">
                <a:latin typeface="Montserrat"/>
                <a:cs typeface="Montserrat"/>
              </a:rPr>
              <a:t> </a:t>
            </a:r>
            <a:r>
              <a:rPr lang="es-ES" sz="700" dirty="0">
                <a:latin typeface="Montserrat"/>
                <a:cs typeface="Montserrat"/>
              </a:rPr>
              <a:t>El indicador de mal funcionamiento de ISG se encenderá cuando haya una falla en el sistema </a:t>
            </a:r>
            <a:r>
              <a:rPr lang="es-ES" sz="700" dirty="0" err="1">
                <a:latin typeface="Montserrat"/>
                <a:cs typeface="Montserrat"/>
              </a:rPr>
              <a:t>ISG.Si</a:t>
            </a:r>
            <a:r>
              <a:rPr lang="es-ES" sz="700" dirty="0">
                <a:latin typeface="Montserrat"/>
                <a:cs typeface="Montserrat"/>
              </a:rPr>
              <a:t> el indicador de mal funcionamiento del ISG se enciende continuamente después de la autocomprobación del velocímetro, comuníquese de inmediato con el distribuidor o concesionario autorizado de TVS Motor Company más cercano o con el centro de servicio autorizado.</a:t>
            </a:r>
            <a:endParaRPr sz="700" dirty="0">
              <a:latin typeface="Montserrat"/>
              <a:cs typeface="Montserrat"/>
            </a:endParaRPr>
          </a:p>
        </p:txBody>
      </p:sp>
      <p:sp>
        <p:nvSpPr>
          <p:cNvPr id="21" name="object 21"/>
          <p:cNvSpPr txBox="1"/>
          <p:nvPr/>
        </p:nvSpPr>
        <p:spPr>
          <a:xfrm>
            <a:off x="195478" y="485023"/>
            <a:ext cx="2338172" cy="2891176"/>
          </a:xfrm>
          <a:prstGeom prst="rect">
            <a:avLst/>
          </a:prstGeom>
        </p:spPr>
        <p:txBody>
          <a:bodyPr vert="horz" wrap="square" lIns="0" tIns="13335" rIns="0" bIns="0" rtlCol="0">
            <a:spAutoFit/>
          </a:bodyPr>
          <a:lstStyle/>
          <a:p>
            <a:pPr marL="106680" indent="-94615">
              <a:lnSpc>
                <a:spcPct val="100000"/>
              </a:lnSpc>
              <a:spcBef>
                <a:spcPts val="105"/>
              </a:spcBef>
              <a:buAutoNum type="arabicPeriod"/>
              <a:tabLst>
                <a:tab pos="107314" algn="l"/>
              </a:tabLst>
            </a:pPr>
            <a:r>
              <a:rPr lang="es-ES" sz="800" b="1" dirty="0">
                <a:solidFill>
                  <a:srgbClr val="221F1F"/>
                </a:solidFill>
                <a:latin typeface="Montserrat"/>
                <a:cs typeface="Montserrat"/>
              </a:rPr>
              <a:t>TACOMETRO</a:t>
            </a:r>
          </a:p>
          <a:p>
            <a:pPr marL="12065">
              <a:lnSpc>
                <a:spcPct val="100000"/>
              </a:lnSpc>
              <a:spcBef>
                <a:spcPts val="105"/>
              </a:spcBef>
              <a:tabLst>
                <a:tab pos="107314" algn="l"/>
              </a:tabLst>
            </a:pPr>
            <a:r>
              <a:rPr lang="es-ES" sz="700" dirty="0">
                <a:solidFill>
                  <a:srgbClr val="221F1F"/>
                </a:solidFill>
                <a:latin typeface="Montserrat"/>
                <a:cs typeface="Montserrat"/>
              </a:rPr>
              <a:t>El tacómetro indica la velocidad del motor en múltiplos de 1000 RPM (revoluciones por minuto)</a:t>
            </a: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r>
              <a:rPr lang="es-ES" sz="700" dirty="0">
                <a:solidFill>
                  <a:srgbClr val="221F1F"/>
                </a:solidFill>
                <a:latin typeface="Montserrat"/>
                <a:cs typeface="Montserrat"/>
              </a:rPr>
              <a:t>.</a:t>
            </a: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endParaRPr lang="es-ES" sz="700" dirty="0">
              <a:solidFill>
                <a:srgbClr val="221F1F"/>
              </a:solidFill>
              <a:latin typeface="Montserrat"/>
              <a:cs typeface="Montserrat"/>
            </a:endParaRPr>
          </a:p>
          <a:p>
            <a:pPr marL="12065">
              <a:lnSpc>
                <a:spcPct val="100000"/>
              </a:lnSpc>
              <a:spcBef>
                <a:spcPts val="105"/>
              </a:spcBef>
              <a:tabLst>
                <a:tab pos="107314" algn="l"/>
              </a:tabLst>
            </a:pPr>
            <a:r>
              <a:rPr lang="es-ES" sz="800" b="1" dirty="0">
                <a:solidFill>
                  <a:srgbClr val="221F1F"/>
                </a:solidFill>
                <a:latin typeface="Montserrat"/>
                <a:cs typeface="Montserrat"/>
              </a:rPr>
              <a:t>2. INDICADOR DE CABALLETE LATERAL</a:t>
            </a:r>
          </a:p>
          <a:p>
            <a:pPr marL="12065">
              <a:lnSpc>
                <a:spcPct val="100000"/>
              </a:lnSpc>
              <a:spcBef>
                <a:spcPts val="105"/>
              </a:spcBef>
              <a:tabLst>
                <a:tab pos="107314" algn="l"/>
              </a:tabLst>
            </a:pPr>
            <a:r>
              <a:rPr lang="es-ES" sz="700" dirty="0">
                <a:solidFill>
                  <a:srgbClr val="221F1F"/>
                </a:solidFill>
                <a:latin typeface="Montserrat"/>
                <a:cs typeface="Montserrat"/>
              </a:rPr>
              <a:t>El indicador de advertencia del caballete lateral se enciende para avisarle cada vez que se aplica el caballete lateral del vehículo.</a:t>
            </a:r>
          </a:p>
          <a:p>
            <a:pPr marL="12065" algn="l">
              <a:lnSpc>
                <a:spcPct val="100000"/>
              </a:lnSpc>
              <a:spcBef>
                <a:spcPts val="490"/>
              </a:spcBef>
              <a:tabLst>
                <a:tab pos="128905" algn="l"/>
              </a:tabLst>
            </a:pPr>
            <a:r>
              <a:rPr lang="es-ES" sz="800" b="1" dirty="0">
                <a:solidFill>
                  <a:srgbClr val="221F1F"/>
                </a:solidFill>
                <a:latin typeface="Montserrat"/>
                <a:cs typeface="Montserrat"/>
              </a:rPr>
              <a:t>3. INDICADOR</a:t>
            </a:r>
            <a:r>
              <a:rPr lang="es-ES" sz="800" b="1" spc="-30" dirty="0">
                <a:solidFill>
                  <a:srgbClr val="221F1F"/>
                </a:solidFill>
                <a:latin typeface="Montserrat"/>
                <a:cs typeface="Montserrat"/>
              </a:rPr>
              <a:t> </a:t>
            </a:r>
            <a:r>
              <a:rPr lang="es-ES" sz="800" b="1" dirty="0">
                <a:solidFill>
                  <a:srgbClr val="221F1F"/>
                </a:solidFill>
                <a:latin typeface="Montserrat"/>
                <a:cs typeface="Montserrat"/>
              </a:rPr>
              <a:t>DE</a:t>
            </a:r>
            <a:r>
              <a:rPr lang="es-ES" sz="800" b="1" spc="-10" dirty="0">
                <a:solidFill>
                  <a:srgbClr val="221F1F"/>
                </a:solidFill>
                <a:latin typeface="Montserrat"/>
                <a:cs typeface="Montserrat"/>
              </a:rPr>
              <a:t> DIRECCIONAL IZQUIERDA</a:t>
            </a:r>
            <a:br>
              <a:rPr lang="es-ES" sz="800" b="1" spc="-10" dirty="0">
                <a:solidFill>
                  <a:srgbClr val="221F1F"/>
                </a:solidFill>
                <a:latin typeface="Montserrat"/>
                <a:cs typeface="Montserrat"/>
              </a:rPr>
            </a:br>
            <a:r>
              <a:rPr lang="es-ES" sz="700" dirty="0">
                <a:latin typeface="Montserrat"/>
                <a:cs typeface="Montserrat"/>
              </a:rPr>
              <a:t>Titila</a:t>
            </a:r>
            <a:r>
              <a:rPr lang="es-ES" sz="700" spc="195" dirty="0">
                <a:latin typeface="Montserrat"/>
                <a:cs typeface="Montserrat"/>
              </a:rPr>
              <a:t>  </a:t>
            </a:r>
            <a:r>
              <a:rPr lang="es-ES" sz="700" dirty="0">
                <a:latin typeface="Montserrat"/>
                <a:cs typeface="Montserrat"/>
              </a:rPr>
              <a:t>cuando</a:t>
            </a:r>
            <a:r>
              <a:rPr lang="es-ES" sz="700" spc="200" dirty="0">
                <a:latin typeface="Montserrat"/>
                <a:cs typeface="Montserrat"/>
              </a:rPr>
              <a:t>  </a:t>
            </a:r>
            <a:r>
              <a:rPr lang="es-ES" sz="700" dirty="0">
                <a:latin typeface="Montserrat"/>
                <a:cs typeface="Montserrat"/>
              </a:rPr>
              <a:t>las</a:t>
            </a:r>
            <a:r>
              <a:rPr lang="es-ES" sz="700" spc="204" dirty="0">
                <a:latin typeface="Montserrat"/>
                <a:cs typeface="Montserrat"/>
              </a:rPr>
              <a:t>  </a:t>
            </a:r>
            <a:r>
              <a:rPr lang="es-ES" sz="700" dirty="0">
                <a:latin typeface="Montserrat"/>
                <a:cs typeface="Montserrat"/>
              </a:rPr>
              <a:t>direccional izquierda</a:t>
            </a:r>
            <a:r>
              <a:rPr lang="es-ES" sz="700" spc="-15" dirty="0">
                <a:latin typeface="Montserrat"/>
                <a:cs typeface="Montserrat"/>
              </a:rPr>
              <a:t> </a:t>
            </a:r>
            <a:r>
              <a:rPr lang="es-ES" sz="700" dirty="0">
                <a:latin typeface="Montserrat"/>
                <a:cs typeface="Montserrat"/>
              </a:rPr>
              <a:t>se</a:t>
            </a:r>
            <a:r>
              <a:rPr lang="es-ES" sz="700" spc="-30" dirty="0">
                <a:latin typeface="Montserrat"/>
                <a:cs typeface="Montserrat"/>
              </a:rPr>
              <a:t> </a:t>
            </a:r>
            <a:r>
              <a:rPr lang="es-ES" sz="700" dirty="0">
                <a:latin typeface="Montserrat"/>
                <a:cs typeface="Montserrat"/>
              </a:rPr>
              <a:t>encuentran</a:t>
            </a:r>
            <a:r>
              <a:rPr lang="es-ES" sz="700" spc="-5" dirty="0">
                <a:latin typeface="Montserrat"/>
                <a:cs typeface="Montserrat"/>
              </a:rPr>
              <a:t> </a:t>
            </a:r>
            <a:r>
              <a:rPr lang="es-ES" sz="700" spc="-10" dirty="0">
                <a:latin typeface="Montserrat"/>
                <a:cs typeface="Montserrat"/>
              </a:rPr>
              <a:t>activadas.</a:t>
            </a:r>
            <a:br>
              <a:rPr lang="es-ES" sz="700" spc="-10" dirty="0">
                <a:latin typeface="Montserrat"/>
                <a:cs typeface="Montserrat"/>
              </a:rPr>
            </a:br>
            <a:endParaRPr lang="es-ES" sz="700" spc="-10" dirty="0">
              <a:latin typeface="Montserrat"/>
              <a:cs typeface="Montserrat"/>
            </a:endParaRPr>
          </a:p>
          <a:p>
            <a:pPr marL="12065">
              <a:lnSpc>
                <a:spcPct val="100000"/>
              </a:lnSpc>
              <a:spcBef>
                <a:spcPts val="105"/>
              </a:spcBef>
              <a:tabLst>
                <a:tab pos="137795" algn="l"/>
              </a:tabLst>
            </a:pPr>
            <a:r>
              <a:rPr lang="es-ES" sz="800" b="1" dirty="0">
                <a:solidFill>
                  <a:srgbClr val="221F1F"/>
                </a:solidFill>
                <a:latin typeface="Montserrat"/>
                <a:cs typeface="Montserrat"/>
              </a:rPr>
              <a:t>4. INDICADOR</a:t>
            </a:r>
            <a:r>
              <a:rPr lang="es-ES" sz="800" b="1" spc="-15" dirty="0">
                <a:solidFill>
                  <a:srgbClr val="221F1F"/>
                </a:solidFill>
                <a:latin typeface="Montserrat"/>
                <a:cs typeface="Montserrat"/>
              </a:rPr>
              <a:t> </a:t>
            </a:r>
            <a:r>
              <a:rPr lang="es-ES" sz="800" b="1" dirty="0">
                <a:solidFill>
                  <a:srgbClr val="221F1F"/>
                </a:solidFill>
                <a:latin typeface="Montserrat"/>
                <a:cs typeface="Montserrat"/>
              </a:rPr>
              <a:t>DE</a:t>
            </a:r>
            <a:r>
              <a:rPr lang="es-ES" sz="800" b="1" spc="-20" dirty="0">
                <a:solidFill>
                  <a:srgbClr val="221F1F"/>
                </a:solidFill>
                <a:latin typeface="Montserrat"/>
                <a:cs typeface="Montserrat"/>
              </a:rPr>
              <a:t> </a:t>
            </a:r>
            <a:r>
              <a:rPr lang="es-ES" sz="800" b="1" dirty="0">
                <a:solidFill>
                  <a:srgbClr val="221F1F"/>
                </a:solidFill>
                <a:latin typeface="Montserrat"/>
                <a:cs typeface="Montserrat"/>
              </a:rPr>
              <a:t>LUZ</a:t>
            </a:r>
            <a:r>
              <a:rPr lang="es-ES" sz="800" b="1" spc="-10" dirty="0">
                <a:solidFill>
                  <a:srgbClr val="221F1F"/>
                </a:solidFill>
                <a:latin typeface="Montserrat"/>
                <a:cs typeface="Montserrat"/>
              </a:rPr>
              <a:t> </a:t>
            </a:r>
            <a:r>
              <a:rPr lang="es-ES" sz="800" b="1" spc="-20" dirty="0">
                <a:solidFill>
                  <a:srgbClr val="221F1F"/>
                </a:solidFill>
                <a:latin typeface="Montserrat"/>
                <a:cs typeface="Montserrat"/>
              </a:rPr>
              <a:t>ALTA</a:t>
            </a:r>
            <a:br>
              <a:rPr lang="es-ES" sz="800" b="1" spc="-20" dirty="0">
                <a:solidFill>
                  <a:srgbClr val="221F1F"/>
                </a:solidFill>
                <a:latin typeface="Montserrat"/>
                <a:cs typeface="Montserrat"/>
              </a:rPr>
            </a:br>
            <a:r>
              <a:rPr lang="es-ES" sz="700" dirty="0">
                <a:latin typeface="Montserrat"/>
                <a:cs typeface="Montserrat"/>
              </a:rPr>
              <a:t>Se</a:t>
            </a:r>
            <a:r>
              <a:rPr lang="es-ES" sz="700" spc="180" dirty="0">
                <a:latin typeface="Montserrat"/>
                <a:cs typeface="Montserrat"/>
              </a:rPr>
              <a:t> </a:t>
            </a:r>
            <a:r>
              <a:rPr lang="es-ES" sz="700" dirty="0">
                <a:latin typeface="Montserrat"/>
                <a:cs typeface="Montserrat"/>
              </a:rPr>
              <a:t>ilumina</a:t>
            </a:r>
            <a:r>
              <a:rPr lang="es-ES" sz="700" spc="185" dirty="0">
                <a:latin typeface="Montserrat"/>
                <a:cs typeface="Montserrat"/>
              </a:rPr>
              <a:t> </a:t>
            </a:r>
            <a:r>
              <a:rPr lang="es-ES" sz="700" dirty="0">
                <a:latin typeface="Montserrat"/>
                <a:cs typeface="Montserrat"/>
              </a:rPr>
              <a:t>cuando</a:t>
            </a:r>
            <a:r>
              <a:rPr lang="es-ES" sz="700" spc="180" dirty="0">
                <a:latin typeface="Montserrat"/>
                <a:cs typeface="Montserrat"/>
              </a:rPr>
              <a:t> </a:t>
            </a:r>
            <a:r>
              <a:rPr lang="es-ES" sz="700" dirty="0">
                <a:latin typeface="Montserrat"/>
                <a:cs typeface="Montserrat"/>
              </a:rPr>
              <a:t>la</a:t>
            </a:r>
            <a:r>
              <a:rPr lang="es-ES" sz="700" spc="180" dirty="0">
                <a:latin typeface="Montserrat"/>
                <a:cs typeface="Montserrat"/>
              </a:rPr>
              <a:t> </a:t>
            </a:r>
            <a:r>
              <a:rPr lang="es-ES" sz="700" dirty="0">
                <a:latin typeface="Montserrat"/>
                <a:cs typeface="Montserrat"/>
              </a:rPr>
              <a:t>luz</a:t>
            </a:r>
            <a:r>
              <a:rPr lang="es-ES" sz="700" spc="195" dirty="0">
                <a:latin typeface="Montserrat"/>
                <a:cs typeface="Montserrat"/>
              </a:rPr>
              <a:t> </a:t>
            </a:r>
            <a:r>
              <a:rPr lang="es-ES" sz="700" dirty="0">
                <a:latin typeface="Montserrat"/>
                <a:cs typeface="Montserrat"/>
              </a:rPr>
              <a:t>alta</a:t>
            </a:r>
            <a:r>
              <a:rPr lang="es-ES" sz="700" spc="200" dirty="0">
                <a:latin typeface="Montserrat"/>
                <a:cs typeface="Montserrat"/>
              </a:rPr>
              <a:t> </a:t>
            </a:r>
            <a:r>
              <a:rPr lang="es-ES" sz="700" dirty="0">
                <a:latin typeface="Montserrat"/>
                <a:cs typeface="Montserrat"/>
              </a:rPr>
              <a:t>de</a:t>
            </a:r>
            <a:r>
              <a:rPr lang="es-ES" sz="700" spc="185" dirty="0">
                <a:latin typeface="Montserrat"/>
                <a:cs typeface="Montserrat"/>
              </a:rPr>
              <a:t> </a:t>
            </a:r>
            <a:r>
              <a:rPr lang="es-ES" sz="700" dirty="0">
                <a:latin typeface="Montserrat"/>
                <a:cs typeface="Montserrat"/>
              </a:rPr>
              <a:t>la</a:t>
            </a:r>
            <a:r>
              <a:rPr lang="es-ES" sz="700" spc="180" dirty="0">
                <a:latin typeface="Montserrat"/>
                <a:cs typeface="Montserrat"/>
              </a:rPr>
              <a:t> </a:t>
            </a:r>
            <a:r>
              <a:rPr lang="es-ES" sz="700" dirty="0">
                <a:latin typeface="Montserrat"/>
                <a:cs typeface="Montserrat"/>
              </a:rPr>
              <a:t>farola</a:t>
            </a:r>
            <a:r>
              <a:rPr lang="es-ES" sz="700" spc="190" dirty="0">
                <a:latin typeface="Montserrat"/>
                <a:cs typeface="Montserrat"/>
              </a:rPr>
              <a:t> </a:t>
            </a:r>
            <a:r>
              <a:rPr lang="es-ES" sz="700" spc="-20" dirty="0">
                <a:latin typeface="Montserrat"/>
                <a:cs typeface="Montserrat"/>
              </a:rPr>
              <a:t>está</a:t>
            </a:r>
            <a:r>
              <a:rPr lang="es-ES" sz="700" spc="500" dirty="0">
                <a:latin typeface="Montserrat"/>
                <a:cs typeface="Montserrat"/>
              </a:rPr>
              <a:t> </a:t>
            </a:r>
            <a:r>
              <a:rPr lang="es-ES" sz="700" dirty="0">
                <a:latin typeface="Montserrat"/>
                <a:cs typeface="Montserrat"/>
              </a:rPr>
              <a:t>activada</a:t>
            </a:r>
            <a:r>
              <a:rPr lang="es-ES" sz="700" spc="-5" dirty="0">
                <a:latin typeface="Montserrat"/>
                <a:cs typeface="Montserrat"/>
              </a:rPr>
              <a:t> </a:t>
            </a:r>
            <a:r>
              <a:rPr lang="es-ES" sz="700" dirty="0">
                <a:latin typeface="Montserrat"/>
                <a:cs typeface="Montserrat"/>
              </a:rPr>
              <a:t>o</a:t>
            </a:r>
            <a:r>
              <a:rPr lang="es-ES" sz="700" spc="-10" dirty="0">
                <a:latin typeface="Montserrat"/>
                <a:cs typeface="Montserrat"/>
              </a:rPr>
              <a:t> </a:t>
            </a:r>
            <a:r>
              <a:rPr lang="es-ES" sz="700" dirty="0">
                <a:latin typeface="Montserrat"/>
                <a:cs typeface="Montserrat"/>
              </a:rPr>
              <a:t>cuando</a:t>
            </a:r>
            <a:r>
              <a:rPr lang="es-ES" sz="700" spc="5" dirty="0">
                <a:latin typeface="Montserrat"/>
                <a:cs typeface="Montserrat"/>
              </a:rPr>
              <a:t> </a:t>
            </a:r>
            <a:r>
              <a:rPr lang="es-ES" sz="700" dirty="0">
                <a:latin typeface="Montserrat"/>
                <a:cs typeface="Montserrat"/>
              </a:rPr>
              <a:t>se</a:t>
            </a:r>
            <a:r>
              <a:rPr lang="es-ES" sz="700" spc="-20" dirty="0">
                <a:latin typeface="Montserrat"/>
                <a:cs typeface="Montserrat"/>
              </a:rPr>
              <a:t> </a:t>
            </a:r>
            <a:r>
              <a:rPr lang="es-ES" sz="700" dirty="0">
                <a:latin typeface="Montserrat"/>
                <a:cs typeface="Montserrat"/>
              </a:rPr>
              <a:t>activa la</a:t>
            </a:r>
            <a:r>
              <a:rPr lang="es-ES" sz="700" spc="-30" dirty="0">
                <a:latin typeface="Montserrat"/>
                <a:cs typeface="Montserrat"/>
              </a:rPr>
              <a:t> </a:t>
            </a:r>
            <a:r>
              <a:rPr lang="es-ES" sz="700" dirty="0">
                <a:latin typeface="Montserrat"/>
                <a:cs typeface="Montserrat"/>
              </a:rPr>
              <a:t>luz</a:t>
            </a:r>
            <a:r>
              <a:rPr lang="es-ES" sz="700" spc="-10" dirty="0">
                <a:latin typeface="Montserrat"/>
                <a:cs typeface="Montserrat"/>
              </a:rPr>
              <a:t> </a:t>
            </a:r>
            <a:r>
              <a:rPr lang="es-ES" sz="700" dirty="0">
                <a:latin typeface="Montserrat"/>
                <a:cs typeface="Montserrat"/>
              </a:rPr>
              <a:t>de </a:t>
            </a:r>
            <a:r>
              <a:rPr lang="es-ES" sz="700" spc="-10" dirty="0">
                <a:latin typeface="Montserrat"/>
                <a:cs typeface="Montserrat"/>
              </a:rPr>
              <a:t>paso.</a:t>
            </a:r>
            <a:endParaRPr lang="es-ES" sz="700" dirty="0">
              <a:latin typeface="Montserrat"/>
              <a:cs typeface="Montserrat"/>
            </a:endParaRPr>
          </a:p>
          <a:p>
            <a:pPr>
              <a:lnSpc>
                <a:spcPct val="100000"/>
              </a:lnSpc>
              <a:spcBef>
                <a:spcPts val="45"/>
              </a:spcBef>
            </a:pPr>
            <a:endParaRPr sz="700" dirty="0">
              <a:latin typeface="Montserrat"/>
              <a:cs typeface="Montserrat"/>
            </a:endParaRPr>
          </a:p>
        </p:txBody>
      </p:sp>
      <p:pic>
        <p:nvPicPr>
          <p:cNvPr id="32" name="image42.png">
            <a:extLst>
              <a:ext uri="{FF2B5EF4-FFF2-40B4-BE49-F238E27FC236}">
                <a16:creationId xmlns:a16="http://schemas.microsoft.com/office/drawing/2014/main" id="{E429C66A-56C8-C4DC-57C2-5BE5EBEB2625}"/>
              </a:ext>
            </a:extLst>
          </p:cNvPr>
          <p:cNvPicPr>
            <a:picLocks noChangeAspect="1"/>
          </p:cNvPicPr>
          <p:nvPr/>
        </p:nvPicPr>
        <p:blipFill>
          <a:blip r:embed="rId3" cstate="print"/>
          <a:stretch>
            <a:fillRect/>
          </a:stretch>
        </p:blipFill>
        <p:spPr>
          <a:xfrm>
            <a:off x="133027" y="1012374"/>
            <a:ext cx="2255287" cy="7035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13F5F1B0-230D-1C19-B115-EA4AC6D0F95A}"/>
              </a:ext>
            </a:extLst>
          </p:cNvPr>
          <p:cNvPicPr>
            <a:picLocks noChangeAspect="1"/>
          </p:cNvPicPr>
          <p:nvPr/>
        </p:nvPicPr>
        <p:blipFill>
          <a:blip r:embed="rId2"/>
          <a:stretch>
            <a:fillRect/>
          </a:stretch>
        </p:blipFill>
        <p:spPr>
          <a:xfrm>
            <a:off x="3219450" y="2578100"/>
            <a:ext cx="1143000" cy="336698"/>
          </a:xfrm>
          <a:prstGeom prst="rect">
            <a:avLst/>
          </a:prstGeom>
        </p:spPr>
      </p:pic>
      <p:pic>
        <p:nvPicPr>
          <p:cNvPr id="20" name="Imagen 19">
            <a:extLst>
              <a:ext uri="{FF2B5EF4-FFF2-40B4-BE49-F238E27FC236}">
                <a16:creationId xmlns:a16="http://schemas.microsoft.com/office/drawing/2014/main" id="{9862FA1E-94AD-362F-1973-0B9D1FA51223}"/>
              </a:ext>
            </a:extLst>
          </p:cNvPr>
          <p:cNvPicPr>
            <a:picLocks noChangeAspect="1"/>
          </p:cNvPicPr>
          <p:nvPr/>
        </p:nvPicPr>
        <p:blipFill>
          <a:blip r:embed="rId3"/>
          <a:stretch>
            <a:fillRect/>
          </a:stretch>
        </p:blipFill>
        <p:spPr>
          <a:xfrm>
            <a:off x="3219450" y="2209527"/>
            <a:ext cx="1066800" cy="340783"/>
          </a:xfrm>
          <a:prstGeom prst="rect">
            <a:avLst/>
          </a:prstGeom>
        </p:spPr>
      </p:pic>
      <p:sp>
        <p:nvSpPr>
          <p:cNvPr id="3" name="Marcador de contenido 2">
            <a:extLst>
              <a:ext uri="{FF2B5EF4-FFF2-40B4-BE49-F238E27FC236}">
                <a16:creationId xmlns:a16="http://schemas.microsoft.com/office/drawing/2014/main" id="{1D98454F-708D-6912-2E1A-5F3EC386B009}"/>
              </a:ext>
            </a:extLst>
          </p:cNvPr>
          <p:cNvSpPr>
            <a:spLocks noGrp="1"/>
          </p:cNvSpPr>
          <p:nvPr>
            <p:ph sz="half" idx="2"/>
          </p:nvPr>
        </p:nvSpPr>
        <p:spPr>
          <a:xfrm>
            <a:off x="171450" y="520700"/>
            <a:ext cx="2348231" cy="3318857"/>
          </a:xfrm>
        </p:spPr>
        <p:txBody>
          <a:bodyPr/>
          <a:lstStyle/>
          <a:p>
            <a:pPr marL="12065">
              <a:lnSpc>
                <a:spcPct val="100000"/>
              </a:lnSpc>
              <a:spcBef>
                <a:spcPts val="105"/>
              </a:spcBef>
              <a:tabLst>
                <a:tab pos="107314" algn="l"/>
              </a:tabLst>
            </a:pPr>
            <a:r>
              <a:rPr lang="es-ES" sz="800" b="1" dirty="0">
                <a:solidFill>
                  <a:srgbClr val="221F1F"/>
                </a:solidFill>
                <a:latin typeface="Montserrat"/>
                <a:cs typeface="Montserrat"/>
              </a:rPr>
              <a:t>8. INDICADOR DE COMBUSTIBLE </a:t>
            </a:r>
            <a:r>
              <a:rPr lang="es-ES" sz="800" b="1" dirty="0"/>
              <a:t>BAJO</a:t>
            </a:r>
          </a:p>
          <a:p>
            <a:pPr marL="12065" algn="just">
              <a:lnSpc>
                <a:spcPct val="100000"/>
              </a:lnSpc>
              <a:spcBef>
                <a:spcPts val="105"/>
              </a:spcBef>
              <a:tabLst>
                <a:tab pos="107314" algn="l"/>
              </a:tabLst>
            </a:pPr>
            <a:r>
              <a:rPr lang="es-ES" dirty="0">
                <a:solidFill>
                  <a:srgbClr val="221F1F"/>
                </a:solidFill>
                <a:latin typeface="Montserrat"/>
                <a:cs typeface="Montserrat"/>
              </a:rPr>
              <a:t>El indicador de combustible bajo parpadea cuando el nivel de combustible alcanza el nivel mínimo seguro de combustible. Brilla continuamente y la línea azul parpadeará cuando el combustible esté por debajo del nivel mínimo seguro.</a:t>
            </a:r>
          </a:p>
          <a:p>
            <a:pPr marL="12065">
              <a:lnSpc>
                <a:spcPct val="100000"/>
              </a:lnSpc>
              <a:spcBef>
                <a:spcPts val="105"/>
              </a:spcBef>
              <a:tabLst>
                <a:tab pos="107314" algn="l"/>
              </a:tabLst>
            </a:pPr>
            <a:endParaRPr lang="es-ES" sz="800" b="1" dirty="0">
              <a:solidFill>
                <a:srgbClr val="221F1F"/>
              </a:solidFill>
              <a:latin typeface="Montserrat"/>
              <a:cs typeface="Montserrat"/>
            </a:endParaRPr>
          </a:p>
          <a:p>
            <a:pPr marL="12065">
              <a:lnSpc>
                <a:spcPct val="100000"/>
              </a:lnSpc>
              <a:spcBef>
                <a:spcPts val="105"/>
              </a:spcBef>
              <a:tabLst>
                <a:tab pos="107314" algn="l"/>
              </a:tabLst>
            </a:pPr>
            <a:r>
              <a:rPr lang="es-ES" sz="800" b="1" dirty="0">
                <a:solidFill>
                  <a:srgbClr val="221F1F"/>
                </a:solidFill>
                <a:latin typeface="Montserrat"/>
                <a:cs typeface="Montserrat"/>
              </a:rPr>
              <a:t>9. LUZ INDICADORA DE NEUTRO( N )</a:t>
            </a:r>
          </a:p>
          <a:p>
            <a:pPr marL="12065" algn="just">
              <a:lnSpc>
                <a:spcPct val="100000"/>
              </a:lnSpc>
              <a:spcBef>
                <a:spcPts val="105"/>
              </a:spcBef>
              <a:tabLst>
                <a:tab pos="107314" algn="l"/>
              </a:tabLst>
            </a:pPr>
            <a:r>
              <a:rPr lang="es-ES" dirty="0">
                <a:solidFill>
                  <a:srgbClr val="221F1F"/>
                </a:solidFill>
                <a:latin typeface="Montserrat"/>
                <a:cs typeface="Montserrat"/>
              </a:rPr>
              <a:t>Brilla cuando el vehículo está en neutral y se apaga si la marcha se cambia de neutral.</a:t>
            </a:r>
          </a:p>
          <a:p>
            <a:pPr marL="12065">
              <a:lnSpc>
                <a:spcPct val="100000"/>
              </a:lnSpc>
              <a:spcBef>
                <a:spcPts val="105"/>
              </a:spcBef>
              <a:tabLst>
                <a:tab pos="107314" algn="l"/>
              </a:tabLst>
            </a:pPr>
            <a:endParaRPr lang="es-ES" dirty="0">
              <a:solidFill>
                <a:srgbClr val="221F1F"/>
              </a:solidFill>
              <a:latin typeface="Montserrat"/>
              <a:cs typeface="Montserrat"/>
            </a:endParaRPr>
          </a:p>
          <a:p>
            <a:pPr marL="12065" algn="l">
              <a:lnSpc>
                <a:spcPct val="100000"/>
              </a:lnSpc>
              <a:spcBef>
                <a:spcPts val="105"/>
              </a:spcBef>
              <a:tabLst>
                <a:tab pos="107314" algn="l"/>
              </a:tabLst>
            </a:pPr>
            <a:r>
              <a:rPr lang="es-ES" sz="800" b="1" dirty="0">
                <a:solidFill>
                  <a:srgbClr val="221F1F"/>
                </a:solidFill>
                <a:latin typeface="Montserrat"/>
                <a:cs typeface="Montserrat"/>
              </a:rPr>
              <a:t>10. RECORDATORIO DE SERVICIO</a:t>
            </a:r>
            <a:br>
              <a:rPr lang="es-ES" sz="800" b="1" dirty="0">
                <a:solidFill>
                  <a:srgbClr val="221F1F"/>
                </a:solidFill>
                <a:latin typeface="Montserrat"/>
                <a:cs typeface="Montserrat"/>
              </a:rPr>
            </a:br>
            <a:r>
              <a:rPr lang="es-ES" dirty="0">
                <a:solidFill>
                  <a:srgbClr val="221F1F"/>
                </a:solidFill>
                <a:latin typeface="Montserrat"/>
                <a:cs typeface="Montserrat"/>
              </a:rPr>
              <a:t>Si el servicio es debido, cada vez que el interruptor de encendido se coloca en 'ON', un icono con el símbolo de una llave parpadea durante 10 segundos después del ciclo de autocomprobación del velocímetro y continúa brillando hasta que el vehículo recibe servicio y se reinicia. Haga que el vehículo sea reparado en un distribuidor o concesionario autorizado de TVS /centro de servicio autorizado.</a:t>
            </a:r>
          </a:p>
          <a:p>
            <a:pPr marL="12065" algn="just">
              <a:spcBef>
                <a:spcPts val="105"/>
              </a:spcBef>
              <a:tabLst>
                <a:tab pos="107314" algn="l"/>
              </a:tabLst>
            </a:pPr>
            <a:r>
              <a:rPr lang="es-ES" sz="800" b="1" dirty="0">
                <a:solidFill>
                  <a:srgbClr val="221F1F"/>
                </a:solidFill>
                <a:latin typeface="Montserrat"/>
                <a:cs typeface="Montserrat"/>
              </a:rPr>
              <a:t>Nota</a:t>
            </a:r>
            <a:br>
              <a:rPr lang="es-ES" sz="800" b="1" dirty="0">
                <a:solidFill>
                  <a:srgbClr val="221F1F"/>
                </a:solidFill>
                <a:latin typeface="Montserrat"/>
                <a:cs typeface="Montserrat"/>
              </a:rPr>
            </a:br>
            <a:r>
              <a:rPr lang="es-ES" dirty="0">
                <a:solidFill>
                  <a:srgbClr val="221F1F"/>
                </a:solidFill>
                <a:latin typeface="Montserrat"/>
                <a:cs typeface="Montserrat"/>
              </a:rPr>
              <a:t>El recordatorio de servicio solo funciona en función de la distancia (km/millas) recorrida por el vehículo. Esto es solo un indicador de recordatorio. Se recomienda a los clientes que realicen un seguimiento y sigan el programa de servicio.</a:t>
            </a:r>
          </a:p>
          <a:p>
            <a:pPr marL="12065" algn="just">
              <a:lnSpc>
                <a:spcPct val="100000"/>
              </a:lnSpc>
              <a:spcBef>
                <a:spcPts val="105"/>
              </a:spcBef>
              <a:tabLst>
                <a:tab pos="107314" algn="l"/>
              </a:tabLst>
            </a:pPr>
            <a:endParaRPr lang="es-ES" dirty="0">
              <a:solidFill>
                <a:srgbClr val="221F1F"/>
              </a:solidFill>
              <a:latin typeface="Montserrat"/>
              <a:cs typeface="Montserrat"/>
            </a:endParaRPr>
          </a:p>
        </p:txBody>
      </p:sp>
      <p:sp>
        <p:nvSpPr>
          <p:cNvPr id="4" name="Marcador de contenido 3">
            <a:extLst>
              <a:ext uri="{FF2B5EF4-FFF2-40B4-BE49-F238E27FC236}">
                <a16:creationId xmlns:a16="http://schemas.microsoft.com/office/drawing/2014/main" id="{506274D8-F0AE-CBD7-A524-E66F14AD8BFE}"/>
              </a:ext>
            </a:extLst>
          </p:cNvPr>
          <p:cNvSpPr>
            <a:spLocks noGrp="1"/>
          </p:cNvSpPr>
          <p:nvPr>
            <p:ph sz="half" idx="3"/>
          </p:nvPr>
        </p:nvSpPr>
        <p:spPr>
          <a:xfrm>
            <a:off x="2700021" y="520700"/>
            <a:ext cx="2258060" cy="2954655"/>
          </a:xfrm>
        </p:spPr>
        <p:txBody>
          <a:bodyPr/>
          <a:lstStyle/>
          <a:p>
            <a:pPr algn="just"/>
            <a:r>
              <a:rPr lang="es-ES" sz="800" b="1" dirty="0">
                <a:solidFill>
                  <a:srgbClr val="221F1F"/>
                </a:solidFill>
                <a:latin typeface="Montserrat"/>
                <a:cs typeface="Montserrat"/>
              </a:rPr>
              <a:t>11. INDICADOR DE BATERIA BAJA</a:t>
            </a:r>
          </a:p>
          <a:p>
            <a:pPr algn="just"/>
            <a:r>
              <a:rPr lang="es-ES" dirty="0">
                <a:solidFill>
                  <a:srgbClr val="221F1F"/>
                </a:solidFill>
                <a:latin typeface="Montserrat"/>
                <a:cs typeface="Montserrat"/>
              </a:rPr>
              <a:t>Un icono con el símbolo de batería se ilumina cuando la carga de la batería es demasiado baja. Comuníquese con su distribuidor principal autorizado/distribuidor autorizado de TVS más cercano.</a:t>
            </a:r>
          </a:p>
          <a:p>
            <a:pPr algn="just"/>
            <a:endParaRPr lang="es-ES" sz="800" b="1" dirty="0">
              <a:solidFill>
                <a:srgbClr val="221F1F"/>
              </a:solidFill>
              <a:latin typeface="Montserrat"/>
              <a:cs typeface="Montserrat"/>
            </a:endParaRPr>
          </a:p>
          <a:p>
            <a:pPr algn="just"/>
            <a:r>
              <a:rPr lang="es-ES" sz="800" b="1" dirty="0">
                <a:solidFill>
                  <a:srgbClr val="221F1F"/>
                </a:solidFill>
                <a:latin typeface="Montserrat"/>
                <a:cs typeface="Montserrat"/>
              </a:rPr>
              <a:t>12. INDICADOR DE COMBUSTIBLE</a:t>
            </a:r>
          </a:p>
          <a:p>
            <a:pPr algn="just"/>
            <a:r>
              <a:rPr lang="es-ES" dirty="0">
                <a:solidFill>
                  <a:srgbClr val="221F1F"/>
                </a:solidFill>
                <a:latin typeface="Montserrat"/>
                <a:cs typeface="Montserrat"/>
              </a:rPr>
              <a:t>Las barras digitales indican la cantidad aproximada de combustible disponible en el tanque de combustible. Hay cinco barras para indicar la cantidad de combustible disponible en el tanque de combustible. Las cinco barras se mostrarán cuando el combustible en el tanque supere los 8,5 litros aproximadamente (tanque lleno).</a:t>
            </a:r>
          </a:p>
          <a:p>
            <a:pPr algn="just"/>
            <a:endParaRPr lang="es-ES" dirty="0">
              <a:solidFill>
                <a:srgbClr val="221F1F"/>
              </a:solidFill>
            </a:endParaRPr>
          </a:p>
          <a:p>
            <a:pPr algn="just"/>
            <a:endParaRPr lang="es-ES" dirty="0">
              <a:solidFill>
                <a:srgbClr val="221F1F"/>
              </a:solidFill>
              <a:latin typeface="Montserrat"/>
              <a:cs typeface="Montserrat"/>
            </a:endParaRPr>
          </a:p>
          <a:p>
            <a:pPr algn="just"/>
            <a:r>
              <a:rPr lang="es-ES" dirty="0">
                <a:solidFill>
                  <a:srgbClr val="221F1F"/>
                </a:solidFill>
                <a:latin typeface="Montserrat"/>
                <a:cs typeface="Montserrat"/>
              </a:rPr>
              <a:t>Cuando el combustible llega a la mitad del tanque (5,5 litros aprox.)</a:t>
            </a:r>
          </a:p>
          <a:p>
            <a:pPr algn="just"/>
            <a:endParaRPr lang="es-ES" dirty="0">
              <a:solidFill>
                <a:srgbClr val="221F1F"/>
              </a:solidFill>
            </a:endParaRPr>
          </a:p>
          <a:p>
            <a:pPr algn="just"/>
            <a:endParaRPr lang="es-ES" dirty="0">
              <a:solidFill>
                <a:srgbClr val="221F1F"/>
              </a:solidFill>
              <a:latin typeface="Montserrat"/>
              <a:cs typeface="Montserrat"/>
            </a:endParaRPr>
          </a:p>
          <a:p>
            <a:pPr algn="just"/>
            <a:r>
              <a:rPr lang="es-ES" dirty="0">
                <a:solidFill>
                  <a:srgbClr val="221F1F"/>
                </a:solidFill>
                <a:latin typeface="Montserrat"/>
                <a:cs typeface="Montserrat"/>
              </a:rPr>
              <a:t>El indicador de combustible muestra una sola barra cuando el combustible alcanza el nivel de reserva (2,2 litros aprox.). Vuelva a llenar el combustible inmediatamente.</a:t>
            </a:r>
          </a:p>
          <a:p>
            <a:endParaRPr lang="es-MX" dirty="0"/>
          </a:p>
        </p:txBody>
      </p:sp>
      <p:sp>
        <p:nvSpPr>
          <p:cNvPr id="7" name="object 3">
            <a:extLst>
              <a:ext uri="{FF2B5EF4-FFF2-40B4-BE49-F238E27FC236}">
                <a16:creationId xmlns:a16="http://schemas.microsoft.com/office/drawing/2014/main" id="{105F8CB2-8E6E-ADA9-E679-0391BBB249D0}"/>
              </a:ext>
            </a:extLst>
          </p:cNvPr>
          <p:cNvSpPr txBox="1">
            <a:spLocks noGrp="1"/>
          </p:cNvSpPr>
          <p:nvPr>
            <p:ph type="title"/>
          </p:nvPr>
        </p:nvSpPr>
        <p:spPr>
          <a:xfrm>
            <a:off x="247650" y="190500"/>
            <a:ext cx="3332479" cy="177800"/>
          </a:xfrm>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23" name="image53.png">
            <a:extLst>
              <a:ext uri="{FF2B5EF4-FFF2-40B4-BE49-F238E27FC236}">
                <a16:creationId xmlns:a16="http://schemas.microsoft.com/office/drawing/2014/main" id="{6CDB2243-45D8-326E-C0B5-44C91993D8EB}"/>
              </a:ext>
            </a:extLst>
          </p:cNvPr>
          <p:cNvPicPr>
            <a:picLocks noChangeAspect="1"/>
          </p:cNvPicPr>
          <p:nvPr/>
        </p:nvPicPr>
        <p:blipFill>
          <a:blip r:embed="rId4" cstate="print"/>
          <a:stretch>
            <a:fillRect/>
          </a:stretch>
        </p:blipFill>
        <p:spPr>
          <a:xfrm>
            <a:off x="3295650" y="3416300"/>
            <a:ext cx="986155" cy="95250"/>
          </a:xfrm>
          <a:prstGeom prst="rect">
            <a:avLst/>
          </a:prstGeom>
        </p:spPr>
      </p:pic>
    </p:spTree>
    <p:extLst>
      <p:ext uri="{BB962C8B-B14F-4D97-AF65-F5344CB8AC3E}">
        <p14:creationId xmlns:p14="http://schemas.microsoft.com/office/powerpoint/2010/main" val="400565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Un reloj despertador&#10;&#10;Descripción generada automáticamente">
            <a:extLst>
              <a:ext uri="{FF2B5EF4-FFF2-40B4-BE49-F238E27FC236}">
                <a16:creationId xmlns:a16="http://schemas.microsoft.com/office/drawing/2014/main" id="{B11846E3-60EF-FD56-5332-42E1876F1B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1937" y="627279"/>
            <a:ext cx="2257425" cy="1077793"/>
          </a:xfrm>
        </p:spPr>
      </p:pic>
      <p:sp>
        <p:nvSpPr>
          <p:cNvPr id="4" name="Marcador de contenido 3">
            <a:extLst>
              <a:ext uri="{FF2B5EF4-FFF2-40B4-BE49-F238E27FC236}">
                <a16:creationId xmlns:a16="http://schemas.microsoft.com/office/drawing/2014/main" id="{7127A5BF-3427-A0DD-E922-2BBCB6EDB5D6}"/>
              </a:ext>
            </a:extLst>
          </p:cNvPr>
          <p:cNvSpPr>
            <a:spLocks noGrp="1"/>
          </p:cNvSpPr>
          <p:nvPr>
            <p:ph sz="half" idx="3"/>
          </p:nvPr>
        </p:nvSpPr>
        <p:spPr>
          <a:xfrm>
            <a:off x="171450" y="1793965"/>
            <a:ext cx="2438400" cy="463460"/>
          </a:xfrm>
        </p:spPr>
        <p:txBody>
          <a:bodyPr/>
          <a:lstStyle/>
          <a:p>
            <a:pPr lvl="0" algn="l">
              <a:spcBef>
                <a:spcPts val="80"/>
              </a:spcBef>
              <a:spcAft>
                <a:spcPts val="0"/>
              </a:spcAft>
              <a:tabLst>
                <a:tab pos="254635" algn="l"/>
              </a:tabLst>
            </a:pPr>
            <a:r>
              <a:rPr lang="es-MX" sz="800" b="1" dirty="0">
                <a:latin typeface="Montserrat" panose="00000500000000000000" pitchFamily="2" charset="0"/>
                <a:ea typeface="Arial" panose="020B0604020202020204" pitchFamily="34" charset="0"/>
              </a:rPr>
              <a:t>13. INDICADOR DE POSICION DE MARCHAS</a:t>
            </a:r>
            <a:endParaRPr lang="es-MX" sz="800" b="1" dirty="0">
              <a:effectLst/>
              <a:latin typeface="Montserrat" panose="00000500000000000000" pitchFamily="2" charset="0"/>
              <a:ea typeface="Arial" panose="020B0604020202020204" pitchFamily="34" charset="0"/>
            </a:endParaRPr>
          </a:p>
          <a:p>
            <a:pPr marL="78740">
              <a:lnSpc>
                <a:spcPct val="102000"/>
              </a:lnSpc>
              <a:spcBef>
                <a:spcPts val="125"/>
              </a:spcBef>
              <a:spcAft>
                <a:spcPts val="0"/>
              </a:spcAft>
            </a:pPr>
            <a:r>
              <a:rPr lang="es-ES" dirty="0">
                <a:solidFill>
                  <a:srgbClr val="211D1E"/>
                </a:solidFill>
                <a:effectLst/>
                <a:latin typeface="Montserrat" panose="00000500000000000000" pitchFamily="2" charset="0"/>
                <a:ea typeface="Arial" panose="020B0604020202020204" pitchFamily="34" charset="0"/>
              </a:rPr>
              <a:t>El  indicador</a:t>
            </a:r>
            <a:r>
              <a:rPr lang="es-ES" dirty="0">
                <a:effectLst/>
                <a:latin typeface="Montserrat" panose="00000500000000000000" pitchFamily="2" charset="0"/>
                <a:ea typeface="Arial" panose="020B0604020202020204" pitchFamily="34" charset="0"/>
              </a:rPr>
              <a:t> de posición de marcha muest</a:t>
            </a:r>
            <a:r>
              <a:rPr lang="es-ES" dirty="0">
                <a:latin typeface="Montserrat" panose="00000500000000000000" pitchFamily="2" charset="0"/>
                <a:ea typeface="Arial" panose="020B0604020202020204" pitchFamily="34" charset="0"/>
              </a:rPr>
              <a:t>ra</a:t>
            </a:r>
            <a:r>
              <a:rPr lang="es-ES" dirty="0">
                <a:solidFill>
                  <a:srgbClr val="211D1E"/>
                </a:solidFill>
                <a:effectLst/>
                <a:latin typeface="Montserrat" panose="00000500000000000000" pitchFamily="2" charset="0"/>
                <a:ea typeface="Arial" panose="020B0604020202020204" pitchFamily="34" charset="0"/>
              </a:rPr>
              <a:t> en</a:t>
            </a:r>
            <a:r>
              <a:rPr lang="es-ES" dirty="0">
                <a:effectLst/>
                <a:latin typeface="Montserrat" panose="00000500000000000000" pitchFamily="2" charset="0"/>
                <a:ea typeface="Arial" panose="020B0604020202020204" pitchFamily="34" charset="0"/>
              </a:rPr>
              <a:t> la pantalla </a:t>
            </a:r>
            <a:r>
              <a:rPr lang="es-ES" dirty="0">
                <a:solidFill>
                  <a:srgbClr val="211D1E"/>
                </a:solidFill>
                <a:effectLst/>
                <a:latin typeface="Montserrat" panose="00000500000000000000" pitchFamily="2" charset="0"/>
                <a:ea typeface="Arial" panose="020B0604020202020204" pitchFamily="34" charset="0"/>
              </a:rPr>
              <a:t>digital la posición de la marcha engranada.   </a:t>
            </a:r>
            <a:endParaRPr lang="es-MX" dirty="0">
              <a:effectLst/>
              <a:latin typeface="Montserrat" panose="00000500000000000000" pitchFamily="2" charset="0"/>
              <a:ea typeface="Arial" panose="020B0604020202020204" pitchFamily="34" charset="0"/>
            </a:endParaRPr>
          </a:p>
          <a:p>
            <a:endParaRPr lang="es-MX" dirty="0"/>
          </a:p>
        </p:txBody>
      </p:sp>
      <p:sp>
        <p:nvSpPr>
          <p:cNvPr id="7" name="Rectangle 3">
            <a:extLst>
              <a:ext uri="{FF2B5EF4-FFF2-40B4-BE49-F238E27FC236}">
                <a16:creationId xmlns:a16="http://schemas.microsoft.com/office/drawing/2014/main" id="{0BE7148D-3A7E-B676-597B-4739F016D640}"/>
              </a:ext>
            </a:extLst>
          </p:cNvPr>
          <p:cNvSpPr>
            <a:spLocks noChangeArrowheads="1"/>
          </p:cNvSpPr>
          <p:nvPr/>
        </p:nvSpPr>
        <p:spPr bwMode="auto">
          <a:xfrm>
            <a:off x="152400" y="152400"/>
            <a:ext cx="521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8" name="docshapegroup572">
            <a:extLst>
              <a:ext uri="{FF2B5EF4-FFF2-40B4-BE49-F238E27FC236}">
                <a16:creationId xmlns:a16="http://schemas.microsoft.com/office/drawing/2014/main" id="{37BE54E8-E6FB-C2A1-3DAA-2C356E0BF870}"/>
              </a:ext>
            </a:extLst>
          </p:cNvPr>
          <p:cNvGrpSpPr>
            <a:grpSpLocks/>
          </p:cNvGrpSpPr>
          <p:nvPr/>
        </p:nvGrpSpPr>
        <p:grpSpPr bwMode="auto">
          <a:xfrm>
            <a:off x="1162050" y="2273300"/>
            <a:ext cx="380999" cy="304800"/>
            <a:chOff x="0" y="0"/>
            <a:chExt cx="806" cy="595"/>
          </a:xfrm>
        </p:grpSpPr>
        <p:sp>
          <p:nvSpPr>
            <p:cNvPr id="9" name="docshape573">
              <a:extLst>
                <a:ext uri="{FF2B5EF4-FFF2-40B4-BE49-F238E27FC236}">
                  <a16:creationId xmlns:a16="http://schemas.microsoft.com/office/drawing/2014/main" id="{0E8FF068-7285-7B45-24DD-D2A264F818A0}"/>
                </a:ext>
              </a:extLst>
            </p:cNvPr>
            <p:cNvSpPr>
              <a:spLocks/>
            </p:cNvSpPr>
            <p:nvPr/>
          </p:nvSpPr>
          <p:spPr bwMode="auto">
            <a:xfrm>
              <a:off x="-1" y="0"/>
              <a:ext cx="806" cy="595"/>
            </a:xfrm>
            <a:custGeom>
              <a:avLst/>
              <a:gdLst>
                <a:gd name="T0" fmla="*/ 185 w 806"/>
                <a:gd name="T1" fmla="*/ 302 h 595"/>
                <a:gd name="T2" fmla="*/ 165 w 806"/>
                <a:gd name="T3" fmla="*/ 310 h 595"/>
                <a:gd name="T4" fmla="*/ 134 w 806"/>
                <a:gd name="T5" fmla="*/ 337 h 595"/>
                <a:gd name="T6" fmla="*/ 0 w 806"/>
                <a:gd name="T7" fmla="*/ 574 h 595"/>
                <a:gd name="T8" fmla="*/ 6 w 806"/>
                <a:gd name="T9" fmla="*/ 592 h 595"/>
                <a:gd name="T10" fmla="*/ 38 w 806"/>
                <a:gd name="T11" fmla="*/ 595 h 595"/>
                <a:gd name="T12" fmla="*/ 164 w 806"/>
                <a:gd name="T13" fmla="*/ 511 h 595"/>
                <a:gd name="T14" fmla="*/ 235 w 806"/>
                <a:gd name="T15" fmla="*/ 368 h 595"/>
                <a:gd name="T16" fmla="*/ 247 w 806"/>
                <a:gd name="T17" fmla="*/ 352 h 595"/>
                <a:gd name="T18" fmla="*/ 264 w 806"/>
                <a:gd name="T19" fmla="*/ 340 h 595"/>
                <a:gd name="T20" fmla="*/ 381 w 806"/>
                <a:gd name="T21" fmla="*/ 5 h 595"/>
                <a:gd name="T22" fmla="*/ 329 w 806"/>
                <a:gd name="T23" fmla="*/ 31 h 595"/>
                <a:gd name="T24" fmla="*/ 293 w 806"/>
                <a:gd name="T25" fmla="*/ 60 h 595"/>
                <a:gd name="T26" fmla="*/ 184 w 806"/>
                <a:gd name="T27" fmla="*/ 256 h 595"/>
                <a:gd name="T28" fmla="*/ 190 w 806"/>
                <a:gd name="T29" fmla="*/ 281 h 595"/>
                <a:gd name="T30" fmla="*/ 314 w 806"/>
                <a:gd name="T31" fmla="*/ 244 h 595"/>
                <a:gd name="T32" fmla="*/ 315 w 806"/>
                <a:gd name="T33" fmla="*/ 229 h 595"/>
                <a:gd name="T34" fmla="*/ 385 w 806"/>
                <a:gd name="T35" fmla="*/ 107 h 595"/>
                <a:gd name="T36" fmla="*/ 395 w 806"/>
                <a:gd name="T37" fmla="*/ 119 h 595"/>
                <a:gd name="T38" fmla="*/ 326 w 806"/>
                <a:gd name="T39" fmla="*/ 238 h 595"/>
                <a:gd name="T40" fmla="*/ 339 w 806"/>
                <a:gd name="T41" fmla="*/ 245 h 595"/>
                <a:gd name="T42" fmla="*/ 483 w 806"/>
                <a:gd name="T43" fmla="*/ 347 h 595"/>
                <a:gd name="T44" fmla="*/ 349 w 806"/>
                <a:gd name="T45" fmla="*/ 347 h 595"/>
                <a:gd name="T46" fmla="*/ 479 w 806"/>
                <a:gd name="T47" fmla="*/ 364 h 595"/>
                <a:gd name="T48" fmla="*/ 483 w 806"/>
                <a:gd name="T49" fmla="*/ 347 h 595"/>
                <a:gd name="T50" fmla="*/ 631 w 806"/>
                <a:gd name="T51" fmla="*/ 306 h 595"/>
                <a:gd name="T52" fmla="*/ 616 w 806"/>
                <a:gd name="T53" fmla="*/ 300 h 595"/>
                <a:gd name="T54" fmla="*/ 496 w 806"/>
                <a:gd name="T55" fmla="*/ 346 h 595"/>
                <a:gd name="T56" fmla="*/ 426 w 806"/>
                <a:gd name="T57" fmla="*/ 477 h 595"/>
                <a:gd name="T58" fmla="*/ 454 w 806"/>
                <a:gd name="T59" fmla="*/ 581 h 595"/>
                <a:gd name="T60" fmla="*/ 499 w 806"/>
                <a:gd name="T61" fmla="*/ 550 h 595"/>
                <a:gd name="T62" fmla="*/ 629 w 806"/>
                <a:gd name="T63" fmla="*/ 333 h 595"/>
                <a:gd name="T64" fmla="*/ 806 w 806"/>
                <a:gd name="T65" fmla="*/ 21 h 595"/>
                <a:gd name="T66" fmla="*/ 799 w 806"/>
                <a:gd name="T67" fmla="*/ 0 h 595"/>
                <a:gd name="T68" fmla="*/ 586 w 806"/>
                <a:gd name="T69" fmla="*/ 78 h 595"/>
                <a:gd name="T70" fmla="*/ 651 w 806"/>
                <a:gd name="T71" fmla="*/ 85 h 595"/>
                <a:gd name="T72" fmla="*/ 557 w 806"/>
                <a:gd name="T73" fmla="*/ 240 h 595"/>
                <a:gd name="T74" fmla="*/ 625 w 806"/>
                <a:gd name="T75" fmla="*/ 285 h 595"/>
                <a:gd name="T76" fmla="*/ 655 w 806"/>
                <a:gd name="T77" fmla="*/ 271 h 595"/>
                <a:gd name="T78" fmla="*/ 682 w 806"/>
                <a:gd name="T79" fmla="*/ 240 h 595"/>
                <a:gd name="T80" fmla="*/ 806 w 806"/>
                <a:gd name="T81"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595">
                  <a:moveTo>
                    <a:pt x="264" y="340"/>
                  </a:moveTo>
                  <a:lnTo>
                    <a:pt x="185" y="302"/>
                  </a:lnTo>
                  <a:lnTo>
                    <a:pt x="177" y="303"/>
                  </a:lnTo>
                  <a:lnTo>
                    <a:pt x="165" y="310"/>
                  </a:lnTo>
                  <a:lnTo>
                    <a:pt x="151" y="321"/>
                  </a:lnTo>
                  <a:lnTo>
                    <a:pt x="134" y="337"/>
                  </a:lnTo>
                  <a:lnTo>
                    <a:pt x="5" y="561"/>
                  </a:lnTo>
                  <a:lnTo>
                    <a:pt x="0" y="574"/>
                  </a:lnTo>
                  <a:lnTo>
                    <a:pt x="0" y="585"/>
                  </a:lnTo>
                  <a:lnTo>
                    <a:pt x="6" y="592"/>
                  </a:lnTo>
                  <a:lnTo>
                    <a:pt x="16" y="595"/>
                  </a:lnTo>
                  <a:lnTo>
                    <a:pt x="38" y="595"/>
                  </a:lnTo>
                  <a:lnTo>
                    <a:pt x="209" y="511"/>
                  </a:lnTo>
                  <a:lnTo>
                    <a:pt x="164" y="511"/>
                  </a:lnTo>
                  <a:lnTo>
                    <a:pt x="160" y="498"/>
                  </a:lnTo>
                  <a:lnTo>
                    <a:pt x="235" y="368"/>
                  </a:lnTo>
                  <a:lnTo>
                    <a:pt x="240" y="360"/>
                  </a:lnTo>
                  <a:lnTo>
                    <a:pt x="247" y="352"/>
                  </a:lnTo>
                  <a:lnTo>
                    <a:pt x="255" y="346"/>
                  </a:lnTo>
                  <a:lnTo>
                    <a:pt x="264" y="340"/>
                  </a:lnTo>
                  <a:close/>
                  <a:moveTo>
                    <a:pt x="385" y="107"/>
                  </a:moveTo>
                  <a:lnTo>
                    <a:pt x="381" y="5"/>
                  </a:lnTo>
                  <a:lnTo>
                    <a:pt x="356" y="16"/>
                  </a:lnTo>
                  <a:lnTo>
                    <a:pt x="329" y="31"/>
                  </a:lnTo>
                  <a:lnTo>
                    <a:pt x="306" y="46"/>
                  </a:lnTo>
                  <a:lnTo>
                    <a:pt x="293" y="60"/>
                  </a:lnTo>
                  <a:lnTo>
                    <a:pt x="192" y="236"/>
                  </a:lnTo>
                  <a:lnTo>
                    <a:pt x="184" y="256"/>
                  </a:lnTo>
                  <a:lnTo>
                    <a:pt x="185" y="271"/>
                  </a:lnTo>
                  <a:lnTo>
                    <a:pt x="190" y="281"/>
                  </a:lnTo>
                  <a:lnTo>
                    <a:pt x="194" y="286"/>
                  </a:lnTo>
                  <a:lnTo>
                    <a:pt x="314" y="244"/>
                  </a:lnTo>
                  <a:lnTo>
                    <a:pt x="313" y="237"/>
                  </a:lnTo>
                  <a:lnTo>
                    <a:pt x="315" y="229"/>
                  </a:lnTo>
                  <a:lnTo>
                    <a:pt x="381" y="113"/>
                  </a:lnTo>
                  <a:lnTo>
                    <a:pt x="385" y="107"/>
                  </a:lnTo>
                  <a:close/>
                  <a:moveTo>
                    <a:pt x="460" y="245"/>
                  </a:moveTo>
                  <a:lnTo>
                    <a:pt x="395" y="119"/>
                  </a:lnTo>
                  <a:lnTo>
                    <a:pt x="330" y="228"/>
                  </a:lnTo>
                  <a:lnTo>
                    <a:pt x="326" y="238"/>
                  </a:lnTo>
                  <a:lnTo>
                    <a:pt x="326" y="246"/>
                  </a:lnTo>
                  <a:lnTo>
                    <a:pt x="339" y="245"/>
                  </a:lnTo>
                  <a:lnTo>
                    <a:pt x="460" y="245"/>
                  </a:lnTo>
                  <a:close/>
                  <a:moveTo>
                    <a:pt x="483" y="347"/>
                  </a:moveTo>
                  <a:lnTo>
                    <a:pt x="470" y="347"/>
                  </a:lnTo>
                  <a:lnTo>
                    <a:pt x="349" y="347"/>
                  </a:lnTo>
                  <a:lnTo>
                    <a:pt x="414" y="473"/>
                  </a:lnTo>
                  <a:lnTo>
                    <a:pt x="479" y="364"/>
                  </a:lnTo>
                  <a:lnTo>
                    <a:pt x="482" y="354"/>
                  </a:lnTo>
                  <a:lnTo>
                    <a:pt x="483" y="347"/>
                  </a:lnTo>
                  <a:close/>
                  <a:moveTo>
                    <a:pt x="632" y="317"/>
                  </a:moveTo>
                  <a:lnTo>
                    <a:pt x="631" y="306"/>
                  </a:lnTo>
                  <a:lnTo>
                    <a:pt x="625" y="301"/>
                  </a:lnTo>
                  <a:lnTo>
                    <a:pt x="616" y="300"/>
                  </a:lnTo>
                  <a:lnTo>
                    <a:pt x="491" y="339"/>
                  </a:lnTo>
                  <a:lnTo>
                    <a:pt x="496" y="346"/>
                  </a:lnTo>
                  <a:lnTo>
                    <a:pt x="495" y="356"/>
                  </a:lnTo>
                  <a:lnTo>
                    <a:pt x="426" y="477"/>
                  </a:lnTo>
                  <a:lnTo>
                    <a:pt x="432" y="592"/>
                  </a:lnTo>
                  <a:lnTo>
                    <a:pt x="454" y="581"/>
                  </a:lnTo>
                  <a:lnTo>
                    <a:pt x="478" y="566"/>
                  </a:lnTo>
                  <a:lnTo>
                    <a:pt x="499" y="550"/>
                  </a:lnTo>
                  <a:lnTo>
                    <a:pt x="512" y="536"/>
                  </a:lnTo>
                  <a:lnTo>
                    <a:pt x="629" y="333"/>
                  </a:lnTo>
                  <a:lnTo>
                    <a:pt x="632" y="317"/>
                  </a:lnTo>
                  <a:close/>
                  <a:moveTo>
                    <a:pt x="806" y="21"/>
                  </a:moveTo>
                  <a:lnTo>
                    <a:pt x="805" y="6"/>
                  </a:lnTo>
                  <a:lnTo>
                    <a:pt x="799" y="0"/>
                  </a:lnTo>
                  <a:lnTo>
                    <a:pt x="745" y="0"/>
                  </a:lnTo>
                  <a:lnTo>
                    <a:pt x="586" y="78"/>
                  </a:lnTo>
                  <a:lnTo>
                    <a:pt x="648" y="78"/>
                  </a:lnTo>
                  <a:lnTo>
                    <a:pt x="651" y="85"/>
                  </a:lnTo>
                  <a:lnTo>
                    <a:pt x="567" y="231"/>
                  </a:lnTo>
                  <a:lnTo>
                    <a:pt x="557" y="240"/>
                  </a:lnTo>
                  <a:lnTo>
                    <a:pt x="546" y="247"/>
                  </a:lnTo>
                  <a:lnTo>
                    <a:pt x="625" y="285"/>
                  </a:lnTo>
                  <a:lnTo>
                    <a:pt x="640" y="279"/>
                  </a:lnTo>
                  <a:lnTo>
                    <a:pt x="655" y="271"/>
                  </a:lnTo>
                  <a:lnTo>
                    <a:pt x="668" y="258"/>
                  </a:lnTo>
                  <a:lnTo>
                    <a:pt x="682" y="240"/>
                  </a:lnTo>
                  <a:lnTo>
                    <a:pt x="804" y="27"/>
                  </a:lnTo>
                  <a:lnTo>
                    <a:pt x="806" y="2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10" name="CuadroTexto 9">
            <a:extLst>
              <a:ext uri="{FF2B5EF4-FFF2-40B4-BE49-F238E27FC236}">
                <a16:creationId xmlns:a16="http://schemas.microsoft.com/office/drawing/2014/main" id="{23F92394-154E-FA17-3964-6E9F306DFD23}"/>
              </a:ext>
            </a:extLst>
          </p:cNvPr>
          <p:cNvSpPr txBox="1"/>
          <p:nvPr/>
        </p:nvSpPr>
        <p:spPr>
          <a:xfrm>
            <a:off x="103717" y="2615030"/>
            <a:ext cx="2658533" cy="725070"/>
          </a:xfrm>
          <a:prstGeom prst="rect">
            <a:avLst/>
          </a:prstGeom>
          <a:noFill/>
        </p:spPr>
        <p:txBody>
          <a:bodyPr wrap="square" rtlCol="0">
            <a:spAutoFit/>
          </a:bodyPr>
          <a:lstStyle/>
          <a:p>
            <a:pPr lvl="0">
              <a:tabLst>
                <a:tab pos="264160" algn="l"/>
              </a:tabLst>
            </a:pPr>
            <a:r>
              <a:rPr lang="es-ES" sz="800" b="1" spc="-10" dirty="0">
                <a:solidFill>
                  <a:srgbClr val="211D1E"/>
                </a:solidFill>
                <a:effectLst/>
                <a:latin typeface="Montserrat" panose="00000500000000000000" pitchFamily="2" charset="0"/>
                <a:ea typeface="Arial" panose="020B0604020202020204" pitchFamily="34" charset="0"/>
              </a:rPr>
              <a:t>14. VELOCIMETRO</a:t>
            </a:r>
            <a:endParaRPr lang="es-MX" sz="800" b="1" dirty="0">
              <a:effectLst/>
              <a:latin typeface="Montserrat" panose="00000500000000000000" pitchFamily="2" charset="0"/>
              <a:ea typeface="Arial" panose="020B0604020202020204" pitchFamily="34" charset="0"/>
            </a:endParaRPr>
          </a:p>
          <a:p>
            <a:pPr marL="78740">
              <a:lnSpc>
                <a:spcPct val="102000"/>
              </a:lnSpc>
              <a:spcBef>
                <a:spcPts val="120"/>
              </a:spcBef>
              <a:spcAft>
                <a:spcPts val="0"/>
              </a:spcAft>
            </a:pPr>
            <a:r>
              <a:rPr lang="es-ES" sz="700" dirty="0">
                <a:solidFill>
                  <a:srgbClr val="211D1E"/>
                </a:solidFill>
                <a:effectLst/>
                <a:latin typeface="Montserrat" panose="00000500000000000000" pitchFamily="2" charset="0"/>
                <a:ea typeface="Arial" panose="020B0604020202020204" pitchFamily="34" charset="0"/>
              </a:rPr>
              <a:t>Indica la velocidad del vehículo en kilómetros por hora o millas por hora.</a:t>
            </a:r>
            <a:endParaRPr lang="es-MX" sz="700" dirty="0">
              <a:effectLst/>
              <a:latin typeface="Montserrat" panose="00000500000000000000" pitchFamily="2" charset="0"/>
              <a:ea typeface="Arial" panose="020B0604020202020204" pitchFamily="34" charset="0"/>
            </a:endParaRPr>
          </a:p>
          <a:p>
            <a:endParaRPr lang="es-MX" dirty="0"/>
          </a:p>
        </p:txBody>
      </p:sp>
      <p:sp>
        <p:nvSpPr>
          <p:cNvPr id="11" name="Rectangle 6">
            <a:extLst>
              <a:ext uri="{FF2B5EF4-FFF2-40B4-BE49-F238E27FC236}">
                <a16:creationId xmlns:a16="http://schemas.microsoft.com/office/drawing/2014/main" id="{FA5D42F1-FB36-3CE0-AD70-430D2ADFB694}"/>
              </a:ext>
            </a:extLst>
          </p:cNvPr>
          <p:cNvSpPr>
            <a:spLocks noChangeArrowheads="1"/>
          </p:cNvSpPr>
          <p:nvPr/>
        </p:nvSpPr>
        <p:spPr bwMode="auto">
          <a:xfrm>
            <a:off x="0" y="0"/>
            <a:ext cx="521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66616" tIns="203136" rIns="241224" bIns="177744" numCol="1" anchor="ctr" anchorCtr="0" compatLnSpc="1">
            <a:prstTxWarp prst="textNoShape">
              <a:avLst/>
            </a:prstTxWarp>
            <a:spAutoFit/>
          </a:bodyPr>
          <a:lstStyle/>
          <a:p>
            <a:endParaRPr lang="es-MX"/>
          </a:p>
        </p:txBody>
      </p:sp>
      <p:grpSp>
        <p:nvGrpSpPr>
          <p:cNvPr id="12" name="docshapegroup595">
            <a:extLst>
              <a:ext uri="{FF2B5EF4-FFF2-40B4-BE49-F238E27FC236}">
                <a16:creationId xmlns:a16="http://schemas.microsoft.com/office/drawing/2014/main" id="{669FF178-1D87-C971-0164-FEC9AAF68AD0}"/>
              </a:ext>
            </a:extLst>
          </p:cNvPr>
          <p:cNvGrpSpPr>
            <a:grpSpLocks/>
          </p:cNvGrpSpPr>
          <p:nvPr/>
        </p:nvGrpSpPr>
        <p:grpSpPr bwMode="auto">
          <a:xfrm>
            <a:off x="1016792" y="3096400"/>
            <a:ext cx="678658" cy="319900"/>
            <a:chOff x="0" y="0"/>
            <a:chExt cx="1418" cy="616"/>
          </a:xfrm>
        </p:grpSpPr>
        <p:sp>
          <p:nvSpPr>
            <p:cNvPr id="13" name="docshape596">
              <a:extLst>
                <a:ext uri="{FF2B5EF4-FFF2-40B4-BE49-F238E27FC236}">
                  <a16:creationId xmlns:a16="http://schemas.microsoft.com/office/drawing/2014/main" id="{5724D185-76BC-1910-7116-DD937818BE47}"/>
                </a:ext>
              </a:extLst>
            </p:cNvPr>
            <p:cNvSpPr>
              <a:spLocks/>
            </p:cNvSpPr>
            <p:nvPr/>
          </p:nvSpPr>
          <p:spPr bwMode="auto">
            <a:xfrm>
              <a:off x="0" y="0"/>
              <a:ext cx="1418" cy="616"/>
            </a:xfrm>
            <a:custGeom>
              <a:avLst/>
              <a:gdLst>
                <a:gd name="T0" fmla="*/ 200 w 1418"/>
                <a:gd name="T1" fmla="*/ 60 h 616"/>
                <a:gd name="T2" fmla="*/ 240 w 1418"/>
                <a:gd name="T3" fmla="*/ 244 h 616"/>
                <a:gd name="T4" fmla="*/ 367 w 1418"/>
                <a:gd name="T5" fmla="*/ 496 h 616"/>
                <a:gd name="T6" fmla="*/ 0 w 1418"/>
                <a:gd name="T7" fmla="*/ 596 h 616"/>
                <a:gd name="T8" fmla="*/ 253 w 1418"/>
                <a:gd name="T9" fmla="*/ 256 h 616"/>
                <a:gd name="T10" fmla="*/ 591 w 1418"/>
                <a:gd name="T11" fmla="*/ 317 h 616"/>
                <a:gd name="T12" fmla="*/ 446 w 1418"/>
                <a:gd name="T13" fmla="*/ 357 h 616"/>
                <a:gd name="T14" fmla="*/ 481 w 1418"/>
                <a:gd name="T15" fmla="*/ 537 h 616"/>
                <a:gd name="T16" fmla="*/ 320 w 1418"/>
                <a:gd name="T17" fmla="*/ 91 h 616"/>
                <a:gd name="T18" fmla="*/ 750 w 1418"/>
                <a:gd name="T19" fmla="*/ 10 h 616"/>
                <a:gd name="T20" fmla="*/ 590 w 1418"/>
                <a:gd name="T21" fmla="*/ 85 h 616"/>
                <a:gd name="T22" fmla="*/ 611 w 1418"/>
                <a:gd name="T23" fmla="*/ 271 h 616"/>
                <a:gd name="T24" fmla="*/ 695 w 1418"/>
                <a:gd name="T25" fmla="*/ 302 h 616"/>
                <a:gd name="T26" fmla="*/ 519 w 1418"/>
                <a:gd name="T27" fmla="*/ 576 h 616"/>
                <a:gd name="T28" fmla="*/ 691 w 1418"/>
                <a:gd name="T29" fmla="*/ 512 h 616"/>
                <a:gd name="T30" fmla="*/ 784 w 1418"/>
                <a:gd name="T31" fmla="*/ 341 h 616"/>
                <a:gd name="T32" fmla="*/ 789 w 1418"/>
                <a:gd name="T33" fmla="*/ 60 h 616"/>
                <a:gd name="T34" fmla="*/ 829 w 1418"/>
                <a:gd name="T35" fmla="*/ 244 h 616"/>
                <a:gd name="T36" fmla="*/ 956 w 1418"/>
                <a:gd name="T37" fmla="*/ 496 h 616"/>
                <a:gd name="T38" fmla="*/ 589 w 1418"/>
                <a:gd name="T39" fmla="*/ 596 h 616"/>
                <a:gd name="T40" fmla="*/ 1030 w 1418"/>
                <a:gd name="T41" fmla="*/ 340 h 616"/>
                <a:gd name="T42" fmla="*/ 1036 w 1418"/>
                <a:gd name="T43" fmla="*/ 567 h 616"/>
                <a:gd name="T44" fmla="*/ 1188 w 1418"/>
                <a:gd name="T45" fmla="*/ 539 h 616"/>
                <a:gd name="T46" fmla="*/ 1115 w 1418"/>
                <a:gd name="T47" fmla="*/ 606 h 616"/>
                <a:gd name="T48" fmla="*/ 1168 w 1418"/>
                <a:gd name="T49" fmla="*/ 578 h 616"/>
                <a:gd name="T50" fmla="*/ 897 w 1418"/>
                <a:gd name="T51" fmla="*/ 0 h 616"/>
                <a:gd name="T52" fmla="*/ 1341 w 1418"/>
                <a:gd name="T53" fmla="*/ 21 h 616"/>
                <a:gd name="T54" fmla="*/ 1176 w 1418"/>
                <a:gd name="T55" fmla="*/ 78 h 616"/>
                <a:gd name="T56" fmla="*/ 1185 w 1418"/>
                <a:gd name="T57" fmla="*/ 280 h 616"/>
                <a:gd name="T58" fmla="*/ 1351 w 1418"/>
                <a:gd name="T59" fmla="*/ 544 h 616"/>
                <a:gd name="T60" fmla="*/ 1289 w 1418"/>
                <a:gd name="T61" fmla="*/ 557 h 616"/>
                <a:gd name="T62" fmla="*/ 1286 w 1418"/>
                <a:gd name="T63" fmla="*/ 544 h 616"/>
                <a:gd name="T64" fmla="*/ 1267 w 1418"/>
                <a:gd name="T65" fmla="*/ 538 h 616"/>
                <a:gd name="T66" fmla="*/ 1250 w 1418"/>
                <a:gd name="T67" fmla="*/ 546 h 616"/>
                <a:gd name="T68" fmla="*/ 1247 w 1418"/>
                <a:gd name="T69" fmla="*/ 542 h 616"/>
                <a:gd name="T70" fmla="*/ 1226 w 1418"/>
                <a:gd name="T71" fmla="*/ 538 h 616"/>
                <a:gd name="T72" fmla="*/ 1183 w 1418"/>
                <a:gd name="T73" fmla="*/ 606 h 616"/>
                <a:gd name="T74" fmla="*/ 1213 w 1418"/>
                <a:gd name="T75" fmla="*/ 563 h 616"/>
                <a:gd name="T76" fmla="*/ 1220 w 1418"/>
                <a:gd name="T77" fmla="*/ 555 h 616"/>
                <a:gd name="T78" fmla="*/ 1227 w 1418"/>
                <a:gd name="T79" fmla="*/ 553 h 616"/>
                <a:gd name="T80" fmla="*/ 1230 w 1418"/>
                <a:gd name="T81" fmla="*/ 559 h 616"/>
                <a:gd name="T82" fmla="*/ 1249 w 1418"/>
                <a:gd name="T83" fmla="*/ 569 h 616"/>
                <a:gd name="T84" fmla="*/ 1262 w 1418"/>
                <a:gd name="T85" fmla="*/ 553 h 616"/>
                <a:gd name="T86" fmla="*/ 1268 w 1418"/>
                <a:gd name="T87" fmla="*/ 555 h 616"/>
                <a:gd name="T88" fmla="*/ 1270 w 1418"/>
                <a:gd name="T89" fmla="*/ 615 h 616"/>
                <a:gd name="T90" fmla="*/ 1417 w 1418"/>
                <a:gd name="T91" fmla="*/ 553 h 616"/>
                <a:gd name="T92" fmla="*/ 1411 w 1418"/>
                <a:gd name="T93" fmla="*/ 541 h 616"/>
                <a:gd name="T94" fmla="*/ 1391 w 1418"/>
                <a:gd name="T95" fmla="*/ 539 h 616"/>
                <a:gd name="T96" fmla="*/ 1365 w 1418"/>
                <a:gd name="T97" fmla="*/ 515 h 616"/>
                <a:gd name="T98" fmla="*/ 1375 w 1418"/>
                <a:gd name="T99" fmla="*/ 566 h 616"/>
                <a:gd name="T100" fmla="*/ 1388 w 1418"/>
                <a:gd name="T101" fmla="*/ 553 h 616"/>
                <a:gd name="T102" fmla="*/ 1396 w 1418"/>
                <a:gd name="T103" fmla="*/ 556 h 616"/>
                <a:gd name="T104" fmla="*/ 1416 w 1418"/>
                <a:gd name="T105" fmla="*/ 56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8" h="616">
                  <a:moveTo>
                    <a:pt x="304" y="107"/>
                  </a:moveTo>
                  <a:lnTo>
                    <a:pt x="291" y="5"/>
                  </a:lnTo>
                  <a:lnTo>
                    <a:pt x="265" y="16"/>
                  </a:lnTo>
                  <a:lnTo>
                    <a:pt x="237" y="31"/>
                  </a:lnTo>
                  <a:lnTo>
                    <a:pt x="213" y="47"/>
                  </a:lnTo>
                  <a:lnTo>
                    <a:pt x="200" y="60"/>
                  </a:lnTo>
                  <a:lnTo>
                    <a:pt x="107" y="237"/>
                  </a:lnTo>
                  <a:lnTo>
                    <a:pt x="100" y="257"/>
                  </a:lnTo>
                  <a:lnTo>
                    <a:pt x="103" y="272"/>
                  </a:lnTo>
                  <a:lnTo>
                    <a:pt x="109" y="282"/>
                  </a:lnTo>
                  <a:lnTo>
                    <a:pt x="114" y="287"/>
                  </a:lnTo>
                  <a:lnTo>
                    <a:pt x="240" y="244"/>
                  </a:lnTo>
                  <a:lnTo>
                    <a:pt x="238" y="238"/>
                  </a:lnTo>
                  <a:lnTo>
                    <a:pt x="239" y="230"/>
                  </a:lnTo>
                  <a:lnTo>
                    <a:pt x="301" y="113"/>
                  </a:lnTo>
                  <a:lnTo>
                    <a:pt x="304" y="107"/>
                  </a:lnTo>
                  <a:close/>
                  <a:moveTo>
                    <a:pt x="382" y="596"/>
                  </a:moveTo>
                  <a:lnTo>
                    <a:pt x="367" y="496"/>
                  </a:lnTo>
                  <a:lnTo>
                    <a:pt x="358" y="503"/>
                  </a:lnTo>
                  <a:lnTo>
                    <a:pt x="349" y="507"/>
                  </a:lnTo>
                  <a:lnTo>
                    <a:pt x="339" y="511"/>
                  </a:lnTo>
                  <a:lnTo>
                    <a:pt x="330" y="512"/>
                  </a:lnTo>
                  <a:lnTo>
                    <a:pt x="178" y="512"/>
                  </a:lnTo>
                  <a:lnTo>
                    <a:pt x="0" y="596"/>
                  </a:lnTo>
                  <a:lnTo>
                    <a:pt x="382" y="596"/>
                  </a:lnTo>
                  <a:close/>
                  <a:moveTo>
                    <a:pt x="554" y="293"/>
                  </a:moveTo>
                  <a:lnTo>
                    <a:pt x="468" y="256"/>
                  </a:lnTo>
                  <a:lnTo>
                    <a:pt x="464" y="257"/>
                  </a:lnTo>
                  <a:lnTo>
                    <a:pt x="256" y="257"/>
                  </a:lnTo>
                  <a:lnTo>
                    <a:pt x="253" y="256"/>
                  </a:lnTo>
                  <a:lnTo>
                    <a:pt x="249" y="254"/>
                  </a:lnTo>
                  <a:lnTo>
                    <a:pt x="131" y="294"/>
                  </a:lnTo>
                  <a:lnTo>
                    <a:pt x="222" y="333"/>
                  </a:lnTo>
                  <a:lnTo>
                    <a:pt x="419" y="333"/>
                  </a:lnTo>
                  <a:lnTo>
                    <a:pt x="554" y="293"/>
                  </a:lnTo>
                  <a:close/>
                  <a:moveTo>
                    <a:pt x="591" y="317"/>
                  </a:moveTo>
                  <a:lnTo>
                    <a:pt x="589" y="307"/>
                  </a:lnTo>
                  <a:lnTo>
                    <a:pt x="582" y="302"/>
                  </a:lnTo>
                  <a:lnTo>
                    <a:pt x="572" y="301"/>
                  </a:lnTo>
                  <a:lnTo>
                    <a:pt x="441" y="340"/>
                  </a:lnTo>
                  <a:lnTo>
                    <a:pt x="446" y="347"/>
                  </a:lnTo>
                  <a:lnTo>
                    <a:pt x="446" y="357"/>
                  </a:lnTo>
                  <a:lnTo>
                    <a:pt x="382" y="478"/>
                  </a:lnTo>
                  <a:lnTo>
                    <a:pt x="400" y="593"/>
                  </a:lnTo>
                  <a:lnTo>
                    <a:pt x="422" y="582"/>
                  </a:lnTo>
                  <a:lnTo>
                    <a:pt x="447" y="567"/>
                  </a:lnTo>
                  <a:lnTo>
                    <a:pt x="469" y="551"/>
                  </a:lnTo>
                  <a:lnTo>
                    <a:pt x="481" y="537"/>
                  </a:lnTo>
                  <a:lnTo>
                    <a:pt x="589" y="333"/>
                  </a:lnTo>
                  <a:lnTo>
                    <a:pt x="591" y="317"/>
                  </a:lnTo>
                  <a:close/>
                  <a:moveTo>
                    <a:pt x="657" y="0"/>
                  </a:moveTo>
                  <a:lnTo>
                    <a:pt x="309" y="0"/>
                  </a:lnTo>
                  <a:lnTo>
                    <a:pt x="308" y="0"/>
                  </a:lnTo>
                  <a:lnTo>
                    <a:pt x="320" y="91"/>
                  </a:lnTo>
                  <a:lnTo>
                    <a:pt x="331" y="83"/>
                  </a:lnTo>
                  <a:lnTo>
                    <a:pt x="343" y="78"/>
                  </a:lnTo>
                  <a:lnTo>
                    <a:pt x="492" y="78"/>
                  </a:lnTo>
                  <a:lnTo>
                    <a:pt x="657" y="0"/>
                  </a:lnTo>
                  <a:close/>
                  <a:moveTo>
                    <a:pt x="752" y="21"/>
                  </a:moveTo>
                  <a:lnTo>
                    <a:pt x="750" y="10"/>
                  </a:lnTo>
                  <a:lnTo>
                    <a:pt x="743" y="3"/>
                  </a:lnTo>
                  <a:lnTo>
                    <a:pt x="732" y="0"/>
                  </a:lnTo>
                  <a:lnTo>
                    <a:pt x="685" y="0"/>
                  </a:lnTo>
                  <a:lnTo>
                    <a:pt x="519" y="78"/>
                  </a:lnTo>
                  <a:lnTo>
                    <a:pt x="587" y="78"/>
                  </a:lnTo>
                  <a:lnTo>
                    <a:pt x="590" y="85"/>
                  </a:lnTo>
                  <a:lnTo>
                    <a:pt x="513" y="231"/>
                  </a:lnTo>
                  <a:lnTo>
                    <a:pt x="503" y="241"/>
                  </a:lnTo>
                  <a:lnTo>
                    <a:pt x="492" y="248"/>
                  </a:lnTo>
                  <a:lnTo>
                    <a:pt x="581" y="285"/>
                  </a:lnTo>
                  <a:lnTo>
                    <a:pt x="596" y="280"/>
                  </a:lnTo>
                  <a:lnTo>
                    <a:pt x="611" y="271"/>
                  </a:lnTo>
                  <a:lnTo>
                    <a:pt x="625" y="259"/>
                  </a:lnTo>
                  <a:lnTo>
                    <a:pt x="638" y="241"/>
                  </a:lnTo>
                  <a:lnTo>
                    <a:pt x="748" y="34"/>
                  </a:lnTo>
                  <a:lnTo>
                    <a:pt x="752" y="21"/>
                  </a:lnTo>
                  <a:close/>
                  <a:moveTo>
                    <a:pt x="784" y="341"/>
                  </a:moveTo>
                  <a:lnTo>
                    <a:pt x="695" y="302"/>
                  </a:lnTo>
                  <a:lnTo>
                    <a:pt x="686" y="304"/>
                  </a:lnTo>
                  <a:lnTo>
                    <a:pt x="674" y="311"/>
                  </a:lnTo>
                  <a:lnTo>
                    <a:pt x="659" y="322"/>
                  </a:lnTo>
                  <a:lnTo>
                    <a:pt x="642" y="338"/>
                  </a:lnTo>
                  <a:lnTo>
                    <a:pt x="523" y="563"/>
                  </a:lnTo>
                  <a:lnTo>
                    <a:pt x="519" y="576"/>
                  </a:lnTo>
                  <a:lnTo>
                    <a:pt x="520" y="586"/>
                  </a:lnTo>
                  <a:lnTo>
                    <a:pt x="527" y="594"/>
                  </a:lnTo>
                  <a:lnTo>
                    <a:pt x="539" y="596"/>
                  </a:lnTo>
                  <a:lnTo>
                    <a:pt x="561" y="596"/>
                  </a:lnTo>
                  <a:lnTo>
                    <a:pt x="740" y="512"/>
                  </a:lnTo>
                  <a:lnTo>
                    <a:pt x="691" y="512"/>
                  </a:lnTo>
                  <a:lnTo>
                    <a:pt x="685" y="499"/>
                  </a:lnTo>
                  <a:lnTo>
                    <a:pt x="754" y="369"/>
                  </a:lnTo>
                  <a:lnTo>
                    <a:pt x="760" y="361"/>
                  </a:lnTo>
                  <a:lnTo>
                    <a:pt x="767" y="353"/>
                  </a:lnTo>
                  <a:lnTo>
                    <a:pt x="775" y="346"/>
                  </a:lnTo>
                  <a:lnTo>
                    <a:pt x="784" y="341"/>
                  </a:lnTo>
                  <a:close/>
                  <a:moveTo>
                    <a:pt x="893" y="107"/>
                  </a:moveTo>
                  <a:lnTo>
                    <a:pt x="880" y="5"/>
                  </a:lnTo>
                  <a:lnTo>
                    <a:pt x="854" y="16"/>
                  </a:lnTo>
                  <a:lnTo>
                    <a:pt x="826" y="31"/>
                  </a:lnTo>
                  <a:lnTo>
                    <a:pt x="802" y="47"/>
                  </a:lnTo>
                  <a:lnTo>
                    <a:pt x="789" y="60"/>
                  </a:lnTo>
                  <a:lnTo>
                    <a:pt x="696" y="237"/>
                  </a:lnTo>
                  <a:lnTo>
                    <a:pt x="689" y="257"/>
                  </a:lnTo>
                  <a:lnTo>
                    <a:pt x="691" y="272"/>
                  </a:lnTo>
                  <a:lnTo>
                    <a:pt x="698" y="282"/>
                  </a:lnTo>
                  <a:lnTo>
                    <a:pt x="703" y="287"/>
                  </a:lnTo>
                  <a:lnTo>
                    <a:pt x="829" y="244"/>
                  </a:lnTo>
                  <a:lnTo>
                    <a:pt x="827" y="238"/>
                  </a:lnTo>
                  <a:lnTo>
                    <a:pt x="828" y="230"/>
                  </a:lnTo>
                  <a:lnTo>
                    <a:pt x="890" y="113"/>
                  </a:lnTo>
                  <a:lnTo>
                    <a:pt x="893" y="107"/>
                  </a:lnTo>
                  <a:close/>
                  <a:moveTo>
                    <a:pt x="971" y="596"/>
                  </a:moveTo>
                  <a:lnTo>
                    <a:pt x="956" y="496"/>
                  </a:lnTo>
                  <a:lnTo>
                    <a:pt x="947" y="503"/>
                  </a:lnTo>
                  <a:lnTo>
                    <a:pt x="938" y="507"/>
                  </a:lnTo>
                  <a:lnTo>
                    <a:pt x="928" y="511"/>
                  </a:lnTo>
                  <a:lnTo>
                    <a:pt x="919" y="512"/>
                  </a:lnTo>
                  <a:lnTo>
                    <a:pt x="767" y="512"/>
                  </a:lnTo>
                  <a:lnTo>
                    <a:pt x="589" y="596"/>
                  </a:lnTo>
                  <a:lnTo>
                    <a:pt x="971" y="596"/>
                  </a:lnTo>
                  <a:close/>
                  <a:moveTo>
                    <a:pt x="1180" y="317"/>
                  </a:moveTo>
                  <a:lnTo>
                    <a:pt x="1178" y="307"/>
                  </a:lnTo>
                  <a:lnTo>
                    <a:pt x="1171" y="302"/>
                  </a:lnTo>
                  <a:lnTo>
                    <a:pt x="1161" y="301"/>
                  </a:lnTo>
                  <a:lnTo>
                    <a:pt x="1030" y="340"/>
                  </a:lnTo>
                  <a:lnTo>
                    <a:pt x="1035" y="347"/>
                  </a:lnTo>
                  <a:lnTo>
                    <a:pt x="1035" y="357"/>
                  </a:lnTo>
                  <a:lnTo>
                    <a:pt x="971" y="478"/>
                  </a:lnTo>
                  <a:lnTo>
                    <a:pt x="989" y="593"/>
                  </a:lnTo>
                  <a:lnTo>
                    <a:pt x="1011" y="582"/>
                  </a:lnTo>
                  <a:lnTo>
                    <a:pt x="1036" y="567"/>
                  </a:lnTo>
                  <a:lnTo>
                    <a:pt x="1058" y="551"/>
                  </a:lnTo>
                  <a:lnTo>
                    <a:pt x="1070" y="537"/>
                  </a:lnTo>
                  <a:lnTo>
                    <a:pt x="1178" y="333"/>
                  </a:lnTo>
                  <a:lnTo>
                    <a:pt x="1180" y="317"/>
                  </a:lnTo>
                  <a:close/>
                  <a:moveTo>
                    <a:pt x="1189" y="542"/>
                  </a:moveTo>
                  <a:lnTo>
                    <a:pt x="1188" y="539"/>
                  </a:lnTo>
                  <a:lnTo>
                    <a:pt x="1165" y="539"/>
                  </a:lnTo>
                  <a:lnTo>
                    <a:pt x="1164" y="540"/>
                  </a:lnTo>
                  <a:lnTo>
                    <a:pt x="1145" y="558"/>
                  </a:lnTo>
                  <a:lnTo>
                    <a:pt x="1154" y="515"/>
                  </a:lnTo>
                  <a:lnTo>
                    <a:pt x="1134" y="515"/>
                  </a:lnTo>
                  <a:lnTo>
                    <a:pt x="1115" y="606"/>
                  </a:lnTo>
                  <a:lnTo>
                    <a:pt x="1135" y="606"/>
                  </a:lnTo>
                  <a:lnTo>
                    <a:pt x="1139" y="586"/>
                  </a:lnTo>
                  <a:lnTo>
                    <a:pt x="1149" y="578"/>
                  </a:lnTo>
                  <a:lnTo>
                    <a:pt x="1157" y="606"/>
                  </a:lnTo>
                  <a:lnTo>
                    <a:pt x="1178" y="606"/>
                  </a:lnTo>
                  <a:lnTo>
                    <a:pt x="1168" y="578"/>
                  </a:lnTo>
                  <a:lnTo>
                    <a:pt x="1164" y="564"/>
                  </a:lnTo>
                  <a:lnTo>
                    <a:pt x="1171" y="558"/>
                  </a:lnTo>
                  <a:lnTo>
                    <a:pt x="1189" y="542"/>
                  </a:lnTo>
                  <a:close/>
                  <a:moveTo>
                    <a:pt x="1246" y="0"/>
                  </a:moveTo>
                  <a:lnTo>
                    <a:pt x="898" y="0"/>
                  </a:lnTo>
                  <a:lnTo>
                    <a:pt x="897" y="0"/>
                  </a:lnTo>
                  <a:lnTo>
                    <a:pt x="909" y="91"/>
                  </a:lnTo>
                  <a:lnTo>
                    <a:pt x="920" y="83"/>
                  </a:lnTo>
                  <a:lnTo>
                    <a:pt x="932" y="78"/>
                  </a:lnTo>
                  <a:lnTo>
                    <a:pt x="1081" y="78"/>
                  </a:lnTo>
                  <a:lnTo>
                    <a:pt x="1246" y="0"/>
                  </a:lnTo>
                  <a:close/>
                  <a:moveTo>
                    <a:pt x="1341" y="21"/>
                  </a:moveTo>
                  <a:lnTo>
                    <a:pt x="1339" y="10"/>
                  </a:lnTo>
                  <a:lnTo>
                    <a:pt x="1332" y="3"/>
                  </a:lnTo>
                  <a:lnTo>
                    <a:pt x="1321" y="0"/>
                  </a:lnTo>
                  <a:lnTo>
                    <a:pt x="1274" y="0"/>
                  </a:lnTo>
                  <a:lnTo>
                    <a:pt x="1108" y="78"/>
                  </a:lnTo>
                  <a:lnTo>
                    <a:pt x="1176" y="78"/>
                  </a:lnTo>
                  <a:lnTo>
                    <a:pt x="1179" y="85"/>
                  </a:lnTo>
                  <a:lnTo>
                    <a:pt x="1102" y="231"/>
                  </a:lnTo>
                  <a:lnTo>
                    <a:pt x="1092" y="241"/>
                  </a:lnTo>
                  <a:lnTo>
                    <a:pt x="1081" y="248"/>
                  </a:lnTo>
                  <a:lnTo>
                    <a:pt x="1170" y="285"/>
                  </a:lnTo>
                  <a:lnTo>
                    <a:pt x="1185" y="280"/>
                  </a:lnTo>
                  <a:lnTo>
                    <a:pt x="1200" y="271"/>
                  </a:lnTo>
                  <a:lnTo>
                    <a:pt x="1214" y="259"/>
                  </a:lnTo>
                  <a:lnTo>
                    <a:pt x="1227" y="241"/>
                  </a:lnTo>
                  <a:lnTo>
                    <a:pt x="1337" y="34"/>
                  </a:lnTo>
                  <a:lnTo>
                    <a:pt x="1341" y="21"/>
                  </a:lnTo>
                  <a:close/>
                  <a:moveTo>
                    <a:pt x="1351" y="544"/>
                  </a:moveTo>
                  <a:lnTo>
                    <a:pt x="1351" y="538"/>
                  </a:lnTo>
                  <a:lnTo>
                    <a:pt x="1350" y="525"/>
                  </a:lnTo>
                  <a:lnTo>
                    <a:pt x="1348" y="524"/>
                  </a:lnTo>
                  <a:lnTo>
                    <a:pt x="1279" y="604"/>
                  </a:lnTo>
                  <a:lnTo>
                    <a:pt x="1288" y="562"/>
                  </a:lnTo>
                  <a:lnTo>
                    <a:pt x="1289" y="557"/>
                  </a:lnTo>
                  <a:lnTo>
                    <a:pt x="1289" y="553"/>
                  </a:lnTo>
                  <a:lnTo>
                    <a:pt x="1289" y="552"/>
                  </a:lnTo>
                  <a:lnTo>
                    <a:pt x="1289" y="550"/>
                  </a:lnTo>
                  <a:lnTo>
                    <a:pt x="1288" y="547"/>
                  </a:lnTo>
                  <a:lnTo>
                    <a:pt x="1287" y="546"/>
                  </a:lnTo>
                  <a:lnTo>
                    <a:pt x="1286" y="544"/>
                  </a:lnTo>
                  <a:lnTo>
                    <a:pt x="1283" y="541"/>
                  </a:lnTo>
                  <a:lnTo>
                    <a:pt x="1281" y="540"/>
                  </a:lnTo>
                  <a:lnTo>
                    <a:pt x="1277" y="538"/>
                  </a:lnTo>
                  <a:lnTo>
                    <a:pt x="1274" y="538"/>
                  </a:lnTo>
                  <a:lnTo>
                    <a:pt x="1269" y="538"/>
                  </a:lnTo>
                  <a:lnTo>
                    <a:pt x="1267" y="538"/>
                  </a:lnTo>
                  <a:lnTo>
                    <a:pt x="1262" y="539"/>
                  </a:lnTo>
                  <a:lnTo>
                    <a:pt x="1260" y="540"/>
                  </a:lnTo>
                  <a:lnTo>
                    <a:pt x="1256" y="542"/>
                  </a:lnTo>
                  <a:lnTo>
                    <a:pt x="1254" y="543"/>
                  </a:lnTo>
                  <a:lnTo>
                    <a:pt x="1251" y="546"/>
                  </a:lnTo>
                  <a:lnTo>
                    <a:pt x="1250" y="546"/>
                  </a:lnTo>
                  <a:lnTo>
                    <a:pt x="1250" y="547"/>
                  </a:lnTo>
                  <a:lnTo>
                    <a:pt x="1249" y="546"/>
                  </a:lnTo>
                  <a:lnTo>
                    <a:pt x="1248" y="544"/>
                  </a:lnTo>
                  <a:lnTo>
                    <a:pt x="1248" y="543"/>
                  </a:lnTo>
                  <a:lnTo>
                    <a:pt x="1247" y="542"/>
                  </a:lnTo>
                  <a:lnTo>
                    <a:pt x="1244" y="540"/>
                  </a:lnTo>
                  <a:lnTo>
                    <a:pt x="1242" y="539"/>
                  </a:lnTo>
                  <a:lnTo>
                    <a:pt x="1238" y="538"/>
                  </a:lnTo>
                  <a:lnTo>
                    <a:pt x="1236" y="538"/>
                  </a:lnTo>
                  <a:lnTo>
                    <a:pt x="1229" y="538"/>
                  </a:lnTo>
                  <a:lnTo>
                    <a:pt x="1226" y="538"/>
                  </a:lnTo>
                  <a:lnTo>
                    <a:pt x="1220" y="541"/>
                  </a:lnTo>
                  <a:lnTo>
                    <a:pt x="1218" y="543"/>
                  </a:lnTo>
                  <a:lnTo>
                    <a:pt x="1216" y="544"/>
                  </a:lnTo>
                  <a:lnTo>
                    <a:pt x="1216" y="539"/>
                  </a:lnTo>
                  <a:lnTo>
                    <a:pt x="1197" y="539"/>
                  </a:lnTo>
                  <a:lnTo>
                    <a:pt x="1183" y="606"/>
                  </a:lnTo>
                  <a:lnTo>
                    <a:pt x="1203" y="606"/>
                  </a:lnTo>
                  <a:lnTo>
                    <a:pt x="1210" y="576"/>
                  </a:lnTo>
                  <a:lnTo>
                    <a:pt x="1212" y="568"/>
                  </a:lnTo>
                  <a:lnTo>
                    <a:pt x="1212" y="566"/>
                  </a:lnTo>
                  <a:lnTo>
                    <a:pt x="1213" y="564"/>
                  </a:lnTo>
                  <a:lnTo>
                    <a:pt x="1213" y="563"/>
                  </a:lnTo>
                  <a:lnTo>
                    <a:pt x="1214" y="561"/>
                  </a:lnTo>
                  <a:lnTo>
                    <a:pt x="1215" y="560"/>
                  </a:lnTo>
                  <a:lnTo>
                    <a:pt x="1217" y="558"/>
                  </a:lnTo>
                  <a:lnTo>
                    <a:pt x="1217" y="557"/>
                  </a:lnTo>
                  <a:lnTo>
                    <a:pt x="1219" y="556"/>
                  </a:lnTo>
                  <a:lnTo>
                    <a:pt x="1220" y="555"/>
                  </a:lnTo>
                  <a:lnTo>
                    <a:pt x="1221" y="554"/>
                  </a:lnTo>
                  <a:lnTo>
                    <a:pt x="1222" y="554"/>
                  </a:lnTo>
                  <a:lnTo>
                    <a:pt x="1224" y="553"/>
                  </a:lnTo>
                  <a:lnTo>
                    <a:pt x="1225" y="553"/>
                  </a:lnTo>
                  <a:lnTo>
                    <a:pt x="1226" y="553"/>
                  </a:lnTo>
                  <a:lnTo>
                    <a:pt x="1227" y="553"/>
                  </a:lnTo>
                  <a:lnTo>
                    <a:pt x="1228" y="554"/>
                  </a:lnTo>
                  <a:lnTo>
                    <a:pt x="1229" y="554"/>
                  </a:lnTo>
                  <a:lnTo>
                    <a:pt x="1230" y="555"/>
                  </a:lnTo>
                  <a:lnTo>
                    <a:pt x="1230" y="556"/>
                  </a:lnTo>
                  <a:lnTo>
                    <a:pt x="1230" y="559"/>
                  </a:lnTo>
                  <a:lnTo>
                    <a:pt x="1230" y="560"/>
                  </a:lnTo>
                  <a:lnTo>
                    <a:pt x="1229" y="566"/>
                  </a:lnTo>
                  <a:lnTo>
                    <a:pt x="1221" y="606"/>
                  </a:lnTo>
                  <a:lnTo>
                    <a:pt x="1241" y="606"/>
                  </a:lnTo>
                  <a:lnTo>
                    <a:pt x="1248" y="572"/>
                  </a:lnTo>
                  <a:lnTo>
                    <a:pt x="1249" y="569"/>
                  </a:lnTo>
                  <a:lnTo>
                    <a:pt x="1251" y="563"/>
                  </a:lnTo>
                  <a:lnTo>
                    <a:pt x="1252" y="561"/>
                  </a:lnTo>
                  <a:lnTo>
                    <a:pt x="1255" y="557"/>
                  </a:lnTo>
                  <a:lnTo>
                    <a:pt x="1257" y="556"/>
                  </a:lnTo>
                  <a:lnTo>
                    <a:pt x="1260" y="554"/>
                  </a:lnTo>
                  <a:lnTo>
                    <a:pt x="1262" y="553"/>
                  </a:lnTo>
                  <a:lnTo>
                    <a:pt x="1265" y="553"/>
                  </a:lnTo>
                  <a:lnTo>
                    <a:pt x="1267" y="554"/>
                  </a:lnTo>
                  <a:lnTo>
                    <a:pt x="1268" y="555"/>
                  </a:lnTo>
                  <a:lnTo>
                    <a:pt x="1268" y="556"/>
                  </a:lnTo>
                  <a:lnTo>
                    <a:pt x="1269" y="558"/>
                  </a:lnTo>
                  <a:lnTo>
                    <a:pt x="1266" y="573"/>
                  </a:lnTo>
                  <a:lnTo>
                    <a:pt x="1258" y="606"/>
                  </a:lnTo>
                  <a:lnTo>
                    <a:pt x="1277" y="606"/>
                  </a:lnTo>
                  <a:lnTo>
                    <a:pt x="1270" y="615"/>
                  </a:lnTo>
                  <a:lnTo>
                    <a:pt x="1291" y="615"/>
                  </a:lnTo>
                  <a:lnTo>
                    <a:pt x="1301" y="604"/>
                  </a:lnTo>
                  <a:lnTo>
                    <a:pt x="1350" y="545"/>
                  </a:lnTo>
                  <a:lnTo>
                    <a:pt x="1351" y="544"/>
                  </a:lnTo>
                  <a:close/>
                  <a:moveTo>
                    <a:pt x="1417" y="556"/>
                  </a:moveTo>
                  <a:lnTo>
                    <a:pt x="1417" y="553"/>
                  </a:lnTo>
                  <a:lnTo>
                    <a:pt x="1417" y="552"/>
                  </a:lnTo>
                  <a:lnTo>
                    <a:pt x="1417" y="550"/>
                  </a:lnTo>
                  <a:lnTo>
                    <a:pt x="1415" y="546"/>
                  </a:lnTo>
                  <a:lnTo>
                    <a:pt x="1414" y="544"/>
                  </a:lnTo>
                  <a:lnTo>
                    <a:pt x="1411" y="541"/>
                  </a:lnTo>
                  <a:lnTo>
                    <a:pt x="1409" y="540"/>
                  </a:lnTo>
                  <a:lnTo>
                    <a:pt x="1404" y="538"/>
                  </a:lnTo>
                  <a:lnTo>
                    <a:pt x="1402" y="538"/>
                  </a:lnTo>
                  <a:lnTo>
                    <a:pt x="1397" y="538"/>
                  </a:lnTo>
                  <a:lnTo>
                    <a:pt x="1395" y="538"/>
                  </a:lnTo>
                  <a:lnTo>
                    <a:pt x="1391" y="539"/>
                  </a:lnTo>
                  <a:lnTo>
                    <a:pt x="1389" y="539"/>
                  </a:lnTo>
                  <a:lnTo>
                    <a:pt x="1385" y="541"/>
                  </a:lnTo>
                  <a:lnTo>
                    <a:pt x="1384" y="541"/>
                  </a:lnTo>
                  <a:lnTo>
                    <a:pt x="1379" y="544"/>
                  </a:lnTo>
                  <a:lnTo>
                    <a:pt x="1385" y="515"/>
                  </a:lnTo>
                  <a:lnTo>
                    <a:pt x="1365" y="515"/>
                  </a:lnTo>
                  <a:lnTo>
                    <a:pt x="1346" y="606"/>
                  </a:lnTo>
                  <a:lnTo>
                    <a:pt x="1366" y="606"/>
                  </a:lnTo>
                  <a:lnTo>
                    <a:pt x="1373" y="576"/>
                  </a:lnTo>
                  <a:lnTo>
                    <a:pt x="1374" y="572"/>
                  </a:lnTo>
                  <a:lnTo>
                    <a:pt x="1375" y="568"/>
                  </a:lnTo>
                  <a:lnTo>
                    <a:pt x="1375" y="566"/>
                  </a:lnTo>
                  <a:lnTo>
                    <a:pt x="1377" y="563"/>
                  </a:lnTo>
                  <a:lnTo>
                    <a:pt x="1378" y="562"/>
                  </a:lnTo>
                  <a:lnTo>
                    <a:pt x="1380" y="559"/>
                  </a:lnTo>
                  <a:lnTo>
                    <a:pt x="1382" y="557"/>
                  </a:lnTo>
                  <a:lnTo>
                    <a:pt x="1386" y="554"/>
                  </a:lnTo>
                  <a:lnTo>
                    <a:pt x="1388" y="553"/>
                  </a:lnTo>
                  <a:lnTo>
                    <a:pt x="1392" y="553"/>
                  </a:lnTo>
                  <a:lnTo>
                    <a:pt x="1394" y="554"/>
                  </a:lnTo>
                  <a:lnTo>
                    <a:pt x="1395" y="554"/>
                  </a:lnTo>
                  <a:lnTo>
                    <a:pt x="1396" y="556"/>
                  </a:lnTo>
                  <a:lnTo>
                    <a:pt x="1397" y="559"/>
                  </a:lnTo>
                  <a:lnTo>
                    <a:pt x="1396" y="562"/>
                  </a:lnTo>
                  <a:lnTo>
                    <a:pt x="1395" y="566"/>
                  </a:lnTo>
                  <a:lnTo>
                    <a:pt x="1387" y="606"/>
                  </a:lnTo>
                  <a:lnTo>
                    <a:pt x="1407" y="606"/>
                  </a:lnTo>
                  <a:lnTo>
                    <a:pt x="1416" y="564"/>
                  </a:lnTo>
                  <a:lnTo>
                    <a:pt x="1417" y="560"/>
                  </a:lnTo>
                  <a:lnTo>
                    <a:pt x="1417" y="559"/>
                  </a:lnTo>
                  <a:lnTo>
                    <a:pt x="1417" y="5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14" name="Rectangle 7">
            <a:extLst>
              <a:ext uri="{FF2B5EF4-FFF2-40B4-BE49-F238E27FC236}">
                <a16:creationId xmlns:a16="http://schemas.microsoft.com/office/drawing/2014/main" id="{BEC757BD-ECF1-160B-BD47-C543BF3C36F4}"/>
              </a:ext>
            </a:extLst>
          </p:cNvPr>
          <p:cNvSpPr>
            <a:spLocks noChangeArrowheads="1"/>
          </p:cNvSpPr>
          <p:nvPr/>
        </p:nvSpPr>
        <p:spPr bwMode="auto">
          <a:xfrm>
            <a:off x="0" y="701051"/>
            <a:ext cx="1990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s-MX" sz="1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r>
              <a:rPr kumimoji="0" lang="es-MX" altLang="es-MX" sz="400" b="0" i="0" u="none" strike="noStrike" cap="none" normalizeH="0" baseline="0" dirty="0">
                <a:ln>
                  <a:noFill/>
                </a:ln>
                <a:solidFill>
                  <a:schemeClr val="tx1"/>
                </a:solidFill>
                <a:effectLst/>
                <a:latin typeface="Arial" panose="020B0604020202020204" pitchFamily="34" charset="0"/>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DF2C0B5A-9BBD-69C6-F90A-8286346D2D77}"/>
              </a:ext>
            </a:extLst>
          </p:cNvPr>
          <p:cNvSpPr>
            <a:spLocks noChangeArrowheads="1"/>
          </p:cNvSpPr>
          <p:nvPr/>
        </p:nvSpPr>
        <p:spPr bwMode="auto">
          <a:xfrm>
            <a:off x="2519363" y="506055"/>
            <a:ext cx="2681288" cy="69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3442" tIns="74589"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s-ES" altLang="es-MX" sz="800" b="1" dirty="0">
                <a:solidFill>
                  <a:srgbClr val="231F20"/>
                </a:solidFill>
                <a:latin typeface="Montserrat" panose="00000500000000000000" pitchFamily="2" charset="0"/>
                <a:ea typeface="Arial" panose="020B0604020202020204" pitchFamily="34" charset="0"/>
              </a:rPr>
              <a:t>15. </a:t>
            </a:r>
            <a:r>
              <a:rPr kumimoji="0" lang="es-ES" altLang="es-MX" sz="800" b="1" i="0" u="none" strike="noStrike" cap="none" normalizeH="0" baseline="0" dirty="0">
                <a:ln>
                  <a:noFill/>
                </a:ln>
                <a:solidFill>
                  <a:srgbClr val="231F20"/>
                </a:solidFill>
                <a:effectLst/>
                <a:latin typeface="Montserrat" panose="00000500000000000000" pitchFamily="2" charset="0"/>
                <a:ea typeface="Arial" panose="020B0604020202020204" pitchFamily="34" charset="0"/>
              </a:rPr>
              <a:t>VELOCIDAD MAXIMA</a:t>
            </a:r>
            <a:endParaRPr kumimoji="0" lang="en-US" altLang="es-MX" sz="800" b="1" i="0" u="none" strike="noStrike" cap="none" normalizeH="0" baseline="0" dirty="0">
              <a:ln>
                <a:noFill/>
              </a:ln>
              <a:solidFill>
                <a:schemeClr val="tx1"/>
              </a:solidFill>
              <a:effectLst/>
              <a:latin typeface="Montserrat" panose="00000500000000000000" pitchFamily="2"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altLang="es-MX" sz="700" b="0" i="0" u="none" strike="noStrike" cap="none" normalizeH="0" baseline="0" dirty="0">
                <a:ln>
                  <a:noFill/>
                </a:ln>
                <a:solidFill>
                  <a:srgbClr val="211D1E"/>
                </a:solidFill>
                <a:effectLst/>
                <a:latin typeface="Montserrat" panose="00000500000000000000" pitchFamily="2" charset="0"/>
                <a:ea typeface="Arial" panose="020B0604020202020204" pitchFamily="34" charset="0"/>
              </a:rPr>
              <a:t>Indica la velocidad máxima que el vehículo ha registrado en kilómetros por hora o millas por hora.</a:t>
            </a:r>
            <a:endParaRPr kumimoji="0" lang="es-MX" altLang="es-MX" sz="700" b="0" i="0" u="none" strike="noStrike" cap="none" normalizeH="0" baseline="0" dirty="0">
              <a:ln>
                <a:noFill/>
              </a:ln>
              <a:solidFill>
                <a:schemeClr val="tx1"/>
              </a:solidFill>
              <a:effectLst/>
              <a:latin typeface="Montserrat"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66ADD6F9-7671-50CC-EE29-4338BE2F4693}"/>
              </a:ext>
            </a:extLst>
          </p:cNvPr>
          <p:cNvSpPr>
            <a:spLocks noChangeArrowheads="1"/>
          </p:cNvSpPr>
          <p:nvPr/>
        </p:nvSpPr>
        <p:spPr bwMode="auto">
          <a:xfrm>
            <a:off x="2519362" y="2173032"/>
            <a:ext cx="2819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s-MX" sz="8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s-MX" sz="1800" b="0" i="0" u="none" strike="noStrike" cap="none" normalizeH="0" baseline="0">
              <a:ln>
                <a:noFill/>
              </a:ln>
              <a:solidFill>
                <a:schemeClr val="tx1"/>
              </a:solidFill>
              <a:effectLst/>
              <a:latin typeface="Arial" panose="020B0604020202020204" pitchFamily="34" charset="0"/>
            </a:endParaRPr>
          </a:p>
        </p:txBody>
      </p:sp>
      <p:sp>
        <p:nvSpPr>
          <p:cNvPr id="17" name="object 3">
            <a:extLst>
              <a:ext uri="{FF2B5EF4-FFF2-40B4-BE49-F238E27FC236}">
                <a16:creationId xmlns:a16="http://schemas.microsoft.com/office/drawing/2014/main" id="{2C7DFAFF-3D52-35F1-4681-C3278BB9792C}"/>
              </a:ext>
            </a:extLst>
          </p:cNvPr>
          <p:cNvSpPr txBox="1">
            <a:spLocks noGrp="1"/>
          </p:cNvSpPr>
          <p:nvPr>
            <p:ph type="title"/>
          </p:nvPr>
        </p:nvSpPr>
        <p:spPr>
          <a:xfrm>
            <a:off x="247650" y="190500"/>
            <a:ext cx="3332479" cy="177800"/>
          </a:xfrm>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19" name="Imagen 18" descr="Interfaz de usuario gráfica&#10;&#10;Descripción generada automáticamente">
            <a:extLst>
              <a:ext uri="{FF2B5EF4-FFF2-40B4-BE49-F238E27FC236}">
                <a16:creationId xmlns:a16="http://schemas.microsoft.com/office/drawing/2014/main" id="{AA90528C-1ECE-63B8-3220-2E4A6431B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521" y="1416991"/>
            <a:ext cx="2057400" cy="1059638"/>
          </a:xfrm>
          <a:prstGeom prst="rect">
            <a:avLst/>
          </a:prstGeom>
        </p:spPr>
      </p:pic>
      <p:sp>
        <p:nvSpPr>
          <p:cNvPr id="20" name="CuadroTexto 19">
            <a:extLst>
              <a:ext uri="{FF2B5EF4-FFF2-40B4-BE49-F238E27FC236}">
                <a16:creationId xmlns:a16="http://schemas.microsoft.com/office/drawing/2014/main" id="{A6CE72CF-E147-1990-0AA2-1832A65C65AA}"/>
              </a:ext>
            </a:extLst>
          </p:cNvPr>
          <p:cNvSpPr txBox="1"/>
          <p:nvPr/>
        </p:nvSpPr>
        <p:spPr>
          <a:xfrm>
            <a:off x="2672236" y="2578100"/>
            <a:ext cx="2452214" cy="754053"/>
          </a:xfrm>
          <a:prstGeom prst="rect">
            <a:avLst/>
          </a:prstGeom>
          <a:noFill/>
        </p:spPr>
        <p:txBody>
          <a:bodyPr wrap="square" rtlCol="0">
            <a:spAutoFit/>
          </a:bodyPr>
          <a:lstStyle/>
          <a:p>
            <a:pPr lvl="0">
              <a:spcBef>
                <a:spcPts val="590"/>
              </a:spcBef>
              <a:spcAft>
                <a:spcPts val="0"/>
              </a:spcAft>
              <a:tabLst>
                <a:tab pos="254635" algn="l"/>
              </a:tabLst>
            </a:pPr>
            <a:r>
              <a:rPr lang="es-ES" sz="800" b="1" spc="-10" dirty="0">
                <a:solidFill>
                  <a:srgbClr val="231F20"/>
                </a:solidFill>
                <a:latin typeface="Montserrat" panose="00000500000000000000" pitchFamily="2" charset="0"/>
                <a:ea typeface="Arial" panose="020B0604020202020204" pitchFamily="34" charset="0"/>
              </a:rPr>
              <a:t>16. ODOMETRO</a:t>
            </a:r>
            <a:endParaRPr lang="es-MX" sz="800" b="1" spc="-10" dirty="0">
              <a:effectLst/>
              <a:latin typeface="Montserrat" panose="00000500000000000000" pitchFamily="2" charset="0"/>
              <a:ea typeface="Arial" panose="020B0604020202020204" pitchFamily="34" charset="0"/>
            </a:endParaRPr>
          </a:p>
          <a:p>
            <a:r>
              <a:rPr lang="es-ES" sz="700" dirty="0">
                <a:solidFill>
                  <a:srgbClr val="231F20"/>
                </a:solidFill>
                <a:effectLst/>
                <a:latin typeface="Montserrat" panose="00000500000000000000" pitchFamily="2" charset="0"/>
                <a:ea typeface="Arial" panose="020B0604020202020204" pitchFamily="34" charset="0"/>
              </a:rPr>
              <a:t>El odómetro registra</a:t>
            </a:r>
            <a:r>
              <a:rPr lang="es-ES" sz="700" dirty="0">
                <a:effectLst/>
                <a:latin typeface="Montserrat" panose="00000500000000000000" pitchFamily="2" charset="0"/>
                <a:ea typeface="Arial" panose="020B0604020202020204" pitchFamily="34" charset="0"/>
              </a:rPr>
              <a:t> la </a:t>
            </a:r>
            <a:r>
              <a:rPr lang="es-ES" sz="700" dirty="0">
                <a:solidFill>
                  <a:srgbClr val="231F20"/>
                </a:solidFill>
                <a:effectLst/>
                <a:latin typeface="Montserrat" panose="00000500000000000000" pitchFamily="2" charset="0"/>
                <a:ea typeface="Arial" panose="020B0604020202020204" pitchFamily="34" charset="0"/>
              </a:rPr>
              <a:t> distancia total recorrida por el vehículo en kilómetro o milla según  la</a:t>
            </a:r>
            <a:r>
              <a:rPr lang="es-ES" sz="700" dirty="0">
                <a:effectLst/>
                <a:latin typeface="Montserrat" panose="00000500000000000000" pitchFamily="2" charset="0"/>
                <a:ea typeface="Arial" panose="020B0604020202020204" pitchFamily="34" charset="0"/>
              </a:rPr>
              <a:t> configuración preferida </a:t>
            </a:r>
            <a:r>
              <a:rPr lang="es-ES" sz="700" dirty="0">
                <a:solidFill>
                  <a:srgbClr val="231F20"/>
                </a:solidFill>
                <a:effectLst/>
                <a:latin typeface="Montserrat" panose="00000500000000000000" pitchFamily="2" charset="0"/>
                <a:ea typeface="Arial" panose="020B0604020202020204" pitchFamily="34" charset="0"/>
              </a:rPr>
              <a:t> del usuario. Configure el medidor en modo 'ODO' para conocer la lectura del odómetro</a:t>
            </a:r>
            <a:endParaRPr lang="es-MX" sz="700" dirty="0">
              <a:latin typeface="Montserrat" panose="00000500000000000000" pitchFamily="2" charset="0"/>
            </a:endParaRPr>
          </a:p>
        </p:txBody>
      </p:sp>
      <p:pic>
        <p:nvPicPr>
          <p:cNvPr id="21" name="image56.png">
            <a:extLst>
              <a:ext uri="{FF2B5EF4-FFF2-40B4-BE49-F238E27FC236}">
                <a16:creationId xmlns:a16="http://schemas.microsoft.com/office/drawing/2014/main" id="{74EE2F20-F102-42E7-9083-CEF841981A01}"/>
              </a:ext>
            </a:extLst>
          </p:cNvPr>
          <p:cNvPicPr>
            <a:picLocks noChangeAspect="1"/>
          </p:cNvPicPr>
          <p:nvPr/>
        </p:nvPicPr>
        <p:blipFill>
          <a:blip r:embed="rId4" cstate="print"/>
          <a:stretch>
            <a:fillRect/>
          </a:stretch>
        </p:blipFill>
        <p:spPr>
          <a:xfrm>
            <a:off x="3464560" y="959794"/>
            <a:ext cx="745490" cy="399106"/>
          </a:xfrm>
          <a:prstGeom prst="rect">
            <a:avLst/>
          </a:prstGeom>
        </p:spPr>
      </p:pic>
      <p:sp>
        <p:nvSpPr>
          <p:cNvPr id="22" name="docshape597">
            <a:extLst>
              <a:ext uri="{FF2B5EF4-FFF2-40B4-BE49-F238E27FC236}">
                <a16:creationId xmlns:a16="http://schemas.microsoft.com/office/drawing/2014/main" id="{B9941201-D2A5-F962-3297-F7A18CE13D9A}"/>
              </a:ext>
            </a:extLst>
          </p:cNvPr>
          <p:cNvSpPr>
            <a:spLocks/>
          </p:cNvSpPr>
          <p:nvPr/>
        </p:nvSpPr>
        <p:spPr bwMode="auto">
          <a:xfrm>
            <a:off x="3600450" y="3263900"/>
            <a:ext cx="639762" cy="325438"/>
          </a:xfrm>
          <a:custGeom>
            <a:avLst/>
            <a:gdLst>
              <a:gd name="T0" fmla="+- 0 1838 1837"/>
              <a:gd name="T1" fmla="*/ T0 w 1007"/>
              <a:gd name="T2" fmla="+- 0 619 301"/>
              <a:gd name="T3" fmla="*/ 619 h 511"/>
              <a:gd name="T4" fmla="+- 0 1907 1837"/>
              <a:gd name="T5" fmla="*/ T4 w 1007"/>
              <a:gd name="T6" fmla="+- 0 506 301"/>
              <a:gd name="T7" fmla="*/ 506 h 511"/>
              <a:gd name="T8" fmla="+- 0 2017 1837"/>
              <a:gd name="T9" fmla="*/ T8 w 1007"/>
              <a:gd name="T10" fmla="+- 0 657 301"/>
              <a:gd name="T11" fmla="*/ 657 h 511"/>
              <a:gd name="T12" fmla="+- 0 1918 1837"/>
              <a:gd name="T13" fmla="*/ T12 w 1007"/>
              <a:gd name="T14" fmla="+- 0 450 301"/>
              <a:gd name="T15" fmla="*/ 450 h 511"/>
              <a:gd name="T16" fmla="+- 0 1897 1837"/>
              <a:gd name="T17" fmla="*/ T16 w 1007"/>
              <a:gd name="T18" fmla="+- 0 484 301"/>
              <a:gd name="T19" fmla="*/ 484 h 511"/>
              <a:gd name="T20" fmla="+- 0 2032 1837"/>
              <a:gd name="T21" fmla="*/ T20 w 1007"/>
              <a:gd name="T22" fmla="+- 0 485 301"/>
              <a:gd name="T23" fmla="*/ 485 h 511"/>
              <a:gd name="T24" fmla="+- 0 1930 1837"/>
              <a:gd name="T25" fmla="*/ T24 w 1007"/>
              <a:gd name="T26" fmla="+- 0 301 301"/>
              <a:gd name="T27" fmla="*/ 301 h 511"/>
              <a:gd name="T28" fmla="+- 0 2062 1837"/>
              <a:gd name="T29" fmla="*/ T28 w 1007"/>
              <a:gd name="T30" fmla="+- 0 329 301"/>
              <a:gd name="T31" fmla="*/ 329 h 511"/>
              <a:gd name="T32" fmla="+- 0 2089 1837"/>
              <a:gd name="T33" fmla="*/ T32 w 1007"/>
              <a:gd name="T34" fmla="+- 0 319 301"/>
              <a:gd name="T35" fmla="*/ 319 h 511"/>
              <a:gd name="T36" fmla="+- 0 2042 1837"/>
              <a:gd name="T37" fmla="*/ T36 w 1007"/>
              <a:gd name="T38" fmla="+- 0 459 301"/>
              <a:gd name="T39" fmla="*/ 459 h 511"/>
              <a:gd name="T40" fmla="+- 0 2182 1837"/>
              <a:gd name="T41" fmla="*/ T40 w 1007"/>
              <a:gd name="T42" fmla="+- 0 506 301"/>
              <a:gd name="T43" fmla="*/ 506 h 511"/>
              <a:gd name="T44" fmla="+- 0 2112 1837"/>
              <a:gd name="T45" fmla="*/ T44 w 1007"/>
              <a:gd name="T46" fmla="+- 0 619 301"/>
              <a:gd name="T47" fmla="*/ 619 h 511"/>
              <a:gd name="T48" fmla="+- 0 2182 1837"/>
              <a:gd name="T49" fmla="*/ T48 w 1007"/>
              <a:gd name="T50" fmla="+- 0 506 301"/>
              <a:gd name="T51" fmla="*/ 506 h 511"/>
              <a:gd name="T52" fmla="+- 0 2148 1837"/>
              <a:gd name="T53" fmla="*/ T52 w 1007"/>
              <a:gd name="T54" fmla="+- 0 450 301"/>
              <a:gd name="T55" fmla="*/ 450 h 511"/>
              <a:gd name="T56" fmla="+- 0 2212 1837"/>
              <a:gd name="T57" fmla="*/ T56 w 1007"/>
              <a:gd name="T58" fmla="+- 0 352 301"/>
              <a:gd name="T59" fmla="*/ 352 h 511"/>
              <a:gd name="T60" fmla="+- 0 2291 1837"/>
              <a:gd name="T61" fmla="*/ T60 w 1007"/>
              <a:gd name="T62" fmla="+- 0 657 301"/>
              <a:gd name="T63" fmla="*/ 657 h 511"/>
              <a:gd name="T64" fmla="+- 0 2330 1837"/>
              <a:gd name="T65" fmla="*/ T64 w 1007"/>
              <a:gd name="T66" fmla="+- 0 481 301"/>
              <a:gd name="T67" fmla="*/ 481 h 511"/>
              <a:gd name="T68" fmla="+- 0 2290 1837"/>
              <a:gd name="T69" fmla="*/ T68 w 1007"/>
              <a:gd name="T70" fmla="+- 0 624 301"/>
              <a:gd name="T71" fmla="*/ 624 h 511"/>
              <a:gd name="T72" fmla="+- 0 2353 1837"/>
              <a:gd name="T73" fmla="*/ T72 w 1007"/>
              <a:gd name="T74" fmla="+- 0 310 301"/>
              <a:gd name="T75" fmla="*/ 310 h 511"/>
              <a:gd name="T76" fmla="+- 0 2189 1837"/>
              <a:gd name="T77" fmla="*/ T76 w 1007"/>
              <a:gd name="T78" fmla="+- 0 308 301"/>
              <a:gd name="T79" fmla="*/ 308 h 511"/>
              <a:gd name="T80" fmla="+- 0 2374 1837"/>
              <a:gd name="T81" fmla="*/ T80 w 1007"/>
              <a:gd name="T82" fmla="+- 0 336 301"/>
              <a:gd name="T83" fmla="*/ 336 h 511"/>
              <a:gd name="T84" fmla="+- 0 2344 1837"/>
              <a:gd name="T85" fmla="*/ T84 w 1007"/>
              <a:gd name="T86" fmla="+- 0 333 301"/>
              <a:gd name="T87" fmla="*/ 333 h 511"/>
              <a:gd name="T88" fmla="+- 0 2332 1837"/>
              <a:gd name="T89" fmla="*/ T88 w 1007"/>
              <a:gd name="T90" fmla="+- 0 468 301"/>
              <a:gd name="T91" fmla="*/ 468 h 511"/>
              <a:gd name="T92" fmla="+- 0 2430 1837"/>
              <a:gd name="T93" fmla="*/ T92 w 1007"/>
              <a:gd name="T94" fmla="+- 0 479 301"/>
              <a:gd name="T95" fmla="*/ 479 h 511"/>
              <a:gd name="T96" fmla="+- 0 2390 1837"/>
              <a:gd name="T97" fmla="*/ T96 w 1007"/>
              <a:gd name="T98" fmla="+- 0 632 301"/>
              <a:gd name="T99" fmla="*/ 632 h 511"/>
              <a:gd name="T100" fmla="+- 0 2453 1837"/>
              <a:gd name="T101" fmla="*/ T100 w 1007"/>
              <a:gd name="T102" fmla="+- 0 318 301"/>
              <a:gd name="T103" fmla="*/ 318 h 511"/>
              <a:gd name="T104" fmla="+- 0 2433 1837"/>
              <a:gd name="T105" fmla="*/ T104 w 1007"/>
              <a:gd name="T106" fmla="+- 0 467 301"/>
              <a:gd name="T107" fmla="*/ 467 h 511"/>
              <a:gd name="T108" fmla="+- 0 2545 1837"/>
              <a:gd name="T109" fmla="*/ T108 w 1007"/>
              <a:gd name="T110" fmla="+- 0 613 301"/>
              <a:gd name="T111" fmla="*/ 613 h 511"/>
              <a:gd name="T112" fmla="+- 0 2573 1837"/>
              <a:gd name="T113" fmla="*/ T112 w 1007"/>
              <a:gd name="T114" fmla="+- 0 650 301"/>
              <a:gd name="T115" fmla="*/ 650 h 511"/>
              <a:gd name="T116" fmla="+- 0 2595 1837"/>
              <a:gd name="T117" fmla="*/ T116 w 1007"/>
              <a:gd name="T118" fmla="+- 0 482 301"/>
              <a:gd name="T119" fmla="*/ 482 h 511"/>
              <a:gd name="T120" fmla="+- 0 2575 1837"/>
              <a:gd name="T121" fmla="*/ T120 w 1007"/>
              <a:gd name="T122" fmla="+- 0 636 301"/>
              <a:gd name="T123" fmla="*/ 636 h 511"/>
              <a:gd name="T124" fmla="+- 0 2625 1837"/>
              <a:gd name="T125" fmla="*/ T124 w 1007"/>
              <a:gd name="T126" fmla="+- 0 307 301"/>
              <a:gd name="T127" fmla="*/ 307 h 511"/>
              <a:gd name="T128" fmla="+- 0 2592 1837"/>
              <a:gd name="T129" fmla="*/ T128 w 1007"/>
              <a:gd name="T130" fmla="+- 0 349 301"/>
              <a:gd name="T131" fmla="*/ 349 h 511"/>
              <a:gd name="T132" fmla="+- 0 2644 1837"/>
              <a:gd name="T133" fmla="*/ T132 w 1007"/>
              <a:gd name="T134" fmla="+- 0 738 301"/>
              <a:gd name="T135" fmla="*/ 738 h 511"/>
              <a:gd name="T136" fmla="+- 0 2623 1837"/>
              <a:gd name="T137" fmla="*/ T136 w 1007"/>
              <a:gd name="T138" fmla="+- 0 774 301"/>
              <a:gd name="T139" fmla="*/ 774 h 511"/>
              <a:gd name="T140" fmla="+- 0 2588 1837"/>
              <a:gd name="T141" fmla="*/ T140 w 1007"/>
              <a:gd name="T142" fmla="+- 0 794 301"/>
              <a:gd name="T143" fmla="*/ 794 h 511"/>
              <a:gd name="T144" fmla="+- 0 2577 1837"/>
              <a:gd name="T145" fmla="*/ T144 w 1007"/>
              <a:gd name="T146" fmla="+- 0 757 301"/>
              <a:gd name="T147" fmla="*/ 757 h 511"/>
              <a:gd name="T148" fmla="+- 0 2614 1837"/>
              <a:gd name="T149" fmla="*/ T148 w 1007"/>
              <a:gd name="T150" fmla="+- 0 732 301"/>
              <a:gd name="T151" fmla="*/ 732 h 511"/>
              <a:gd name="T152" fmla="+- 0 2627 1837"/>
              <a:gd name="T153" fmla="*/ T152 w 1007"/>
              <a:gd name="T154" fmla="+- 0 719 301"/>
              <a:gd name="T155" fmla="*/ 719 h 511"/>
              <a:gd name="T156" fmla="+- 0 2575 1837"/>
              <a:gd name="T157" fmla="*/ T156 w 1007"/>
              <a:gd name="T158" fmla="+- 0 726 301"/>
              <a:gd name="T159" fmla="*/ 726 h 511"/>
              <a:gd name="T160" fmla="+- 0 2568 1837"/>
              <a:gd name="T161" fmla="*/ T160 w 1007"/>
              <a:gd name="T162" fmla="+- 0 802 301"/>
              <a:gd name="T163" fmla="*/ 802 h 511"/>
              <a:gd name="T164" fmla="+- 0 2615 1837"/>
              <a:gd name="T165" fmla="*/ T164 w 1007"/>
              <a:gd name="T166" fmla="+- 0 807 301"/>
              <a:gd name="T167" fmla="*/ 807 h 511"/>
              <a:gd name="T168" fmla="+- 0 2645 1837"/>
              <a:gd name="T169" fmla="*/ T168 w 1007"/>
              <a:gd name="T170" fmla="+- 0 768 301"/>
              <a:gd name="T171" fmla="*/ 768 h 511"/>
              <a:gd name="T172" fmla="+- 0 2638 1837"/>
              <a:gd name="T173" fmla="*/ T172 w 1007"/>
              <a:gd name="T174" fmla="+- 0 319 301"/>
              <a:gd name="T175" fmla="*/ 319 h 511"/>
              <a:gd name="T176" fmla="+- 0 2591 1837"/>
              <a:gd name="T177" fmla="*/ T176 w 1007"/>
              <a:gd name="T178" fmla="+- 0 459 301"/>
              <a:gd name="T179" fmla="*/ 459 h 511"/>
              <a:gd name="T180" fmla="+- 0 2741 1837"/>
              <a:gd name="T181" fmla="*/ T180 w 1007"/>
              <a:gd name="T182" fmla="+- 0 755 301"/>
              <a:gd name="T183" fmla="*/ 755 h 511"/>
              <a:gd name="T184" fmla="+- 0 2708 1837"/>
              <a:gd name="T185" fmla="*/ T184 w 1007"/>
              <a:gd name="T186" fmla="+- 0 788 301"/>
              <a:gd name="T187" fmla="*/ 788 h 511"/>
              <a:gd name="T188" fmla="+- 0 2721 1837"/>
              <a:gd name="T189" fmla="*/ T188 w 1007"/>
              <a:gd name="T190" fmla="+- 0 745 301"/>
              <a:gd name="T191" fmla="*/ 745 h 511"/>
              <a:gd name="T192" fmla="+- 0 2685 1837"/>
              <a:gd name="T193" fmla="*/ T192 w 1007"/>
              <a:gd name="T194" fmla="+- 0 810 301"/>
              <a:gd name="T195" fmla="*/ 810 h 511"/>
              <a:gd name="T196" fmla="+- 0 2735 1837"/>
              <a:gd name="T197" fmla="*/ T196 w 1007"/>
              <a:gd name="T198" fmla="+- 0 782 301"/>
              <a:gd name="T199" fmla="*/ 782 h 511"/>
              <a:gd name="T200" fmla="+- 0 2837 1837"/>
              <a:gd name="T201" fmla="*/ T200 w 1007"/>
              <a:gd name="T202" fmla="+- 0 731 301"/>
              <a:gd name="T203" fmla="*/ 731 h 511"/>
              <a:gd name="T204" fmla="+- 0 2817 1837"/>
              <a:gd name="T205" fmla="*/ T204 w 1007"/>
              <a:gd name="T206" fmla="+- 0 779 301"/>
              <a:gd name="T207" fmla="*/ 779 h 511"/>
              <a:gd name="T208" fmla="+- 0 2781 1837"/>
              <a:gd name="T209" fmla="*/ T208 w 1007"/>
              <a:gd name="T210" fmla="+- 0 792 301"/>
              <a:gd name="T211" fmla="*/ 792 h 511"/>
              <a:gd name="T212" fmla="+- 0 2776 1837"/>
              <a:gd name="T213" fmla="*/ T212 w 1007"/>
              <a:gd name="T214" fmla="+- 0 750 301"/>
              <a:gd name="T215" fmla="*/ 750 h 511"/>
              <a:gd name="T216" fmla="+- 0 2815 1837"/>
              <a:gd name="T217" fmla="*/ T216 w 1007"/>
              <a:gd name="T218" fmla="+- 0 734 301"/>
              <a:gd name="T219" fmla="*/ 734 h 511"/>
              <a:gd name="T220" fmla="+- 0 2820 1837"/>
              <a:gd name="T221" fmla="*/ T220 w 1007"/>
              <a:gd name="T222" fmla="+- 0 717 301"/>
              <a:gd name="T223" fmla="*/ 717 h 511"/>
              <a:gd name="T224" fmla="+- 0 2764 1837"/>
              <a:gd name="T225" fmla="*/ T224 w 1007"/>
              <a:gd name="T226" fmla="+- 0 734 301"/>
              <a:gd name="T227" fmla="*/ 734 h 511"/>
              <a:gd name="T228" fmla="+- 0 2769 1837"/>
              <a:gd name="T229" fmla="*/ T228 w 1007"/>
              <a:gd name="T230" fmla="+- 0 805 301"/>
              <a:gd name="T231" fmla="*/ 805 h 511"/>
              <a:gd name="T232" fmla="+- 0 2818 1837"/>
              <a:gd name="T233" fmla="*/ T232 w 1007"/>
              <a:gd name="T234" fmla="+- 0 804 301"/>
              <a:gd name="T235" fmla="*/ 804 h 511"/>
              <a:gd name="T236" fmla="+- 0 2843 1837"/>
              <a:gd name="T237" fmla="*/ T236 w 1007"/>
              <a:gd name="T238" fmla="+- 0 761 301"/>
              <a:gd name="T239" fmla="*/ 761 h 5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007" h="511">
                <a:moveTo>
                  <a:pt x="70" y="205"/>
                </a:moveTo>
                <a:lnTo>
                  <a:pt x="57" y="190"/>
                </a:lnTo>
                <a:lnTo>
                  <a:pt x="49" y="182"/>
                </a:lnTo>
                <a:lnTo>
                  <a:pt x="44" y="178"/>
                </a:lnTo>
                <a:lnTo>
                  <a:pt x="42" y="179"/>
                </a:lnTo>
                <a:lnTo>
                  <a:pt x="37" y="181"/>
                </a:lnTo>
                <a:lnTo>
                  <a:pt x="28" y="189"/>
                </a:lnTo>
                <a:lnTo>
                  <a:pt x="1" y="318"/>
                </a:lnTo>
                <a:lnTo>
                  <a:pt x="0" y="320"/>
                </a:lnTo>
                <a:lnTo>
                  <a:pt x="1" y="322"/>
                </a:lnTo>
                <a:lnTo>
                  <a:pt x="4" y="331"/>
                </a:lnTo>
                <a:lnTo>
                  <a:pt x="7" y="338"/>
                </a:lnTo>
                <a:lnTo>
                  <a:pt x="9" y="341"/>
                </a:lnTo>
                <a:lnTo>
                  <a:pt x="11" y="343"/>
                </a:lnTo>
                <a:lnTo>
                  <a:pt x="51" y="306"/>
                </a:lnTo>
                <a:lnTo>
                  <a:pt x="70" y="205"/>
                </a:lnTo>
                <a:close/>
                <a:moveTo>
                  <a:pt x="189" y="347"/>
                </a:moveTo>
                <a:lnTo>
                  <a:pt x="159" y="312"/>
                </a:lnTo>
                <a:lnTo>
                  <a:pt x="55" y="312"/>
                </a:lnTo>
                <a:lnTo>
                  <a:pt x="16" y="349"/>
                </a:lnTo>
                <a:lnTo>
                  <a:pt x="18" y="350"/>
                </a:lnTo>
                <a:lnTo>
                  <a:pt x="21" y="353"/>
                </a:lnTo>
                <a:lnTo>
                  <a:pt x="27" y="356"/>
                </a:lnTo>
                <a:lnTo>
                  <a:pt x="180" y="356"/>
                </a:lnTo>
                <a:lnTo>
                  <a:pt x="182" y="355"/>
                </a:lnTo>
                <a:lnTo>
                  <a:pt x="187" y="349"/>
                </a:lnTo>
                <a:lnTo>
                  <a:pt x="189" y="347"/>
                </a:lnTo>
                <a:close/>
                <a:moveTo>
                  <a:pt x="207" y="172"/>
                </a:moveTo>
                <a:lnTo>
                  <a:pt x="200" y="161"/>
                </a:lnTo>
                <a:lnTo>
                  <a:pt x="197" y="159"/>
                </a:lnTo>
                <a:lnTo>
                  <a:pt x="188" y="149"/>
                </a:lnTo>
                <a:lnTo>
                  <a:pt x="81" y="149"/>
                </a:lnTo>
                <a:lnTo>
                  <a:pt x="77" y="152"/>
                </a:lnTo>
                <a:lnTo>
                  <a:pt x="66" y="159"/>
                </a:lnTo>
                <a:lnTo>
                  <a:pt x="65" y="161"/>
                </a:lnTo>
                <a:lnTo>
                  <a:pt x="55" y="168"/>
                </a:lnTo>
                <a:lnTo>
                  <a:pt x="51" y="172"/>
                </a:lnTo>
                <a:lnTo>
                  <a:pt x="52" y="175"/>
                </a:lnTo>
                <a:lnTo>
                  <a:pt x="54" y="178"/>
                </a:lnTo>
                <a:lnTo>
                  <a:pt x="60" y="183"/>
                </a:lnTo>
                <a:lnTo>
                  <a:pt x="61" y="185"/>
                </a:lnTo>
                <a:lnTo>
                  <a:pt x="63" y="186"/>
                </a:lnTo>
                <a:lnTo>
                  <a:pt x="69" y="193"/>
                </a:lnTo>
                <a:lnTo>
                  <a:pt x="73" y="196"/>
                </a:lnTo>
                <a:lnTo>
                  <a:pt x="180" y="196"/>
                </a:lnTo>
                <a:lnTo>
                  <a:pt x="185" y="192"/>
                </a:lnTo>
                <a:lnTo>
                  <a:pt x="194" y="186"/>
                </a:lnTo>
                <a:lnTo>
                  <a:pt x="195" y="184"/>
                </a:lnTo>
                <a:lnTo>
                  <a:pt x="203" y="177"/>
                </a:lnTo>
                <a:lnTo>
                  <a:pt x="207" y="172"/>
                </a:lnTo>
                <a:close/>
                <a:moveTo>
                  <a:pt x="242" y="9"/>
                </a:moveTo>
                <a:lnTo>
                  <a:pt x="241" y="8"/>
                </a:lnTo>
                <a:lnTo>
                  <a:pt x="239" y="6"/>
                </a:lnTo>
                <a:lnTo>
                  <a:pt x="234" y="3"/>
                </a:lnTo>
                <a:lnTo>
                  <a:pt x="229" y="0"/>
                </a:lnTo>
                <a:lnTo>
                  <a:pt x="93" y="0"/>
                </a:lnTo>
                <a:lnTo>
                  <a:pt x="86" y="2"/>
                </a:lnTo>
                <a:lnTo>
                  <a:pt x="82" y="3"/>
                </a:lnTo>
                <a:lnTo>
                  <a:pt x="77" y="7"/>
                </a:lnTo>
                <a:lnTo>
                  <a:pt x="111" y="48"/>
                </a:lnTo>
                <a:lnTo>
                  <a:pt x="206" y="48"/>
                </a:lnTo>
                <a:lnTo>
                  <a:pt x="211" y="43"/>
                </a:lnTo>
                <a:lnTo>
                  <a:pt x="225" y="30"/>
                </a:lnTo>
                <a:lnTo>
                  <a:pt x="225" y="28"/>
                </a:lnTo>
                <a:lnTo>
                  <a:pt x="236" y="17"/>
                </a:lnTo>
                <a:lnTo>
                  <a:pt x="242" y="9"/>
                </a:lnTo>
                <a:close/>
                <a:moveTo>
                  <a:pt x="263" y="35"/>
                </a:moveTo>
                <a:lnTo>
                  <a:pt x="261" y="32"/>
                </a:lnTo>
                <a:lnTo>
                  <a:pt x="258" y="26"/>
                </a:lnTo>
                <a:lnTo>
                  <a:pt x="256" y="24"/>
                </a:lnTo>
                <a:lnTo>
                  <a:pt x="255" y="21"/>
                </a:lnTo>
                <a:lnTo>
                  <a:pt x="252" y="18"/>
                </a:lnTo>
                <a:lnTo>
                  <a:pt x="250" y="17"/>
                </a:lnTo>
                <a:lnTo>
                  <a:pt x="243" y="22"/>
                </a:lnTo>
                <a:lnTo>
                  <a:pt x="232" y="32"/>
                </a:lnTo>
                <a:lnTo>
                  <a:pt x="213" y="52"/>
                </a:lnTo>
                <a:lnTo>
                  <a:pt x="193" y="143"/>
                </a:lnTo>
                <a:lnTo>
                  <a:pt x="203" y="155"/>
                </a:lnTo>
                <a:lnTo>
                  <a:pt x="204" y="157"/>
                </a:lnTo>
                <a:lnTo>
                  <a:pt x="205" y="158"/>
                </a:lnTo>
                <a:lnTo>
                  <a:pt x="212" y="165"/>
                </a:lnTo>
                <a:lnTo>
                  <a:pt x="217" y="168"/>
                </a:lnTo>
                <a:lnTo>
                  <a:pt x="221" y="167"/>
                </a:lnTo>
                <a:lnTo>
                  <a:pt x="228" y="162"/>
                </a:lnTo>
                <a:lnTo>
                  <a:pt x="235" y="156"/>
                </a:lnTo>
                <a:lnTo>
                  <a:pt x="238" y="154"/>
                </a:lnTo>
                <a:lnTo>
                  <a:pt x="263" y="35"/>
                </a:lnTo>
                <a:close/>
                <a:moveTo>
                  <a:pt x="345" y="205"/>
                </a:moveTo>
                <a:lnTo>
                  <a:pt x="333" y="191"/>
                </a:lnTo>
                <a:lnTo>
                  <a:pt x="324" y="182"/>
                </a:lnTo>
                <a:lnTo>
                  <a:pt x="319" y="178"/>
                </a:lnTo>
                <a:lnTo>
                  <a:pt x="316" y="179"/>
                </a:lnTo>
                <a:lnTo>
                  <a:pt x="312" y="181"/>
                </a:lnTo>
                <a:lnTo>
                  <a:pt x="304" y="188"/>
                </a:lnTo>
                <a:lnTo>
                  <a:pt x="303" y="189"/>
                </a:lnTo>
                <a:lnTo>
                  <a:pt x="275" y="318"/>
                </a:lnTo>
                <a:lnTo>
                  <a:pt x="275" y="320"/>
                </a:lnTo>
                <a:lnTo>
                  <a:pt x="276" y="322"/>
                </a:lnTo>
                <a:lnTo>
                  <a:pt x="278" y="331"/>
                </a:lnTo>
                <a:lnTo>
                  <a:pt x="281" y="338"/>
                </a:lnTo>
                <a:lnTo>
                  <a:pt x="283" y="341"/>
                </a:lnTo>
                <a:lnTo>
                  <a:pt x="286" y="343"/>
                </a:lnTo>
                <a:lnTo>
                  <a:pt x="326" y="306"/>
                </a:lnTo>
                <a:lnTo>
                  <a:pt x="345" y="205"/>
                </a:lnTo>
                <a:close/>
                <a:moveTo>
                  <a:pt x="375" y="51"/>
                </a:moveTo>
                <a:lnTo>
                  <a:pt x="344" y="13"/>
                </a:lnTo>
                <a:lnTo>
                  <a:pt x="341" y="17"/>
                </a:lnTo>
                <a:lnTo>
                  <a:pt x="334" y="27"/>
                </a:lnTo>
                <a:lnTo>
                  <a:pt x="333" y="28"/>
                </a:lnTo>
                <a:lnTo>
                  <a:pt x="333" y="30"/>
                </a:lnTo>
                <a:lnTo>
                  <a:pt x="309" y="147"/>
                </a:lnTo>
                <a:lnTo>
                  <a:pt x="311" y="149"/>
                </a:lnTo>
                <a:lnTo>
                  <a:pt x="314" y="156"/>
                </a:lnTo>
                <a:lnTo>
                  <a:pt x="319" y="164"/>
                </a:lnTo>
                <a:lnTo>
                  <a:pt x="321" y="166"/>
                </a:lnTo>
                <a:lnTo>
                  <a:pt x="327" y="162"/>
                </a:lnTo>
                <a:lnTo>
                  <a:pt x="339" y="154"/>
                </a:lnTo>
                <a:lnTo>
                  <a:pt x="340" y="153"/>
                </a:lnTo>
                <a:lnTo>
                  <a:pt x="356" y="141"/>
                </a:lnTo>
                <a:lnTo>
                  <a:pt x="375" y="51"/>
                </a:lnTo>
                <a:close/>
                <a:moveTo>
                  <a:pt x="463" y="347"/>
                </a:moveTo>
                <a:lnTo>
                  <a:pt x="433" y="312"/>
                </a:lnTo>
                <a:lnTo>
                  <a:pt x="329" y="312"/>
                </a:lnTo>
                <a:lnTo>
                  <a:pt x="291" y="349"/>
                </a:lnTo>
                <a:lnTo>
                  <a:pt x="292" y="350"/>
                </a:lnTo>
                <a:lnTo>
                  <a:pt x="296" y="353"/>
                </a:lnTo>
                <a:lnTo>
                  <a:pt x="301" y="356"/>
                </a:lnTo>
                <a:lnTo>
                  <a:pt x="454" y="356"/>
                </a:lnTo>
                <a:lnTo>
                  <a:pt x="456" y="355"/>
                </a:lnTo>
                <a:lnTo>
                  <a:pt x="462" y="349"/>
                </a:lnTo>
                <a:lnTo>
                  <a:pt x="463" y="347"/>
                </a:lnTo>
                <a:close/>
                <a:moveTo>
                  <a:pt x="509" y="192"/>
                </a:moveTo>
                <a:lnTo>
                  <a:pt x="501" y="185"/>
                </a:lnTo>
                <a:lnTo>
                  <a:pt x="499" y="185"/>
                </a:lnTo>
                <a:lnTo>
                  <a:pt x="498" y="183"/>
                </a:lnTo>
                <a:lnTo>
                  <a:pt x="493" y="180"/>
                </a:lnTo>
                <a:lnTo>
                  <a:pt x="489" y="178"/>
                </a:lnTo>
                <a:lnTo>
                  <a:pt x="484" y="181"/>
                </a:lnTo>
                <a:lnTo>
                  <a:pt x="475" y="188"/>
                </a:lnTo>
                <a:lnTo>
                  <a:pt x="473" y="190"/>
                </a:lnTo>
                <a:lnTo>
                  <a:pt x="460" y="202"/>
                </a:lnTo>
                <a:lnTo>
                  <a:pt x="438" y="306"/>
                </a:lnTo>
                <a:lnTo>
                  <a:pt x="443" y="311"/>
                </a:lnTo>
                <a:lnTo>
                  <a:pt x="453" y="323"/>
                </a:lnTo>
                <a:lnTo>
                  <a:pt x="454" y="324"/>
                </a:lnTo>
                <a:lnTo>
                  <a:pt x="463" y="335"/>
                </a:lnTo>
                <a:lnTo>
                  <a:pt x="468" y="339"/>
                </a:lnTo>
                <a:lnTo>
                  <a:pt x="470" y="341"/>
                </a:lnTo>
                <a:lnTo>
                  <a:pt x="481" y="329"/>
                </a:lnTo>
                <a:lnTo>
                  <a:pt x="483" y="323"/>
                </a:lnTo>
                <a:lnTo>
                  <a:pt x="509" y="192"/>
                </a:lnTo>
                <a:close/>
                <a:moveTo>
                  <a:pt x="516" y="9"/>
                </a:moveTo>
                <a:lnTo>
                  <a:pt x="516" y="8"/>
                </a:lnTo>
                <a:lnTo>
                  <a:pt x="514" y="6"/>
                </a:lnTo>
                <a:lnTo>
                  <a:pt x="509" y="3"/>
                </a:lnTo>
                <a:lnTo>
                  <a:pt x="503" y="0"/>
                </a:lnTo>
                <a:lnTo>
                  <a:pt x="367" y="0"/>
                </a:lnTo>
                <a:lnTo>
                  <a:pt x="361" y="2"/>
                </a:lnTo>
                <a:lnTo>
                  <a:pt x="356" y="3"/>
                </a:lnTo>
                <a:lnTo>
                  <a:pt x="352" y="7"/>
                </a:lnTo>
                <a:lnTo>
                  <a:pt x="385" y="48"/>
                </a:lnTo>
                <a:lnTo>
                  <a:pt x="480" y="48"/>
                </a:lnTo>
                <a:lnTo>
                  <a:pt x="485" y="43"/>
                </a:lnTo>
                <a:lnTo>
                  <a:pt x="499" y="30"/>
                </a:lnTo>
                <a:lnTo>
                  <a:pt x="500" y="28"/>
                </a:lnTo>
                <a:lnTo>
                  <a:pt x="511" y="17"/>
                </a:lnTo>
                <a:lnTo>
                  <a:pt x="516" y="9"/>
                </a:lnTo>
                <a:close/>
                <a:moveTo>
                  <a:pt x="537" y="35"/>
                </a:moveTo>
                <a:lnTo>
                  <a:pt x="535" y="32"/>
                </a:lnTo>
                <a:lnTo>
                  <a:pt x="533" y="26"/>
                </a:lnTo>
                <a:lnTo>
                  <a:pt x="531" y="24"/>
                </a:lnTo>
                <a:lnTo>
                  <a:pt x="529" y="21"/>
                </a:lnTo>
                <a:lnTo>
                  <a:pt x="527" y="18"/>
                </a:lnTo>
                <a:lnTo>
                  <a:pt x="524" y="17"/>
                </a:lnTo>
                <a:lnTo>
                  <a:pt x="518" y="22"/>
                </a:lnTo>
                <a:lnTo>
                  <a:pt x="507" y="32"/>
                </a:lnTo>
                <a:lnTo>
                  <a:pt x="488" y="52"/>
                </a:lnTo>
                <a:lnTo>
                  <a:pt x="467" y="143"/>
                </a:lnTo>
                <a:lnTo>
                  <a:pt x="478" y="155"/>
                </a:lnTo>
                <a:lnTo>
                  <a:pt x="478" y="157"/>
                </a:lnTo>
                <a:lnTo>
                  <a:pt x="480" y="158"/>
                </a:lnTo>
                <a:lnTo>
                  <a:pt x="486" y="165"/>
                </a:lnTo>
                <a:lnTo>
                  <a:pt x="491" y="168"/>
                </a:lnTo>
                <a:lnTo>
                  <a:pt x="495" y="167"/>
                </a:lnTo>
                <a:lnTo>
                  <a:pt x="502" y="162"/>
                </a:lnTo>
                <a:lnTo>
                  <a:pt x="509" y="156"/>
                </a:lnTo>
                <a:lnTo>
                  <a:pt x="512" y="154"/>
                </a:lnTo>
                <a:lnTo>
                  <a:pt x="537" y="35"/>
                </a:lnTo>
                <a:close/>
                <a:moveTo>
                  <a:pt x="619" y="205"/>
                </a:moveTo>
                <a:lnTo>
                  <a:pt x="607" y="191"/>
                </a:lnTo>
                <a:lnTo>
                  <a:pt x="598" y="182"/>
                </a:lnTo>
                <a:lnTo>
                  <a:pt x="593" y="178"/>
                </a:lnTo>
                <a:lnTo>
                  <a:pt x="591" y="179"/>
                </a:lnTo>
                <a:lnTo>
                  <a:pt x="586" y="181"/>
                </a:lnTo>
                <a:lnTo>
                  <a:pt x="579" y="188"/>
                </a:lnTo>
                <a:lnTo>
                  <a:pt x="577" y="189"/>
                </a:lnTo>
                <a:lnTo>
                  <a:pt x="550" y="318"/>
                </a:lnTo>
                <a:lnTo>
                  <a:pt x="549" y="320"/>
                </a:lnTo>
                <a:lnTo>
                  <a:pt x="550" y="322"/>
                </a:lnTo>
                <a:lnTo>
                  <a:pt x="553" y="331"/>
                </a:lnTo>
                <a:lnTo>
                  <a:pt x="556" y="338"/>
                </a:lnTo>
                <a:lnTo>
                  <a:pt x="558" y="341"/>
                </a:lnTo>
                <a:lnTo>
                  <a:pt x="560" y="343"/>
                </a:lnTo>
                <a:lnTo>
                  <a:pt x="600" y="306"/>
                </a:lnTo>
                <a:lnTo>
                  <a:pt x="619" y="205"/>
                </a:lnTo>
                <a:close/>
                <a:moveTo>
                  <a:pt x="650" y="51"/>
                </a:moveTo>
                <a:lnTo>
                  <a:pt x="619" y="13"/>
                </a:lnTo>
                <a:lnTo>
                  <a:pt x="616" y="17"/>
                </a:lnTo>
                <a:lnTo>
                  <a:pt x="609" y="27"/>
                </a:lnTo>
                <a:lnTo>
                  <a:pt x="607" y="28"/>
                </a:lnTo>
                <a:lnTo>
                  <a:pt x="607" y="30"/>
                </a:lnTo>
                <a:lnTo>
                  <a:pt x="584" y="147"/>
                </a:lnTo>
                <a:lnTo>
                  <a:pt x="585" y="149"/>
                </a:lnTo>
                <a:lnTo>
                  <a:pt x="589" y="156"/>
                </a:lnTo>
                <a:lnTo>
                  <a:pt x="593" y="164"/>
                </a:lnTo>
                <a:lnTo>
                  <a:pt x="596" y="166"/>
                </a:lnTo>
                <a:lnTo>
                  <a:pt x="601" y="162"/>
                </a:lnTo>
                <a:lnTo>
                  <a:pt x="613" y="154"/>
                </a:lnTo>
                <a:lnTo>
                  <a:pt x="615" y="153"/>
                </a:lnTo>
                <a:lnTo>
                  <a:pt x="626" y="144"/>
                </a:lnTo>
                <a:lnTo>
                  <a:pt x="631" y="141"/>
                </a:lnTo>
                <a:lnTo>
                  <a:pt x="650" y="51"/>
                </a:lnTo>
                <a:close/>
                <a:moveTo>
                  <a:pt x="738" y="347"/>
                </a:moveTo>
                <a:lnTo>
                  <a:pt x="708" y="312"/>
                </a:lnTo>
                <a:lnTo>
                  <a:pt x="604" y="312"/>
                </a:lnTo>
                <a:lnTo>
                  <a:pt x="566" y="349"/>
                </a:lnTo>
                <a:lnTo>
                  <a:pt x="567" y="350"/>
                </a:lnTo>
                <a:lnTo>
                  <a:pt x="570" y="353"/>
                </a:lnTo>
                <a:lnTo>
                  <a:pt x="576" y="356"/>
                </a:lnTo>
                <a:lnTo>
                  <a:pt x="729" y="356"/>
                </a:lnTo>
                <a:lnTo>
                  <a:pt x="731" y="355"/>
                </a:lnTo>
                <a:lnTo>
                  <a:pt x="736" y="349"/>
                </a:lnTo>
                <a:lnTo>
                  <a:pt x="738" y="347"/>
                </a:lnTo>
                <a:close/>
                <a:moveTo>
                  <a:pt x="784" y="192"/>
                </a:moveTo>
                <a:lnTo>
                  <a:pt x="776" y="185"/>
                </a:lnTo>
                <a:lnTo>
                  <a:pt x="774" y="185"/>
                </a:lnTo>
                <a:lnTo>
                  <a:pt x="773" y="183"/>
                </a:lnTo>
                <a:lnTo>
                  <a:pt x="768" y="180"/>
                </a:lnTo>
                <a:lnTo>
                  <a:pt x="764" y="178"/>
                </a:lnTo>
                <a:lnTo>
                  <a:pt x="758" y="181"/>
                </a:lnTo>
                <a:lnTo>
                  <a:pt x="750" y="188"/>
                </a:lnTo>
                <a:lnTo>
                  <a:pt x="747" y="190"/>
                </a:lnTo>
                <a:lnTo>
                  <a:pt x="734" y="202"/>
                </a:lnTo>
                <a:lnTo>
                  <a:pt x="713" y="306"/>
                </a:lnTo>
                <a:lnTo>
                  <a:pt x="717" y="311"/>
                </a:lnTo>
                <a:lnTo>
                  <a:pt x="727" y="323"/>
                </a:lnTo>
                <a:lnTo>
                  <a:pt x="729" y="324"/>
                </a:lnTo>
                <a:lnTo>
                  <a:pt x="738" y="335"/>
                </a:lnTo>
                <a:lnTo>
                  <a:pt x="742" y="339"/>
                </a:lnTo>
                <a:lnTo>
                  <a:pt x="744" y="341"/>
                </a:lnTo>
                <a:lnTo>
                  <a:pt x="756" y="329"/>
                </a:lnTo>
                <a:lnTo>
                  <a:pt x="757" y="323"/>
                </a:lnTo>
                <a:lnTo>
                  <a:pt x="784" y="192"/>
                </a:lnTo>
                <a:close/>
                <a:moveTo>
                  <a:pt x="791" y="9"/>
                </a:moveTo>
                <a:lnTo>
                  <a:pt x="790" y="8"/>
                </a:lnTo>
                <a:lnTo>
                  <a:pt x="788" y="6"/>
                </a:lnTo>
                <a:lnTo>
                  <a:pt x="783" y="3"/>
                </a:lnTo>
                <a:lnTo>
                  <a:pt x="778" y="0"/>
                </a:lnTo>
                <a:lnTo>
                  <a:pt x="642" y="0"/>
                </a:lnTo>
                <a:lnTo>
                  <a:pt x="635" y="2"/>
                </a:lnTo>
                <a:lnTo>
                  <a:pt x="631" y="3"/>
                </a:lnTo>
                <a:lnTo>
                  <a:pt x="626" y="7"/>
                </a:lnTo>
                <a:lnTo>
                  <a:pt x="660" y="48"/>
                </a:lnTo>
                <a:lnTo>
                  <a:pt x="755" y="48"/>
                </a:lnTo>
                <a:lnTo>
                  <a:pt x="760" y="43"/>
                </a:lnTo>
                <a:lnTo>
                  <a:pt x="774" y="30"/>
                </a:lnTo>
                <a:lnTo>
                  <a:pt x="774" y="28"/>
                </a:lnTo>
                <a:lnTo>
                  <a:pt x="786" y="17"/>
                </a:lnTo>
                <a:lnTo>
                  <a:pt x="791" y="9"/>
                </a:lnTo>
                <a:close/>
                <a:moveTo>
                  <a:pt x="810" y="453"/>
                </a:moveTo>
                <a:lnTo>
                  <a:pt x="809" y="444"/>
                </a:lnTo>
                <a:lnTo>
                  <a:pt x="807" y="437"/>
                </a:lnTo>
                <a:lnTo>
                  <a:pt x="803" y="430"/>
                </a:lnTo>
                <a:lnTo>
                  <a:pt x="803" y="429"/>
                </a:lnTo>
                <a:lnTo>
                  <a:pt x="798" y="424"/>
                </a:lnTo>
                <a:lnTo>
                  <a:pt x="793" y="419"/>
                </a:lnTo>
                <a:lnTo>
                  <a:pt x="790" y="418"/>
                </a:lnTo>
                <a:lnTo>
                  <a:pt x="790" y="454"/>
                </a:lnTo>
                <a:lnTo>
                  <a:pt x="789" y="463"/>
                </a:lnTo>
                <a:lnTo>
                  <a:pt x="786" y="473"/>
                </a:lnTo>
                <a:lnTo>
                  <a:pt x="783" y="478"/>
                </a:lnTo>
                <a:lnTo>
                  <a:pt x="781" y="483"/>
                </a:lnTo>
                <a:lnTo>
                  <a:pt x="778" y="486"/>
                </a:lnTo>
                <a:lnTo>
                  <a:pt x="774" y="489"/>
                </a:lnTo>
                <a:lnTo>
                  <a:pt x="767" y="493"/>
                </a:lnTo>
                <a:lnTo>
                  <a:pt x="759" y="494"/>
                </a:lnTo>
                <a:lnTo>
                  <a:pt x="755" y="494"/>
                </a:lnTo>
                <a:lnTo>
                  <a:pt x="751" y="493"/>
                </a:lnTo>
                <a:lnTo>
                  <a:pt x="747" y="491"/>
                </a:lnTo>
                <a:lnTo>
                  <a:pt x="744" y="488"/>
                </a:lnTo>
                <a:lnTo>
                  <a:pt x="741" y="484"/>
                </a:lnTo>
                <a:lnTo>
                  <a:pt x="739" y="480"/>
                </a:lnTo>
                <a:lnTo>
                  <a:pt x="738" y="476"/>
                </a:lnTo>
                <a:lnTo>
                  <a:pt x="738" y="471"/>
                </a:lnTo>
                <a:lnTo>
                  <a:pt x="738" y="464"/>
                </a:lnTo>
                <a:lnTo>
                  <a:pt x="740" y="456"/>
                </a:lnTo>
                <a:lnTo>
                  <a:pt x="742" y="449"/>
                </a:lnTo>
                <a:lnTo>
                  <a:pt x="746" y="443"/>
                </a:lnTo>
                <a:lnTo>
                  <a:pt x="751" y="437"/>
                </a:lnTo>
                <a:lnTo>
                  <a:pt x="756" y="433"/>
                </a:lnTo>
                <a:lnTo>
                  <a:pt x="762" y="430"/>
                </a:lnTo>
                <a:lnTo>
                  <a:pt x="769" y="429"/>
                </a:lnTo>
                <a:lnTo>
                  <a:pt x="773" y="430"/>
                </a:lnTo>
                <a:lnTo>
                  <a:pt x="777" y="431"/>
                </a:lnTo>
                <a:lnTo>
                  <a:pt x="781" y="433"/>
                </a:lnTo>
                <a:lnTo>
                  <a:pt x="784" y="436"/>
                </a:lnTo>
                <a:lnTo>
                  <a:pt x="787" y="439"/>
                </a:lnTo>
                <a:lnTo>
                  <a:pt x="789" y="443"/>
                </a:lnTo>
                <a:lnTo>
                  <a:pt x="790" y="448"/>
                </a:lnTo>
                <a:lnTo>
                  <a:pt x="790" y="449"/>
                </a:lnTo>
                <a:lnTo>
                  <a:pt x="790" y="454"/>
                </a:lnTo>
                <a:lnTo>
                  <a:pt x="790" y="418"/>
                </a:lnTo>
                <a:lnTo>
                  <a:pt x="786" y="416"/>
                </a:lnTo>
                <a:lnTo>
                  <a:pt x="779" y="414"/>
                </a:lnTo>
                <a:lnTo>
                  <a:pt x="770" y="413"/>
                </a:lnTo>
                <a:lnTo>
                  <a:pt x="764" y="413"/>
                </a:lnTo>
                <a:lnTo>
                  <a:pt x="758" y="414"/>
                </a:lnTo>
                <a:lnTo>
                  <a:pt x="752" y="416"/>
                </a:lnTo>
                <a:lnTo>
                  <a:pt x="747" y="418"/>
                </a:lnTo>
                <a:lnTo>
                  <a:pt x="738" y="425"/>
                </a:lnTo>
                <a:lnTo>
                  <a:pt x="730" y="433"/>
                </a:lnTo>
                <a:lnTo>
                  <a:pt x="725" y="443"/>
                </a:lnTo>
                <a:lnTo>
                  <a:pt x="721" y="454"/>
                </a:lnTo>
                <a:lnTo>
                  <a:pt x="718" y="472"/>
                </a:lnTo>
                <a:lnTo>
                  <a:pt x="722" y="490"/>
                </a:lnTo>
                <a:lnTo>
                  <a:pt x="725" y="494"/>
                </a:lnTo>
                <a:lnTo>
                  <a:pt x="728" y="498"/>
                </a:lnTo>
                <a:lnTo>
                  <a:pt x="731" y="501"/>
                </a:lnTo>
                <a:lnTo>
                  <a:pt x="735" y="504"/>
                </a:lnTo>
                <a:lnTo>
                  <a:pt x="740" y="507"/>
                </a:lnTo>
                <a:lnTo>
                  <a:pt x="745" y="509"/>
                </a:lnTo>
                <a:lnTo>
                  <a:pt x="751" y="510"/>
                </a:lnTo>
                <a:lnTo>
                  <a:pt x="757" y="510"/>
                </a:lnTo>
                <a:lnTo>
                  <a:pt x="765" y="510"/>
                </a:lnTo>
                <a:lnTo>
                  <a:pt x="772" y="508"/>
                </a:lnTo>
                <a:lnTo>
                  <a:pt x="778" y="506"/>
                </a:lnTo>
                <a:lnTo>
                  <a:pt x="784" y="503"/>
                </a:lnTo>
                <a:lnTo>
                  <a:pt x="790" y="499"/>
                </a:lnTo>
                <a:lnTo>
                  <a:pt x="794" y="494"/>
                </a:lnTo>
                <a:lnTo>
                  <a:pt x="795" y="494"/>
                </a:lnTo>
                <a:lnTo>
                  <a:pt x="799" y="488"/>
                </a:lnTo>
                <a:lnTo>
                  <a:pt x="803" y="481"/>
                </a:lnTo>
                <a:lnTo>
                  <a:pt x="806" y="474"/>
                </a:lnTo>
                <a:lnTo>
                  <a:pt x="808" y="467"/>
                </a:lnTo>
                <a:lnTo>
                  <a:pt x="809" y="460"/>
                </a:lnTo>
                <a:lnTo>
                  <a:pt x="810" y="453"/>
                </a:lnTo>
                <a:close/>
                <a:moveTo>
                  <a:pt x="812" y="35"/>
                </a:moveTo>
                <a:lnTo>
                  <a:pt x="810" y="32"/>
                </a:lnTo>
                <a:lnTo>
                  <a:pt x="807" y="26"/>
                </a:lnTo>
                <a:lnTo>
                  <a:pt x="805" y="24"/>
                </a:lnTo>
                <a:lnTo>
                  <a:pt x="804" y="21"/>
                </a:lnTo>
                <a:lnTo>
                  <a:pt x="801" y="18"/>
                </a:lnTo>
                <a:lnTo>
                  <a:pt x="799" y="17"/>
                </a:lnTo>
                <a:lnTo>
                  <a:pt x="792" y="22"/>
                </a:lnTo>
                <a:lnTo>
                  <a:pt x="781" y="32"/>
                </a:lnTo>
                <a:lnTo>
                  <a:pt x="763" y="52"/>
                </a:lnTo>
                <a:lnTo>
                  <a:pt x="742" y="143"/>
                </a:lnTo>
                <a:lnTo>
                  <a:pt x="752" y="155"/>
                </a:lnTo>
                <a:lnTo>
                  <a:pt x="753" y="157"/>
                </a:lnTo>
                <a:lnTo>
                  <a:pt x="754" y="158"/>
                </a:lnTo>
                <a:lnTo>
                  <a:pt x="761" y="165"/>
                </a:lnTo>
                <a:lnTo>
                  <a:pt x="766" y="168"/>
                </a:lnTo>
                <a:lnTo>
                  <a:pt x="770" y="167"/>
                </a:lnTo>
                <a:lnTo>
                  <a:pt x="777" y="162"/>
                </a:lnTo>
                <a:lnTo>
                  <a:pt x="784" y="156"/>
                </a:lnTo>
                <a:lnTo>
                  <a:pt x="787" y="154"/>
                </a:lnTo>
                <a:lnTo>
                  <a:pt x="812" y="35"/>
                </a:lnTo>
                <a:close/>
                <a:moveTo>
                  <a:pt x="904" y="454"/>
                </a:moveTo>
                <a:lnTo>
                  <a:pt x="902" y="441"/>
                </a:lnTo>
                <a:lnTo>
                  <a:pt x="898" y="430"/>
                </a:lnTo>
                <a:lnTo>
                  <a:pt x="891" y="422"/>
                </a:lnTo>
                <a:lnTo>
                  <a:pt x="884" y="418"/>
                </a:lnTo>
                <a:lnTo>
                  <a:pt x="884" y="453"/>
                </a:lnTo>
                <a:lnTo>
                  <a:pt x="884" y="464"/>
                </a:lnTo>
                <a:lnTo>
                  <a:pt x="881" y="474"/>
                </a:lnTo>
                <a:lnTo>
                  <a:pt x="871" y="487"/>
                </a:lnTo>
                <a:lnTo>
                  <a:pt x="863" y="492"/>
                </a:lnTo>
                <a:lnTo>
                  <a:pt x="847" y="494"/>
                </a:lnTo>
                <a:lnTo>
                  <a:pt x="837" y="494"/>
                </a:lnTo>
                <a:lnTo>
                  <a:pt x="850" y="430"/>
                </a:lnTo>
                <a:lnTo>
                  <a:pt x="861" y="430"/>
                </a:lnTo>
                <a:lnTo>
                  <a:pt x="873" y="431"/>
                </a:lnTo>
                <a:lnTo>
                  <a:pt x="881" y="438"/>
                </a:lnTo>
                <a:lnTo>
                  <a:pt x="884" y="444"/>
                </a:lnTo>
                <a:lnTo>
                  <a:pt x="884" y="453"/>
                </a:lnTo>
                <a:lnTo>
                  <a:pt x="884" y="418"/>
                </a:lnTo>
                <a:lnTo>
                  <a:pt x="883" y="417"/>
                </a:lnTo>
                <a:lnTo>
                  <a:pt x="873" y="415"/>
                </a:lnTo>
                <a:lnTo>
                  <a:pt x="859" y="415"/>
                </a:lnTo>
                <a:lnTo>
                  <a:pt x="834" y="415"/>
                </a:lnTo>
                <a:lnTo>
                  <a:pt x="815" y="509"/>
                </a:lnTo>
                <a:lnTo>
                  <a:pt x="848" y="509"/>
                </a:lnTo>
                <a:lnTo>
                  <a:pt x="867" y="507"/>
                </a:lnTo>
                <a:lnTo>
                  <a:pt x="876" y="504"/>
                </a:lnTo>
                <a:lnTo>
                  <a:pt x="884" y="499"/>
                </a:lnTo>
                <a:lnTo>
                  <a:pt x="888" y="496"/>
                </a:lnTo>
                <a:lnTo>
                  <a:pt x="890" y="494"/>
                </a:lnTo>
                <a:lnTo>
                  <a:pt x="892" y="491"/>
                </a:lnTo>
                <a:lnTo>
                  <a:pt x="895" y="486"/>
                </a:lnTo>
                <a:lnTo>
                  <a:pt x="898" y="481"/>
                </a:lnTo>
                <a:lnTo>
                  <a:pt x="901" y="475"/>
                </a:lnTo>
                <a:lnTo>
                  <a:pt x="903" y="468"/>
                </a:lnTo>
                <a:lnTo>
                  <a:pt x="904" y="461"/>
                </a:lnTo>
                <a:lnTo>
                  <a:pt x="904" y="454"/>
                </a:lnTo>
                <a:close/>
                <a:moveTo>
                  <a:pt x="1006" y="453"/>
                </a:moveTo>
                <a:lnTo>
                  <a:pt x="1006" y="444"/>
                </a:lnTo>
                <a:lnTo>
                  <a:pt x="1004" y="437"/>
                </a:lnTo>
                <a:lnTo>
                  <a:pt x="1000" y="430"/>
                </a:lnTo>
                <a:lnTo>
                  <a:pt x="1000" y="429"/>
                </a:lnTo>
                <a:lnTo>
                  <a:pt x="995" y="424"/>
                </a:lnTo>
                <a:lnTo>
                  <a:pt x="989" y="419"/>
                </a:lnTo>
                <a:lnTo>
                  <a:pt x="987" y="418"/>
                </a:lnTo>
                <a:lnTo>
                  <a:pt x="987" y="454"/>
                </a:lnTo>
                <a:lnTo>
                  <a:pt x="986" y="463"/>
                </a:lnTo>
                <a:lnTo>
                  <a:pt x="983" y="473"/>
                </a:lnTo>
                <a:lnTo>
                  <a:pt x="980" y="478"/>
                </a:lnTo>
                <a:lnTo>
                  <a:pt x="977" y="483"/>
                </a:lnTo>
                <a:lnTo>
                  <a:pt x="974" y="486"/>
                </a:lnTo>
                <a:lnTo>
                  <a:pt x="971" y="489"/>
                </a:lnTo>
                <a:lnTo>
                  <a:pt x="964" y="493"/>
                </a:lnTo>
                <a:lnTo>
                  <a:pt x="956" y="494"/>
                </a:lnTo>
                <a:lnTo>
                  <a:pt x="951" y="494"/>
                </a:lnTo>
                <a:lnTo>
                  <a:pt x="947" y="493"/>
                </a:lnTo>
                <a:lnTo>
                  <a:pt x="944" y="491"/>
                </a:lnTo>
                <a:lnTo>
                  <a:pt x="940" y="488"/>
                </a:lnTo>
                <a:lnTo>
                  <a:pt x="938" y="484"/>
                </a:lnTo>
                <a:lnTo>
                  <a:pt x="936" y="480"/>
                </a:lnTo>
                <a:lnTo>
                  <a:pt x="935" y="476"/>
                </a:lnTo>
                <a:lnTo>
                  <a:pt x="934" y="471"/>
                </a:lnTo>
                <a:lnTo>
                  <a:pt x="935" y="464"/>
                </a:lnTo>
                <a:lnTo>
                  <a:pt x="936" y="456"/>
                </a:lnTo>
                <a:lnTo>
                  <a:pt x="939" y="449"/>
                </a:lnTo>
                <a:lnTo>
                  <a:pt x="943" y="443"/>
                </a:lnTo>
                <a:lnTo>
                  <a:pt x="948" y="437"/>
                </a:lnTo>
                <a:lnTo>
                  <a:pt x="953" y="433"/>
                </a:lnTo>
                <a:lnTo>
                  <a:pt x="959" y="430"/>
                </a:lnTo>
                <a:lnTo>
                  <a:pt x="966" y="429"/>
                </a:lnTo>
                <a:lnTo>
                  <a:pt x="970" y="430"/>
                </a:lnTo>
                <a:lnTo>
                  <a:pt x="974" y="431"/>
                </a:lnTo>
                <a:lnTo>
                  <a:pt x="978" y="433"/>
                </a:lnTo>
                <a:lnTo>
                  <a:pt x="981" y="436"/>
                </a:lnTo>
                <a:lnTo>
                  <a:pt x="984" y="439"/>
                </a:lnTo>
                <a:lnTo>
                  <a:pt x="986" y="443"/>
                </a:lnTo>
                <a:lnTo>
                  <a:pt x="987" y="448"/>
                </a:lnTo>
                <a:lnTo>
                  <a:pt x="987" y="449"/>
                </a:lnTo>
                <a:lnTo>
                  <a:pt x="987" y="454"/>
                </a:lnTo>
                <a:lnTo>
                  <a:pt x="987" y="418"/>
                </a:lnTo>
                <a:lnTo>
                  <a:pt x="983" y="416"/>
                </a:lnTo>
                <a:lnTo>
                  <a:pt x="975" y="414"/>
                </a:lnTo>
                <a:lnTo>
                  <a:pt x="967" y="413"/>
                </a:lnTo>
                <a:lnTo>
                  <a:pt x="961" y="413"/>
                </a:lnTo>
                <a:lnTo>
                  <a:pt x="955" y="414"/>
                </a:lnTo>
                <a:lnTo>
                  <a:pt x="949" y="416"/>
                </a:lnTo>
                <a:lnTo>
                  <a:pt x="944" y="418"/>
                </a:lnTo>
                <a:lnTo>
                  <a:pt x="935" y="425"/>
                </a:lnTo>
                <a:lnTo>
                  <a:pt x="927" y="433"/>
                </a:lnTo>
                <a:lnTo>
                  <a:pt x="921" y="443"/>
                </a:lnTo>
                <a:lnTo>
                  <a:pt x="918" y="454"/>
                </a:lnTo>
                <a:lnTo>
                  <a:pt x="915" y="472"/>
                </a:lnTo>
                <a:lnTo>
                  <a:pt x="919" y="490"/>
                </a:lnTo>
                <a:lnTo>
                  <a:pt x="921" y="494"/>
                </a:lnTo>
                <a:lnTo>
                  <a:pt x="924" y="498"/>
                </a:lnTo>
                <a:lnTo>
                  <a:pt x="928" y="501"/>
                </a:lnTo>
                <a:lnTo>
                  <a:pt x="932" y="504"/>
                </a:lnTo>
                <a:lnTo>
                  <a:pt x="937" y="507"/>
                </a:lnTo>
                <a:lnTo>
                  <a:pt x="942" y="509"/>
                </a:lnTo>
                <a:lnTo>
                  <a:pt x="948" y="510"/>
                </a:lnTo>
                <a:lnTo>
                  <a:pt x="954" y="510"/>
                </a:lnTo>
                <a:lnTo>
                  <a:pt x="961" y="510"/>
                </a:lnTo>
                <a:lnTo>
                  <a:pt x="968" y="508"/>
                </a:lnTo>
                <a:lnTo>
                  <a:pt x="975" y="506"/>
                </a:lnTo>
                <a:lnTo>
                  <a:pt x="981" y="503"/>
                </a:lnTo>
                <a:lnTo>
                  <a:pt x="987" y="499"/>
                </a:lnTo>
                <a:lnTo>
                  <a:pt x="991" y="494"/>
                </a:lnTo>
                <a:lnTo>
                  <a:pt x="992" y="494"/>
                </a:lnTo>
                <a:lnTo>
                  <a:pt x="996" y="488"/>
                </a:lnTo>
                <a:lnTo>
                  <a:pt x="1000" y="481"/>
                </a:lnTo>
                <a:lnTo>
                  <a:pt x="1003" y="474"/>
                </a:lnTo>
                <a:lnTo>
                  <a:pt x="1005" y="467"/>
                </a:lnTo>
                <a:lnTo>
                  <a:pt x="1006" y="460"/>
                </a:lnTo>
                <a:lnTo>
                  <a:pt x="1006" y="45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9500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631FC0-3A23-3179-3F5C-34ADB69880DB}"/>
              </a:ext>
            </a:extLst>
          </p:cNvPr>
          <p:cNvSpPr>
            <a:spLocks noGrp="1"/>
          </p:cNvSpPr>
          <p:nvPr>
            <p:ph sz="half" idx="2"/>
          </p:nvPr>
        </p:nvSpPr>
        <p:spPr>
          <a:xfrm>
            <a:off x="218468" y="586562"/>
            <a:ext cx="2301214" cy="2908360"/>
          </a:xfrm>
        </p:spPr>
        <p:txBody>
          <a:bodyPr/>
          <a:lstStyle/>
          <a:p>
            <a:pPr lvl="0">
              <a:spcBef>
                <a:spcPts val="450"/>
              </a:spcBef>
              <a:spcAft>
                <a:spcPts val="0"/>
              </a:spcAft>
              <a:tabLst>
                <a:tab pos="264160" algn="l"/>
              </a:tabLst>
            </a:pPr>
            <a:r>
              <a:rPr lang="es-ES" sz="800" b="1" spc="-10" dirty="0">
                <a:solidFill>
                  <a:srgbClr val="211D1E"/>
                </a:solidFill>
                <a:effectLst/>
                <a:latin typeface="Montserrat" panose="00000500000000000000" pitchFamily="2" charset="0"/>
                <a:ea typeface="Arial" panose="020B0604020202020204" pitchFamily="34" charset="0"/>
              </a:rPr>
              <a:t>17. INDICADOR DE VUELTA</a:t>
            </a:r>
            <a:endParaRPr lang="es-MX" sz="800" b="1" spc="-10" dirty="0">
              <a:effectLst/>
              <a:latin typeface="Montserrat" panose="00000500000000000000" pitchFamily="2" charset="0"/>
              <a:ea typeface="Arial" panose="020B0604020202020204" pitchFamily="34" charset="0"/>
            </a:endParaRPr>
          </a:p>
          <a:p>
            <a:pPr marL="78740" marR="24130" algn="just">
              <a:lnSpc>
                <a:spcPct val="102000"/>
              </a:lnSpc>
              <a:spcBef>
                <a:spcPts val="120"/>
              </a:spcBef>
              <a:spcAft>
                <a:spcPts val="0"/>
              </a:spcAft>
            </a:pPr>
            <a:r>
              <a:rPr lang="es-ES" spc="-10" dirty="0">
                <a:solidFill>
                  <a:srgbClr val="231F20"/>
                </a:solidFill>
                <a:effectLst/>
                <a:latin typeface="Montserrat" panose="00000500000000000000" pitchFamily="2" charset="0"/>
                <a:ea typeface="Arial" panose="020B0604020202020204" pitchFamily="34" charset="0"/>
              </a:rPr>
              <a:t>El temporizador</a:t>
            </a:r>
            <a:r>
              <a:rPr lang="es-ES" dirty="0">
                <a:effectLst/>
                <a:latin typeface="Montserrat" panose="00000500000000000000" pitchFamily="2" charset="0"/>
                <a:ea typeface="Arial" panose="020B0604020202020204" pitchFamily="34" charset="0"/>
              </a:rPr>
              <a:t> de vuelta </a:t>
            </a:r>
            <a:r>
              <a:rPr lang="es-ES" spc="-10" dirty="0">
                <a:solidFill>
                  <a:srgbClr val="231F20"/>
                </a:solidFill>
                <a:effectLst/>
                <a:latin typeface="Montserrat" panose="00000500000000000000" pitchFamily="2" charset="0"/>
                <a:ea typeface="Arial" panose="020B0604020202020204" pitchFamily="34" charset="0"/>
              </a:rPr>
              <a:t> indica el tiempo necesario para completar la vuelta. </a:t>
            </a:r>
          </a:p>
          <a:p>
            <a:pPr marL="78740" marR="24130" algn="just">
              <a:lnSpc>
                <a:spcPct val="102000"/>
              </a:lnSpc>
              <a:spcBef>
                <a:spcPts val="120"/>
              </a:spcBef>
              <a:spcAft>
                <a:spcPts val="0"/>
              </a:spcAft>
            </a:pPr>
            <a:endParaRPr lang="es-ES" dirty="0">
              <a:solidFill>
                <a:srgbClr val="211D1E"/>
              </a:solidFill>
              <a:effectLst/>
              <a:latin typeface="Montserrat" panose="00000500000000000000" pitchFamily="2" charset="0"/>
              <a:ea typeface="Arial" panose="020B0604020202020204" pitchFamily="34" charset="0"/>
            </a:endParaRPr>
          </a:p>
          <a:p>
            <a:pPr marL="78740" marR="24130" algn="just">
              <a:lnSpc>
                <a:spcPct val="102000"/>
              </a:lnSpc>
              <a:spcBef>
                <a:spcPts val="120"/>
              </a:spcBef>
              <a:spcAft>
                <a:spcPts val="0"/>
              </a:spcAft>
            </a:pPr>
            <a:endParaRPr lang="es-ES" dirty="0">
              <a:solidFill>
                <a:srgbClr val="211D1E"/>
              </a:solidFill>
              <a:latin typeface="Montserrat" panose="00000500000000000000" pitchFamily="2" charset="0"/>
              <a:ea typeface="Arial" panose="020B0604020202020204" pitchFamily="34" charset="0"/>
            </a:endParaRPr>
          </a:p>
          <a:p>
            <a:pPr marL="78740" marR="24130" algn="just">
              <a:lnSpc>
                <a:spcPct val="102000"/>
              </a:lnSpc>
              <a:spcBef>
                <a:spcPts val="120"/>
              </a:spcBef>
              <a:spcAft>
                <a:spcPts val="0"/>
              </a:spcAft>
            </a:pPr>
            <a:endParaRPr lang="es-ES" dirty="0">
              <a:solidFill>
                <a:srgbClr val="211D1E"/>
              </a:solidFill>
              <a:effectLst/>
              <a:latin typeface="Montserrat" panose="00000500000000000000" pitchFamily="2" charset="0"/>
              <a:ea typeface="Arial" panose="020B0604020202020204" pitchFamily="34" charset="0"/>
            </a:endParaRPr>
          </a:p>
          <a:p>
            <a:pPr marL="78740" marR="24130" algn="just">
              <a:lnSpc>
                <a:spcPct val="102000"/>
              </a:lnSpc>
              <a:spcBef>
                <a:spcPts val="120"/>
              </a:spcBef>
              <a:spcAft>
                <a:spcPts val="0"/>
              </a:spcAft>
            </a:pPr>
            <a:endParaRPr lang="es-ES" dirty="0">
              <a:solidFill>
                <a:srgbClr val="211D1E"/>
              </a:solidFill>
              <a:effectLst/>
              <a:latin typeface="Montserrat" panose="00000500000000000000" pitchFamily="2" charset="0"/>
              <a:ea typeface="Arial" panose="020B0604020202020204" pitchFamily="34" charset="0"/>
            </a:endParaRPr>
          </a:p>
          <a:p>
            <a:pPr marL="78740" marR="24130" algn="just">
              <a:lnSpc>
                <a:spcPct val="102000"/>
              </a:lnSpc>
              <a:spcBef>
                <a:spcPts val="120"/>
              </a:spcBef>
              <a:spcAft>
                <a:spcPts val="0"/>
              </a:spcAft>
            </a:pPr>
            <a:endParaRPr lang="es-MX" dirty="0">
              <a:effectLst/>
              <a:latin typeface="Montserrat" panose="00000500000000000000" pitchFamily="2" charset="0"/>
              <a:ea typeface="Arial" panose="020B0604020202020204" pitchFamily="34" charset="0"/>
            </a:endParaRPr>
          </a:p>
          <a:p>
            <a:pPr marL="171450" indent="-171450">
              <a:buSzPct val="200000"/>
              <a:buBlip>
                <a:blip r:embed="rId2">
                  <a:extLst>
                    <a:ext uri="{96DAC541-7B7A-43D3-8B79-37D633B846F1}">
                      <asvg:svgBlip xmlns:asvg="http://schemas.microsoft.com/office/drawing/2016/SVG/main" r:embed="rId3"/>
                    </a:ext>
                  </a:extLst>
                </a:blip>
              </a:buBlip>
            </a:pPr>
            <a:r>
              <a:rPr lang="es-ES" sz="900" b="1" dirty="0"/>
              <a:t>Nota:</a:t>
            </a:r>
          </a:p>
          <a:p>
            <a:r>
              <a:rPr lang="es-ES" dirty="0"/>
              <a:t>  El temporizador de vuelta solo funciona cuando el </a:t>
            </a:r>
          </a:p>
          <a:p>
            <a:r>
              <a:rPr lang="es-ES" dirty="0"/>
              <a:t>  modo de temporizador de vuelta está activo.</a:t>
            </a:r>
          </a:p>
          <a:p>
            <a:endParaRPr lang="es-MX" dirty="0"/>
          </a:p>
          <a:p>
            <a:endParaRPr lang="es-MX" sz="800" b="1" dirty="0"/>
          </a:p>
          <a:p>
            <a:r>
              <a:rPr lang="es-MX" sz="800" b="1" dirty="0"/>
              <a:t>18. RELOJ DIGITAL</a:t>
            </a:r>
          </a:p>
          <a:p>
            <a:r>
              <a:rPr lang="es-MX" dirty="0"/>
              <a:t>Indica la hora en formato de 12 horas (AM o PM).</a:t>
            </a:r>
          </a:p>
          <a:p>
            <a:endParaRPr lang="es-MX" dirty="0"/>
          </a:p>
          <a:p>
            <a:endParaRPr lang="es-MX" dirty="0"/>
          </a:p>
          <a:p>
            <a:endParaRPr lang="es-MX" dirty="0"/>
          </a:p>
          <a:p>
            <a:endParaRPr lang="es-MX" sz="800" dirty="0"/>
          </a:p>
          <a:p>
            <a:endParaRPr lang="es-MX" sz="800" dirty="0"/>
          </a:p>
          <a:p>
            <a:pPr marL="171450" indent="-171450">
              <a:buSzPct val="200000"/>
              <a:buBlip>
                <a:blip r:embed="rId2">
                  <a:extLst>
                    <a:ext uri="{96DAC541-7B7A-43D3-8B79-37D633B846F1}">
                      <asvg:svgBlip xmlns:asvg="http://schemas.microsoft.com/office/drawing/2016/SVG/main" r:embed="rId3"/>
                    </a:ext>
                  </a:extLst>
                </a:blip>
              </a:buBlip>
            </a:pPr>
            <a:r>
              <a:rPr lang="es-ES" sz="800" b="1" dirty="0"/>
              <a:t>NOTA:</a:t>
            </a:r>
          </a:p>
          <a:p>
            <a:r>
              <a:rPr lang="es-ES" dirty="0"/>
              <a:t>Si la batería se  desconecta y se vuelve a conectar durante el servicio.    Es posible que deba  restablecer la  hora como se explica en la página No.  19.</a:t>
            </a:r>
            <a:endParaRPr lang="es-MX" dirty="0"/>
          </a:p>
          <a:p>
            <a:endParaRPr lang="es-MX" dirty="0"/>
          </a:p>
        </p:txBody>
      </p:sp>
      <p:sp>
        <p:nvSpPr>
          <p:cNvPr id="4" name="Marcador de contenido 3">
            <a:extLst>
              <a:ext uri="{FF2B5EF4-FFF2-40B4-BE49-F238E27FC236}">
                <a16:creationId xmlns:a16="http://schemas.microsoft.com/office/drawing/2014/main" id="{9C541E2D-4911-8568-0305-9E97B7212AAF}"/>
              </a:ext>
            </a:extLst>
          </p:cNvPr>
          <p:cNvSpPr>
            <a:spLocks noGrp="1"/>
          </p:cNvSpPr>
          <p:nvPr>
            <p:ph sz="half" idx="3"/>
          </p:nvPr>
        </p:nvSpPr>
        <p:spPr>
          <a:xfrm>
            <a:off x="2628614" y="520225"/>
            <a:ext cx="2481549" cy="3200876"/>
          </a:xfrm>
        </p:spPr>
        <p:txBody>
          <a:bodyPr/>
          <a:lstStyle/>
          <a:p>
            <a:r>
              <a:rPr lang="es-ES" sz="800" b="1" dirty="0"/>
              <a:t>19. MEDIDOR DE TRIP (A Y B)</a:t>
            </a:r>
          </a:p>
          <a:p>
            <a:r>
              <a:rPr lang="es-ES" dirty="0"/>
              <a:t>El medidor de viaje indica la distancia de viaje recorrida en kilómetro o milla (según la configuración preferida). El dígito después de la marca de punto denota una décima de kilómetro o milla.</a:t>
            </a:r>
          </a:p>
          <a:p>
            <a:r>
              <a:rPr lang="es-ES" dirty="0"/>
              <a:t>Se   proporciona una disposición para medir dos distancias diferentes 'TRIP A'  o 'TRIP B' para que   los usuarios  las utilicen según  su conveniencia.</a:t>
            </a:r>
          </a:p>
          <a:p>
            <a:endParaRPr lang="es-ES" dirty="0"/>
          </a:p>
          <a:p>
            <a:endParaRPr lang="es-ES" dirty="0"/>
          </a:p>
          <a:p>
            <a:endParaRPr lang="es-ES" dirty="0"/>
          </a:p>
          <a:p>
            <a:endParaRPr lang="es-ES" dirty="0"/>
          </a:p>
          <a:p>
            <a:endParaRPr lang="es-ES" sz="800" b="1" dirty="0"/>
          </a:p>
          <a:p>
            <a:r>
              <a:rPr lang="es-ES" sz="800" b="1" dirty="0"/>
              <a:t>BOTONES DE MODO Y SET</a:t>
            </a:r>
          </a:p>
          <a:p>
            <a:endParaRPr lang="es-ES" sz="800" b="1" dirty="0"/>
          </a:p>
          <a:p>
            <a:endParaRPr lang="es-ES" sz="800" b="1" dirty="0"/>
          </a:p>
          <a:p>
            <a:endParaRPr lang="es-ES" sz="800" b="1" dirty="0"/>
          </a:p>
          <a:p>
            <a:endParaRPr lang="es-ES" sz="800" b="1" dirty="0"/>
          </a:p>
          <a:p>
            <a:endParaRPr lang="es-ES" sz="800" b="1" dirty="0"/>
          </a:p>
          <a:p>
            <a:endParaRPr lang="es-ES" sz="800" b="1" dirty="0"/>
          </a:p>
          <a:p>
            <a:endParaRPr lang="es-ES" sz="800" b="1" dirty="0"/>
          </a:p>
          <a:p>
            <a:endParaRPr lang="es-ES" sz="800" b="1" dirty="0"/>
          </a:p>
          <a:p>
            <a:endParaRPr lang="es-ES" sz="600" dirty="0"/>
          </a:p>
          <a:p>
            <a:r>
              <a:rPr lang="es-ES" dirty="0"/>
              <a:t>Los botones Modo (A) y Establecer (B) se proporcionan para cambiar entre varios Modos y Para poner el Algunas de las funciones de visualización digital del cuadro de instrumentos. La secuencia de modos y sus selecciones son Explicó en detalle abajo.</a:t>
            </a:r>
          </a:p>
          <a:p>
            <a:endParaRPr lang="es-ES" dirty="0"/>
          </a:p>
        </p:txBody>
      </p:sp>
      <p:sp>
        <p:nvSpPr>
          <p:cNvPr id="5" name="object 3">
            <a:extLst>
              <a:ext uri="{FF2B5EF4-FFF2-40B4-BE49-F238E27FC236}">
                <a16:creationId xmlns:a16="http://schemas.microsoft.com/office/drawing/2014/main" id="{7D531779-D2DB-5891-0938-98E9F6EFA10C}"/>
              </a:ext>
            </a:extLst>
          </p:cNvPr>
          <p:cNvSpPr txBox="1">
            <a:spLocks noGrp="1"/>
          </p:cNvSpPr>
          <p:nvPr>
            <p:ph type="title"/>
          </p:nvPr>
        </p:nvSpPr>
        <p:spPr>
          <a:xfrm>
            <a:off x="244475" y="196850"/>
            <a:ext cx="3332163" cy="177800"/>
          </a:xfrm>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6" name="image59.png">
            <a:extLst>
              <a:ext uri="{FF2B5EF4-FFF2-40B4-BE49-F238E27FC236}">
                <a16:creationId xmlns:a16="http://schemas.microsoft.com/office/drawing/2014/main" id="{9E5A1CB8-D97A-3198-C5AF-709028E49ACB}"/>
              </a:ext>
            </a:extLst>
          </p:cNvPr>
          <p:cNvPicPr>
            <a:picLocks noChangeAspect="1"/>
          </p:cNvPicPr>
          <p:nvPr/>
        </p:nvPicPr>
        <p:blipFill>
          <a:blip r:embed="rId4" cstate="print"/>
          <a:stretch>
            <a:fillRect/>
          </a:stretch>
        </p:blipFill>
        <p:spPr>
          <a:xfrm>
            <a:off x="680085" y="1119918"/>
            <a:ext cx="1320165" cy="237490"/>
          </a:xfrm>
          <a:prstGeom prst="rect">
            <a:avLst/>
          </a:prstGeom>
        </p:spPr>
      </p:pic>
      <p:grpSp>
        <p:nvGrpSpPr>
          <p:cNvPr id="11" name="docshapegroup598">
            <a:extLst>
              <a:ext uri="{FF2B5EF4-FFF2-40B4-BE49-F238E27FC236}">
                <a16:creationId xmlns:a16="http://schemas.microsoft.com/office/drawing/2014/main" id="{931C2766-51F8-06FB-D327-A9497C1DDE32}"/>
              </a:ext>
            </a:extLst>
          </p:cNvPr>
          <p:cNvGrpSpPr>
            <a:grpSpLocks/>
          </p:cNvGrpSpPr>
          <p:nvPr/>
        </p:nvGrpSpPr>
        <p:grpSpPr bwMode="auto">
          <a:xfrm>
            <a:off x="976629" y="2497389"/>
            <a:ext cx="718821" cy="309311"/>
            <a:chOff x="6817" y="148"/>
            <a:chExt cx="862" cy="257"/>
          </a:xfrm>
        </p:grpSpPr>
        <p:sp>
          <p:nvSpPr>
            <p:cNvPr id="12" name="docshape599">
              <a:extLst>
                <a:ext uri="{FF2B5EF4-FFF2-40B4-BE49-F238E27FC236}">
                  <a16:creationId xmlns:a16="http://schemas.microsoft.com/office/drawing/2014/main" id="{926243D6-28ED-EA92-CDDC-500D9F457E72}"/>
                </a:ext>
              </a:extLst>
            </p:cNvPr>
            <p:cNvSpPr>
              <a:spLocks/>
            </p:cNvSpPr>
            <p:nvPr/>
          </p:nvSpPr>
          <p:spPr bwMode="auto">
            <a:xfrm>
              <a:off x="6819" y="287"/>
              <a:ext cx="41" cy="114"/>
            </a:xfrm>
            <a:custGeom>
              <a:avLst/>
              <a:gdLst>
                <a:gd name="T0" fmla="+- 0 6851 6819"/>
                <a:gd name="T1" fmla="*/ T0 w 41"/>
                <a:gd name="T2" fmla="+- 0 287 287"/>
                <a:gd name="T3" fmla="*/ 287 h 114"/>
                <a:gd name="T4" fmla="+- 0 6837 6819"/>
                <a:gd name="T5" fmla="*/ T4 w 41"/>
                <a:gd name="T6" fmla="+- 0 299 287"/>
                <a:gd name="T7" fmla="*/ 299 h 114"/>
                <a:gd name="T8" fmla="+- 0 6819 6819"/>
                <a:gd name="T9" fmla="*/ T8 w 41"/>
                <a:gd name="T10" fmla="+- 0 391 287"/>
                <a:gd name="T11" fmla="*/ 391 h 114"/>
                <a:gd name="T12" fmla="+- 0 6829 6819"/>
                <a:gd name="T13" fmla="*/ T12 w 41"/>
                <a:gd name="T14" fmla="+- 0 401 287"/>
                <a:gd name="T15" fmla="*/ 401 h 114"/>
                <a:gd name="T16" fmla="+- 0 6843 6819"/>
                <a:gd name="T17" fmla="*/ T16 w 41"/>
                <a:gd name="T18" fmla="+- 0 389 287"/>
                <a:gd name="T19" fmla="*/ 389 h 114"/>
                <a:gd name="T20" fmla="+- 0 6860 6819"/>
                <a:gd name="T21" fmla="*/ T20 w 41"/>
                <a:gd name="T22" fmla="+- 0 299 287"/>
                <a:gd name="T23" fmla="*/ 299 h 114"/>
                <a:gd name="T24" fmla="+- 0 6851 6819"/>
                <a:gd name="T25" fmla="*/ T24 w 41"/>
                <a:gd name="T26" fmla="+- 0 287 287"/>
                <a:gd name="T27" fmla="*/ 287 h 114"/>
              </a:gdLst>
              <a:ahLst/>
              <a:cxnLst>
                <a:cxn ang="0">
                  <a:pos x="T1" y="T3"/>
                </a:cxn>
                <a:cxn ang="0">
                  <a:pos x="T5" y="T7"/>
                </a:cxn>
                <a:cxn ang="0">
                  <a:pos x="T9" y="T11"/>
                </a:cxn>
                <a:cxn ang="0">
                  <a:pos x="T13" y="T15"/>
                </a:cxn>
                <a:cxn ang="0">
                  <a:pos x="T17" y="T19"/>
                </a:cxn>
                <a:cxn ang="0">
                  <a:pos x="T21" y="T23"/>
                </a:cxn>
                <a:cxn ang="0">
                  <a:pos x="T25" y="T27"/>
                </a:cxn>
              </a:cxnLst>
              <a:rect l="0" t="0" r="r" b="b"/>
              <a:pathLst>
                <a:path w="41" h="114">
                  <a:moveTo>
                    <a:pt x="32" y="0"/>
                  </a:moveTo>
                  <a:lnTo>
                    <a:pt x="18" y="12"/>
                  </a:lnTo>
                  <a:lnTo>
                    <a:pt x="0" y="104"/>
                  </a:lnTo>
                  <a:lnTo>
                    <a:pt x="10" y="114"/>
                  </a:lnTo>
                  <a:lnTo>
                    <a:pt x="24" y="102"/>
                  </a:lnTo>
                  <a:lnTo>
                    <a:pt x="41" y="12"/>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docshape600">
              <a:extLst>
                <a:ext uri="{FF2B5EF4-FFF2-40B4-BE49-F238E27FC236}">
                  <a16:creationId xmlns:a16="http://schemas.microsoft.com/office/drawing/2014/main" id="{4735F0F0-840E-81B7-5D9A-BC357366C1AE}"/>
                </a:ext>
              </a:extLst>
            </p:cNvPr>
            <p:cNvSpPr>
              <a:spLocks/>
            </p:cNvSpPr>
            <p:nvPr/>
          </p:nvSpPr>
          <p:spPr bwMode="auto">
            <a:xfrm>
              <a:off x="6819" y="287"/>
              <a:ext cx="41" cy="114"/>
            </a:xfrm>
            <a:custGeom>
              <a:avLst/>
              <a:gdLst>
                <a:gd name="T0" fmla="+- 0 6860 6819"/>
                <a:gd name="T1" fmla="*/ T0 w 41"/>
                <a:gd name="T2" fmla="+- 0 299 287"/>
                <a:gd name="T3" fmla="*/ 299 h 114"/>
                <a:gd name="T4" fmla="+- 0 6843 6819"/>
                <a:gd name="T5" fmla="*/ T4 w 41"/>
                <a:gd name="T6" fmla="+- 0 389 287"/>
                <a:gd name="T7" fmla="*/ 389 h 114"/>
                <a:gd name="T8" fmla="+- 0 6829 6819"/>
                <a:gd name="T9" fmla="*/ T8 w 41"/>
                <a:gd name="T10" fmla="+- 0 401 287"/>
                <a:gd name="T11" fmla="*/ 401 h 114"/>
                <a:gd name="T12" fmla="+- 0 6819 6819"/>
                <a:gd name="T13" fmla="*/ T12 w 41"/>
                <a:gd name="T14" fmla="+- 0 391 287"/>
                <a:gd name="T15" fmla="*/ 391 h 114"/>
                <a:gd name="T16" fmla="+- 0 6837 6819"/>
                <a:gd name="T17" fmla="*/ T16 w 41"/>
                <a:gd name="T18" fmla="+- 0 299 287"/>
                <a:gd name="T19" fmla="*/ 299 h 114"/>
                <a:gd name="T20" fmla="+- 0 6851 6819"/>
                <a:gd name="T21" fmla="*/ T20 w 41"/>
                <a:gd name="T22" fmla="+- 0 287 287"/>
                <a:gd name="T23" fmla="*/ 287 h 114"/>
                <a:gd name="T24" fmla="+- 0 6860 6819"/>
                <a:gd name="T25" fmla="*/ T24 w 41"/>
                <a:gd name="T26" fmla="+- 0 299 287"/>
                <a:gd name="T27" fmla="*/ 299 h 114"/>
              </a:gdLst>
              <a:ahLst/>
              <a:cxnLst>
                <a:cxn ang="0">
                  <a:pos x="T1" y="T3"/>
                </a:cxn>
                <a:cxn ang="0">
                  <a:pos x="T5" y="T7"/>
                </a:cxn>
                <a:cxn ang="0">
                  <a:pos x="T9" y="T11"/>
                </a:cxn>
                <a:cxn ang="0">
                  <a:pos x="T13" y="T15"/>
                </a:cxn>
                <a:cxn ang="0">
                  <a:pos x="T17" y="T19"/>
                </a:cxn>
                <a:cxn ang="0">
                  <a:pos x="T21" y="T23"/>
                </a:cxn>
                <a:cxn ang="0">
                  <a:pos x="T25" y="T27"/>
                </a:cxn>
              </a:cxnLst>
              <a:rect l="0" t="0" r="r" b="b"/>
              <a:pathLst>
                <a:path w="41" h="114">
                  <a:moveTo>
                    <a:pt x="41" y="12"/>
                  </a:moveTo>
                  <a:lnTo>
                    <a:pt x="24" y="102"/>
                  </a:lnTo>
                  <a:lnTo>
                    <a:pt x="10" y="114"/>
                  </a:lnTo>
                  <a:lnTo>
                    <a:pt x="0" y="104"/>
                  </a:lnTo>
                  <a:lnTo>
                    <a:pt x="18" y="12"/>
                  </a:lnTo>
                  <a:lnTo>
                    <a:pt x="32" y="0"/>
                  </a:lnTo>
                  <a:lnTo>
                    <a:pt x="41" y="12"/>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docshape601">
              <a:extLst>
                <a:ext uri="{FF2B5EF4-FFF2-40B4-BE49-F238E27FC236}">
                  <a16:creationId xmlns:a16="http://schemas.microsoft.com/office/drawing/2014/main" id="{B2733D7C-598C-DA41-029F-E20358862CBA}"/>
                </a:ext>
              </a:extLst>
            </p:cNvPr>
            <p:cNvSpPr>
              <a:spLocks/>
            </p:cNvSpPr>
            <p:nvPr/>
          </p:nvSpPr>
          <p:spPr bwMode="auto">
            <a:xfrm>
              <a:off x="6844" y="159"/>
              <a:ext cx="41" cy="115"/>
            </a:xfrm>
            <a:custGeom>
              <a:avLst/>
              <a:gdLst>
                <a:gd name="T0" fmla="+- 0 6876 6844"/>
                <a:gd name="T1" fmla="*/ T0 w 41"/>
                <a:gd name="T2" fmla="+- 0 160 160"/>
                <a:gd name="T3" fmla="*/ 160 h 115"/>
                <a:gd name="T4" fmla="+- 0 6862 6844"/>
                <a:gd name="T5" fmla="*/ T4 w 41"/>
                <a:gd name="T6" fmla="+- 0 170 160"/>
                <a:gd name="T7" fmla="*/ 170 h 115"/>
                <a:gd name="T8" fmla="+- 0 6844 6844"/>
                <a:gd name="T9" fmla="*/ T8 w 41"/>
                <a:gd name="T10" fmla="+- 0 262 160"/>
                <a:gd name="T11" fmla="*/ 262 h 115"/>
                <a:gd name="T12" fmla="+- 0 6854 6844"/>
                <a:gd name="T13" fmla="*/ T12 w 41"/>
                <a:gd name="T14" fmla="+- 0 274 160"/>
                <a:gd name="T15" fmla="*/ 274 h 115"/>
                <a:gd name="T16" fmla="+- 0 6867 6844"/>
                <a:gd name="T17" fmla="*/ T16 w 41"/>
                <a:gd name="T18" fmla="+- 0 262 160"/>
                <a:gd name="T19" fmla="*/ 262 h 115"/>
                <a:gd name="T20" fmla="+- 0 6885 6844"/>
                <a:gd name="T21" fmla="*/ T20 w 41"/>
                <a:gd name="T22" fmla="+- 0 171 160"/>
                <a:gd name="T23" fmla="*/ 171 h 115"/>
                <a:gd name="T24" fmla="+- 0 6876 6844"/>
                <a:gd name="T25" fmla="*/ T24 w 41"/>
                <a:gd name="T26" fmla="+- 0 160 160"/>
                <a:gd name="T27" fmla="*/ 160 h 115"/>
              </a:gdLst>
              <a:ahLst/>
              <a:cxnLst>
                <a:cxn ang="0">
                  <a:pos x="T1" y="T3"/>
                </a:cxn>
                <a:cxn ang="0">
                  <a:pos x="T5" y="T7"/>
                </a:cxn>
                <a:cxn ang="0">
                  <a:pos x="T9" y="T11"/>
                </a:cxn>
                <a:cxn ang="0">
                  <a:pos x="T13" y="T15"/>
                </a:cxn>
                <a:cxn ang="0">
                  <a:pos x="T17" y="T19"/>
                </a:cxn>
                <a:cxn ang="0">
                  <a:pos x="T21" y="T23"/>
                </a:cxn>
                <a:cxn ang="0">
                  <a:pos x="T25" y="T27"/>
                </a:cxn>
              </a:cxnLst>
              <a:rect l="0" t="0" r="r" b="b"/>
              <a:pathLst>
                <a:path w="41" h="115">
                  <a:moveTo>
                    <a:pt x="32" y="0"/>
                  </a:moveTo>
                  <a:lnTo>
                    <a:pt x="18" y="10"/>
                  </a:lnTo>
                  <a:lnTo>
                    <a:pt x="0" y="102"/>
                  </a:lnTo>
                  <a:lnTo>
                    <a:pt x="10" y="114"/>
                  </a:lnTo>
                  <a:lnTo>
                    <a:pt x="23" y="102"/>
                  </a:lnTo>
                  <a:lnTo>
                    <a:pt x="41" y="11"/>
                  </a:lnTo>
                  <a:lnTo>
                    <a:pt x="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docshape602">
              <a:extLst>
                <a:ext uri="{FF2B5EF4-FFF2-40B4-BE49-F238E27FC236}">
                  <a16:creationId xmlns:a16="http://schemas.microsoft.com/office/drawing/2014/main" id="{FB277325-315F-C3F0-7CDF-ADF29302F3C8}"/>
                </a:ext>
              </a:extLst>
            </p:cNvPr>
            <p:cNvSpPr>
              <a:spLocks/>
            </p:cNvSpPr>
            <p:nvPr/>
          </p:nvSpPr>
          <p:spPr bwMode="auto">
            <a:xfrm>
              <a:off x="6844" y="159"/>
              <a:ext cx="41" cy="115"/>
            </a:xfrm>
            <a:custGeom>
              <a:avLst/>
              <a:gdLst>
                <a:gd name="T0" fmla="+- 0 6862 6844"/>
                <a:gd name="T1" fmla="*/ T0 w 41"/>
                <a:gd name="T2" fmla="+- 0 170 160"/>
                <a:gd name="T3" fmla="*/ 170 h 115"/>
                <a:gd name="T4" fmla="+- 0 6876 6844"/>
                <a:gd name="T5" fmla="*/ T4 w 41"/>
                <a:gd name="T6" fmla="+- 0 160 160"/>
                <a:gd name="T7" fmla="*/ 160 h 115"/>
                <a:gd name="T8" fmla="+- 0 6885 6844"/>
                <a:gd name="T9" fmla="*/ T8 w 41"/>
                <a:gd name="T10" fmla="+- 0 171 160"/>
                <a:gd name="T11" fmla="*/ 171 h 115"/>
                <a:gd name="T12" fmla="+- 0 6867 6844"/>
                <a:gd name="T13" fmla="*/ T12 w 41"/>
                <a:gd name="T14" fmla="+- 0 262 160"/>
                <a:gd name="T15" fmla="*/ 262 h 115"/>
                <a:gd name="T16" fmla="+- 0 6854 6844"/>
                <a:gd name="T17" fmla="*/ T16 w 41"/>
                <a:gd name="T18" fmla="+- 0 274 160"/>
                <a:gd name="T19" fmla="*/ 274 h 115"/>
                <a:gd name="T20" fmla="+- 0 6844 6844"/>
                <a:gd name="T21" fmla="*/ T20 w 41"/>
                <a:gd name="T22" fmla="+- 0 262 160"/>
                <a:gd name="T23" fmla="*/ 262 h 115"/>
                <a:gd name="T24" fmla="+- 0 6862 6844"/>
                <a:gd name="T25" fmla="*/ T24 w 41"/>
                <a:gd name="T26" fmla="+- 0 170 160"/>
                <a:gd name="T27" fmla="*/ 170 h 115"/>
              </a:gdLst>
              <a:ahLst/>
              <a:cxnLst>
                <a:cxn ang="0">
                  <a:pos x="T1" y="T3"/>
                </a:cxn>
                <a:cxn ang="0">
                  <a:pos x="T5" y="T7"/>
                </a:cxn>
                <a:cxn ang="0">
                  <a:pos x="T9" y="T11"/>
                </a:cxn>
                <a:cxn ang="0">
                  <a:pos x="T13" y="T15"/>
                </a:cxn>
                <a:cxn ang="0">
                  <a:pos x="T17" y="T19"/>
                </a:cxn>
                <a:cxn ang="0">
                  <a:pos x="T21" y="T23"/>
                </a:cxn>
                <a:cxn ang="0">
                  <a:pos x="T25" y="T27"/>
                </a:cxn>
              </a:cxnLst>
              <a:rect l="0" t="0" r="r" b="b"/>
              <a:pathLst>
                <a:path w="41" h="115">
                  <a:moveTo>
                    <a:pt x="18" y="10"/>
                  </a:moveTo>
                  <a:lnTo>
                    <a:pt x="32" y="0"/>
                  </a:lnTo>
                  <a:lnTo>
                    <a:pt x="41" y="11"/>
                  </a:lnTo>
                  <a:lnTo>
                    <a:pt x="23" y="102"/>
                  </a:lnTo>
                  <a:lnTo>
                    <a:pt x="10" y="114"/>
                  </a:lnTo>
                  <a:lnTo>
                    <a:pt x="0" y="102"/>
                  </a:lnTo>
                  <a:lnTo>
                    <a:pt x="18" y="1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docshape603">
              <a:extLst>
                <a:ext uri="{FF2B5EF4-FFF2-40B4-BE49-F238E27FC236}">
                  <a16:creationId xmlns:a16="http://schemas.microsoft.com/office/drawing/2014/main" id="{23077EC6-4062-FCA6-CA4C-19C1BD348E29}"/>
                </a:ext>
              </a:extLst>
            </p:cNvPr>
            <p:cNvSpPr>
              <a:spLocks/>
            </p:cNvSpPr>
            <p:nvPr/>
          </p:nvSpPr>
          <p:spPr bwMode="auto">
            <a:xfrm>
              <a:off x="6901" y="286"/>
              <a:ext cx="36" cy="100"/>
            </a:xfrm>
            <a:custGeom>
              <a:avLst/>
              <a:gdLst>
                <a:gd name="T0" fmla="+- 0 6929 6901"/>
                <a:gd name="T1" fmla="*/ T0 w 36"/>
                <a:gd name="T2" fmla="+- 0 286 286"/>
                <a:gd name="T3" fmla="*/ 286 h 100"/>
                <a:gd name="T4" fmla="+- 0 6917 6901"/>
                <a:gd name="T5" fmla="*/ T4 w 36"/>
                <a:gd name="T6" fmla="+- 0 296 286"/>
                <a:gd name="T7" fmla="*/ 296 h 100"/>
                <a:gd name="T8" fmla="+- 0 6901 6901"/>
                <a:gd name="T9" fmla="*/ T8 w 36"/>
                <a:gd name="T10" fmla="+- 0 377 286"/>
                <a:gd name="T11" fmla="*/ 377 h 100"/>
                <a:gd name="T12" fmla="+- 0 6910 6901"/>
                <a:gd name="T13" fmla="*/ T12 w 36"/>
                <a:gd name="T14" fmla="+- 0 386 286"/>
                <a:gd name="T15" fmla="*/ 386 h 100"/>
                <a:gd name="T16" fmla="+- 0 6922 6901"/>
                <a:gd name="T17" fmla="*/ T16 w 36"/>
                <a:gd name="T18" fmla="+- 0 376 286"/>
                <a:gd name="T19" fmla="*/ 376 h 100"/>
                <a:gd name="T20" fmla="+- 0 6937 6901"/>
                <a:gd name="T21" fmla="*/ T20 w 36"/>
                <a:gd name="T22" fmla="+- 0 296 286"/>
                <a:gd name="T23" fmla="*/ 296 h 100"/>
                <a:gd name="T24" fmla="+- 0 6929 6901"/>
                <a:gd name="T25" fmla="*/ T24 w 36"/>
                <a:gd name="T26" fmla="+- 0 286 286"/>
                <a:gd name="T27" fmla="*/ 286 h 100"/>
              </a:gdLst>
              <a:ahLst/>
              <a:cxnLst>
                <a:cxn ang="0">
                  <a:pos x="T1" y="T3"/>
                </a:cxn>
                <a:cxn ang="0">
                  <a:pos x="T5" y="T7"/>
                </a:cxn>
                <a:cxn ang="0">
                  <a:pos x="T9" y="T11"/>
                </a:cxn>
                <a:cxn ang="0">
                  <a:pos x="T13" y="T15"/>
                </a:cxn>
                <a:cxn ang="0">
                  <a:pos x="T17" y="T19"/>
                </a:cxn>
                <a:cxn ang="0">
                  <a:pos x="T21" y="T23"/>
                </a:cxn>
                <a:cxn ang="0">
                  <a:pos x="T25" y="T27"/>
                </a:cxn>
              </a:cxnLst>
              <a:rect l="0" t="0" r="r" b="b"/>
              <a:pathLst>
                <a:path w="36" h="100">
                  <a:moveTo>
                    <a:pt x="28" y="0"/>
                  </a:moveTo>
                  <a:lnTo>
                    <a:pt x="16" y="10"/>
                  </a:lnTo>
                  <a:lnTo>
                    <a:pt x="0" y="91"/>
                  </a:lnTo>
                  <a:lnTo>
                    <a:pt x="9" y="100"/>
                  </a:lnTo>
                  <a:lnTo>
                    <a:pt x="21" y="90"/>
                  </a:lnTo>
                  <a:lnTo>
                    <a:pt x="36" y="10"/>
                  </a:lnTo>
                  <a:lnTo>
                    <a:pt x="2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docshape604">
              <a:extLst>
                <a:ext uri="{FF2B5EF4-FFF2-40B4-BE49-F238E27FC236}">
                  <a16:creationId xmlns:a16="http://schemas.microsoft.com/office/drawing/2014/main" id="{51B37594-F6B1-9D55-FFCE-D6DBA01B41DB}"/>
                </a:ext>
              </a:extLst>
            </p:cNvPr>
            <p:cNvSpPr>
              <a:spLocks/>
            </p:cNvSpPr>
            <p:nvPr/>
          </p:nvSpPr>
          <p:spPr bwMode="auto">
            <a:xfrm>
              <a:off x="6901" y="286"/>
              <a:ext cx="36" cy="100"/>
            </a:xfrm>
            <a:custGeom>
              <a:avLst/>
              <a:gdLst>
                <a:gd name="T0" fmla="+- 0 6937 6901"/>
                <a:gd name="T1" fmla="*/ T0 w 36"/>
                <a:gd name="T2" fmla="+- 0 296 286"/>
                <a:gd name="T3" fmla="*/ 296 h 100"/>
                <a:gd name="T4" fmla="+- 0 6922 6901"/>
                <a:gd name="T5" fmla="*/ T4 w 36"/>
                <a:gd name="T6" fmla="+- 0 376 286"/>
                <a:gd name="T7" fmla="*/ 376 h 100"/>
                <a:gd name="T8" fmla="+- 0 6910 6901"/>
                <a:gd name="T9" fmla="*/ T8 w 36"/>
                <a:gd name="T10" fmla="+- 0 386 286"/>
                <a:gd name="T11" fmla="*/ 386 h 100"/>
                <a:gd name="T12" fmla="+- 0 6901 6901"/>
                <a:gd name="T13" fmla="*/ T12 w 36"/>
                <a:gd name="T14" fmla="+- 0 377 286"/>
                <a:gd name="T15" fmla="*/ 377 h 100"/>
                <a:gd name="T16" fmla="+- 0 6917 6901"/>
                <a:gd name="T17" fmla="*/ T16 w 36"/>
                <a:gd name="T18" fmla="+- 0 296 286"/>
                <a:gd name="T19" fmla="*/ 296 h 100"/>
                <a:gd name="T20" fmla="+- 0 6929 6901"/>
                <a:gd name="T21" fmla="*/ T20 w 36"/>
                <a:gd name="T22" fmla="+- 0 286 286"/>
                <a:gd name="T23" fmla="*/ 286 h 100"/>
                <a:gd name="T24" fmla="+- 0 6937 6901"/>
                <a:gd name="T25" fmla="*/ T24 w 36"/>
                <a:gd name="T26" fmla="+- 0 296 286"/>
                <a:gd name="T27" fmla="*/ 296 h 100"/>
              </a:gdLst>
              <a:ahLst/>
              <a:cxnLst>
                <a:cxn ang="0">
                  <a:pos x="T1" y="T3"/>
                </a:cxn>
                <a:cxn ang="0">
                  <a:pos x="T5" y="T7"/>
                </a:cxn>
                <a:cxn ang="0">
                  <a:pos x="T9" y="T11"/>
                </a:cxn>
                <a:cxn ang="0">
                  <a:pos x="T13" y="T15"/>
                </a:cxn>
                <a:cxn ang="0">
                  <a:pos x="T17" y="T19"/>
                </a:cxn>
                <a:cxn ang="0">
                  <a:pos x="T21" y="T23"/>
                </a:cxn>
                <a:cxn ang="0">
                  <a:pos x="T25" y="T27"/>
                </a:cxn>
              </a:cxnLst>
              <a:rect l="0" t="0" r="r" b="b"/>
              <a:pathLst>
                <a:path w="36" h="100">
                  <a:moveTo>
                    <a:pt x="36" y="10"/>
                  </a:moveTo>
                  <a:lnTo>
                    <a:pt x="21" y="90"/>
                  </a:lnTo>
                  <a:lnTo>
                    <a:pt x="9" y="100"/>
                  </a:lnTo>
                  <a:lnTo>
                    <a:pt x="0" y="91"/>
                  </a:lnTo>
                  <a:lnTo>
                    <a:pt x="16" y="10"/>
                  </a:lnTo>
                  <a:lnTo>
                    <a:pt x="28" y="0"/>
                  </a:lnTo>
                  <a:lnTo>
                    <a:pt x="36" y="1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 name="docshape605">
              <a:extLst>
                <a:ext uri="{FF2B5EF4-FFF2-40B4-BE49-F238E27FC236}">
                  <a16:creationId xmlns:a16="http://schemas.microsoft.com/office/drawing/2014/main" id="{9BC3A0CF-1AED-3F34-D6F3-4EC545393E7D}"/>
                </a:ext>
              </a:extLst>
            </p:cNvPr>
            <p:cNvSpPr>
              <a:spLocks/>
            </p:cNvSpPr>
            <p:nvPr/>
          </p:nvSpPr>
          <p:spPr bwMode="auto">
            <a:xfrm>
              <a:off x="6912" y="220"/>
              <a:ext cx="211" cy="178"/>
            </a:xfrm>
            <a:custGeom>
              <a:avLst/>
              <a:gdLst>
                <a:gd name="T0" fmla="+- 0 7031 6913"/>
                <a:gd name="T1" fmla="*/ T0 w 211"/>
                <a:gd name="T2" fmla="+- 0 388 221"/>
                <a:gd name="T3" fmla="*/ 388 h 178"/>
                <a:gd name="T4" fmla="+- 0 7022 6913"/>
                <a:gd name="T5" fmla="*/ T4 w 211"/>
                <a:gd name="T6" fmla="+- 0 378 221"/>
                <a:gd name="T7" fmla="*/ 378 h 178"/>
                <a:gd name="T8" fmla="+- 0 6925 6913"/>
                <a:gd name="T9" fmla="*/ T8 w 211"/>
                <a:gd name="T10" fmla="+- 0 378 221"/>
                <a:gd name="T11" fmla="*/ 378 h 178"/>
                <a:gd name="T12" fmla="+- 0 6913 6913"/>
                <a:gd name="T13" fmla="*/ T12 w 211"/>
                <a:gd name="T14" fmla="+- 0 388 221"/>
                <a:gd name="T15" fmla="*/ 388 h 178"/>
                <a:gd name="T16" fmla="+- 0 6924 6913"/>
                <a:gd name="T17" fmla="*/ T16 w 211"/>
                <a:gd name="T18" fmla="+- 0 399 221"/>
                <a:gd name="T19" fmla="*/ 399 h 178"/>
                <a:gd name="T20" fmla="+- 0 7016 6913"/>
                <a:gd name="T21" fmla="*/ T20 w 211"/>
                <a:gd name="T22" fmla="+- 0 399 221"/>
                <a:gd name="T23" fmla="*/ 399 h 178"/>
                <a:gd name="T24" fmla="+- 0 7031 6913"/>
                <a:gd name="T25" fmla="*/ T24 w 211"/>
                <a:gd name="T26" fmla="+- 0 388 221"/>
                <a:gd name="T27" fmla="*/ 388 h 178"/>
                <a:gd name="T28" fmla="+- 0 7107 6913"/>
                <a:gd name="T29" fmla="*/ T28 w 211"/>
                <a:gd name="T30" fmla="+- 0 306 221"/>
                <a:gd name="T31" fmla="*/ 306 h 178"/>
                <a:gd name="T32" fmla="+- 0 7079 6913"/>
                <a:gd name="T33" fmla="*/ T32 w 211"/>
                <a:gd name="T34" fmla="+- 0 306 221"/>
                <a:gd name="T35" fmla="*/ 306 h 178"/>
                <a:gd name="T36" fmla="+- 0 7074 6913"/>
                <a:gd name="T37" fmla="*/ T36 w 211"/>
                <a:gd name="T38" fmla="+- 0 335 221"/>
                <a:gd name="T39" fmla="*/ 335 h 178"/>
                <a:gd name="T40" fmla="+- 0 7101 6913"/>
                <a:gd name="T41" fmla="*/ T40 w 211"/>
                <a:gd name="T42" fmla="+- 0 335 221"/>
                <a:gd name="T43" fmla="*/ 335 h 178"/>
                <a:gd name="T44" fmla="+- 0 7107 6913"/>
                <a:gd name="T45" fmla="*/ T44 w 211"/>
                <a:gd name="T46" fmla="+- 0 306 221"/>
                <a:gd name="T47" fmla="*/ 306 h 178"/>
                <a:gd name="T48" fmla="+- 0 7123 6913"/>
                <a:gd name="T49" fmla="*/ T48 w 211"/>
                <a:gd name="T50" fmla="+- 0 221 221"/>
                <a:gd name="T51" fmla="*/ 221 h 178"/>
                <a:gd name="T52" fmla="+- 0 7096 6913"/>
                <a:gd name="T53" fmla="*/ T52 w 211"/>
                <a:gd name="T54" fmla="+- 0 221 221"/>
                <a:gd name="T55" fmla="*/ 221 h 178"/>
                <a:gd name="T56" fmla="+- 0 7090 6913"/>
                <a:gd name="T57" fmla="*/ T56 w 211"/>
                <a:gd name="T58" fmla="+- 0 250 221"/>
                <a:gd name="T59" fmla="*/ 250 h 178"/>
                <a:gd name="T60" fmla="+- 0 7118 6913"/>
                <a:gd name="T61" fmla="*/ T60 w 211"/>
                <a:gd name="T62" fmla="+- 0 250 221"/>
                <a:gd name="T63" fmla="*/ 250 h 178"/>
                <a:gd name="T64" fmla="+- 0 7123 6913"/>
                <a:gd name="T65" fmla="*/ T64 w 211"/>
                <a:gd name="T66" fmla="+- 0 221 221"/>
                <a:gd name="T67" fmla="*/ 221 h 1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11" h="178">
                  <a:moveTo>
                    <a:pt x="118" y="167"/>
                  </a:moveTo>
                  <a:lnTo>
                    <a:pt x="109" y="157"/>
                  </a:lnTo>
                  <a:lnTo>
                    <a:pt x="12" y="157"/>
                  </a:lnTo>
                  <a:lnTo>
                    <a:pt x="0" y="167"/>
                  </a:lnTo>
                  <a:lnTo>
                    <a:pt x="11" y="178"/>
                  </a:lnTo>
                  <a:lnTo>
                    <a:pt x="103" y="178"/>
                  </a:lnTo>
                  <a:lnTo>
                    <a:pt x="118" y="167"/>
                  </a:lnTo>
                  <a:close/>
                  <a:moveTo>
                    <a:pt x="194" y="85"/>
                  </a:moveTo>
                  <a:lnTo>
                    <a:pt x="166" y="85"/>
                  </a:lnTo>
                  <a:lnTo>
                    <a:pt x="161" y="114"/>
                  </a:lnTo>
                  <a:lnTo>
                    <a:pt x="188" y="114"/>
                  </a:lnTo>
                  <a:lnTo>
                    <a:pt x="194" y="85"/>
                  </a:lnTo>
                  <a:close/>
                  <a:moveTo>
                    <a:pt x="210" y="0"/>
                  </a:moveTo>
                  <a:lnTo>
                    <a:pt x="183" y="0"/>
                  </a:lnTo>
                  <a:lnTo>
                    <a:pt x="177" y="29"/>
                  </a:lnTo>
                  <a:lnTo>
                    <a:pt x="205" y="29"/>
                  </a:lnTo>
                  <a:lnTo>
                    <a:pt x="21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docshape606">
              <a:extLst>
                <a:ext uri="{FF2B5EF4-FFF2-40B4-BE49-F238E27FC236}">
                  <a16:creationId xmlns:a16="http://schemas.microsoft.com/office/drawing/2014/main" id="{79032797-DED8-82BD-C5D7-C076903CECEE}"/>
                </a:ext>
              </a:extLst>
            </p:cNvPr>
            <p:cNvSpPr>
              <a:spLocks/>
            </p:cNvSpPr>
            <p:nvPr/>
          </p:nvSpPr>
          <p:spPr bwMode="auto">
            <a:xfrm>
              <a:off x="6912" y="378"/>
              <a:ext cx="118" cy="21"/>
            </a:xfrm>
            <a:custGeom>
              <a:avLst/>
              <a:gdLst>
                <a:gd name="T0" fmla="+- 0 6925 6913"/>
                <a:gd name="T1" fmla="*/ T0 w 118"/>
                <a:gd name="T2" fmla="+- 0 378 378"/>
                <a:gd name="T3" fmla="*/ 378 h 21"/>
                <a:gd name="T4" fmla="+- 0 7022 6913"/>
                <a:gd name="T5" fmla="*/ T4 w 118"/>
                <a:gd name="T6" fmla="+- 0 378 378"/>
                <a:gd name="T7" fmla="*/ 378 h 21"/>
                <a:gd name="T8" fmla="+- 0 7031 6913"/>
                <a:gd name="T9" fmla="*/ T8 w 118"/>
                <a:gd name="T10" fmla="+- 0 388 378"/>
                <a:gd name="T11" fmla="*/ 388 h 21"/>
                <a:gd name="T12" fmla="+- 0 7016 6913"/>
                <a:gd name="T13" fmla="*/ T12 w 118"/>
                <a:gd name="T14" fmla="+- 0 399 378"/>
                <a:gd name="T15" fmla="*/ 399 h 21"/>
                <a:gd name="T16" fmla="+- 0 6924 6913"/>
                <a:gd name="T17" fmla="*/ T16 w 118"/>
                <a:gd name="T18" fmla="+- 0 399 378"/>
                <a:gd name="T19" fmla="*/ 399 h 21"/>
                <a:gd name="T20" fmla="+- 0 6913 6913"/>
                <a:gd name="T21" fmla="*/ T20 w 118"/>
                <a:gd name="T22" fmla="+- 0 388 378"/>
                <a:gd name="T23" fmla="*/ 388 h 21"/>
                <a:gd name="T24" fmla="+- 0 6925 6913"/>
                <a:gd name="T25" fmla="*/ T24 w 118"/>
                <a:gd name="T26" fmla="+- 0 378 378"/>
                <a:gd name="T27" fmla="*/ 378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2" y="0"/>
                  </a:moveTo>
                  <a:lnTo>
                    <a:pt x="109" y="0"/>
                  </a:lnTo>
                  <a:lnTo>
                    <a:pt x="118" y="10"/>
                  </a:lnTo>
                  <a:lnTo>
                    <a:pt x="103" y="21"/>
                  </a:lnTo>
                  <a:lnTo>
                    <a:pt x="11" y="21"/>
                  </a:lnTo>
                  <a:lnTo>
                    <a:pt x="0" y="10"/>
                  </a:lnTo>
                  <a:lnTo>
                    <a:pt x="12"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 name="docshape607">
              <a:extLst>
                <a:ext uri="{FF2B5EF4-FFF2-40B4-BE49-F238E27FC236}">
                  <a16:creationId xmlns:a16="http://schemas.microsoft.com/office/drawing/2014/main" id="{B52D7ABB-2A7E-7BCB-30EA-E42DC0802E42}"/>
                </a:ext>
              </a:extLst>
            </p:cNvPr>
            <p:cNvSpPr>
              <a:spLocks/>
            </p:cNvSpPr>
            <p:nvPr/>
          </p:nvSpPr>
          <p:spPr bwMode="auto">
            <a:xfrm>
              <a:off x="6923" y="174"/>
              <a:ext cx="36" cy="101"/>
            </a:xfrm>
            <a:custGeom>
              <a:avLst/>
              <a:gdLst>
                <a:gd name="T0" fmla="+- 0 6951 6923"/>
                <a:gd name="T1" fmla="*/ T0 w 36"/>
                <a:gd name="T2" fmla="+- 0 174 174"/>
                <a:gd name="T3" fmla="*/ 174 h 101"/>
                <a:gd name="T4" fmla="+- 0 6939 6923"/>
                <a:gd name="T5" fmla="*/ T4 w 36"/>
                <a:gd name="T6" fmla="+- 0 183 174"/>
                <a:gd name="T7" fmla="*/ 183 h 101"/>
                <a:gd name="T8" fmla="+- 0 6923 6923"/>
                <a:gd name="T9" fmla="*/ T8 w 36"/>
                <a:gd name="T10" fmla="+- 0 264 174"/>
                <a:gd name="T11" fmla="*/ 264 h 101"/>
                <a:gd name="T12" fmla="+- 0 6931 6923"/>
                <a:gd name="T13" fmla="*/ T12 w 36"/>
                <a:gd name="T14" fmla="+- 0 275 174"/>
                <a:gd name="T15" fmla="*/ 275 h 101"/>
                <a:gd name="T16" fmla="+- 0 6944 6923"/>
                <a:gd name="T17" fmla="*/ T16 w 36"/>
                <a:gd name="T18" fmla="+- 0 264 174"/>
                <a:gd name="T19" fmla="*/ 264 h 101"/>
                <a:gd name="T20" fmla="+- 0 6959 6923"/>
                <a:gd name="T21" fmla="*/ T20 w 36"/>
                <a:gd name="T22" fmla="+- 0 185 174"/>
                <a:gd name="T23" fmla="*/ 185 h 101"/>
                <a:gd name="T24" fmla="+- 0 6951 6923"/>
                <a:gd name="T25" fmla="*/ T24 w 36"/>
                <a:gd name="T26" fmla="+- 0 174 174"/>
                <a:gd name="T27" fmla="*/ 174 h 101"/>
              </a:gdLst>
              <a:ahLst/>
              <a:cxnLst>
                <a:cxn ang="0">
                  <a:pos x="T1" y="T3"/>
                </a:cxn>
                <a:cxn ang="0">
                  <a:pos x="T5" y="T7"/>
                </a:cxn>
                <a:cxn ang="0">
                  <a:pos x="T9" y="T11"/>
                </a:cxn>
                <a:cxn ang="0">
                  <a:pos x="T13" y="T15"/>
                </a:cxn>
                <a:cxn ang="0">
                  <a:pos x="T17" y="T19"/>
                </a:cxn>
                <a:cxn ang="0">
                  <a:pos x="T21" y="T23"/>
                </a:cxn>
                <a:cxn ang="0">
                  <a:pos x="T25" y="T27"/>
                </a:cxn>
              </a:cxnLst>
              <a:rect l="0" t="0" r="r" b="b"/>
              <a:pathLst>
                <a:path w="36" h="101">
                  <a:moveTo>
                    <a:pt x="28" y="0"/>
                  </a:moveTo>
                  <a:lnTo>
                    <a:pt x="16" y="9"/>
                  </a:lnTo>
                  <a:lnTo>
                    <a:pt x="0" y="90"/>
                  </a:lnTo>
                  <a:lnTo>
                    <a:pt x="8" y="101"/>
                  </a:lnTo>
                  <a:lnTo>
                    <a:pt x="21" y="90"/>
                  </a:lnTo>
                  <a:lnTo>
                    <a:pt x="36" y="11"/>
                  </a:lnTo>
                  <a:lnTo>
                    <a:pt x="2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docshape608">
              <a:extLst>
                <a:ext uri="{FF2B5EF4-FFF2-40B4-BE49-F238E27FC236}">
                  <a16:creationId xmlns:a16="http://schemas.microsoft.com/office/drawing/2014/main" id="{F2BF0659-A20B-F661-9FD1-35BD0A408D86}"/>
                </a:ext>
              </a:extLst>
            </p:cNvPr>
            <p:cNvSpPr>
              <a:spLocks/>
            </p:cNvSpPr>
            <p:nvPr/>
          </p:nvSpPr>
          <p:spPr bwMode="auto">
            <a:xfrm>
              <a:off x="6923" y="174"/>
              <a:ext cx="36" cy="101"/>
            </a:xfrm>
            <a:custGeom>
              <a:avLst/>
              <a:gdLst>
                <a:gd name="T0" fmla="+- 0 6939 6923"/>
                <a:gd name="T1" fmla="*/ T0 w 36"/>
                <a:gd name="T2" fmla="+- 0 183 174"/>
                <a:gd name="T3" fmla="*/ 183 h 101"/>
                <a:gd name="T4" fmla="+- 0 6951 6923"/>
                <a:gd name="T5" fmla="*/ T4 w 36"/>
                <a:gd name="T6" fmla="+- 0 174 174"/>
                <a:gd name="T7" fmla="*/ 174 h 101"/>
                <a:gd name="T8" fmla="+- 0 6959 6923"/>
                <a:gd name="T9" fmla="*/ T8 w 36"/>
                <a:gd name="T10" fmla="+- 0 185 174"/>
                <a:gd name="T11" fmla="*/ 185 h 101"/>
                <a:gd name="T12" fmla="+- 0 6944 6923"/>
                <a:gd name="T13" fmla="*/ T12 w 36"/>
                <a:gd name="T14" fmla="+- 0 264 174"/>
                <a:gd name="T15" fmla="*/ 264 h 101"/>
                <a:gd name="T16" fmla="+- 0 6931 6923"/>
                <a:gd name="T17" fmla="*/ T16 w 36"/>
                <a:gd name="T18" fmla="+- 0 275 174"/>
                <a:gd name="T19" fmla="*/ 275 h 101"/>
                <a:gd name="T20" fmla="+- 0 6923 6923"/>
                <a:gd name="T21" fmla="*/ T20 w 36"/>
                <a:gd name="T22" fmla="+- 0 264 174"/>
                <a:gd name="T23" fmla="*/ 264 h 101"/>
                <a:gd name="T24" fmla="+- 0 6939 6923"/>
                <a:gd name="T25" fmla="*/ T24 w 36"/>
                <a:gd name="T26" fmla="+- 0 183 174"/>
                <a:gd name="T27" fmla="*/ 183 h 101"/>
              </a:gdLst>
              <a:ahLst/>
              <a:cxnLst>
                <a:cxn ang="0">
                  <a:pos x="T1" y="T3"/>
                </a:cxn>
                <a:cxn ang="0">
                  <a:pos x="T5" y="T7"/>
                </a:cxn>
                <a:cxn ang="0">
                  <a:pos x="T9" y="T11"/>
                </a:cxn>
                <a:cxn ang="0">
                  <a:pos x="T13" y="T15"/>
                </a:cxn>
                <a:cxn ang="0">
                  <a:pos x="T17" y="T19"/>
                </a:cxn>
                <a:cxn ang="0">
                  <a:pos x="T21" y="T23"/>
                </a:cxn>
                <a:cxn ang="0">
                  <a:pos x="T25" y="T27"/>
                </a:cxn>
              </a:cxnLst>
              <a:rect l="0" t="0" r="r" b="b"/>
              <a:pathLst>
                <a:path w="36" h="101">
                  <a:moveTo>
                    <a:pt x="16" y="9"/>
                  </a:moveTo>
                  <a:lnTo>
                    <a:pt x="28" y="0"/>
                  </a:lnTo>
                  <a:lnTo>
                    <a:pt x="36" y="11"/>
                  </a:lnTo>
                  <a:lnTo>
                    <a:pt x="21" y="90"/>
                  </a:lnTo>
                  <a:lnTo>
                    <a:pt x="8" y="101"/>
                  </a:lnTo>
                  <a:lnTo>
                    <a:pt x="0" y="90"/>
                  </a:lnTo>
                  <a:lnTo>
                    <a:pt x="16" y="9"/>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 name="docshape609">
              <a:extLst>
                <a:ext uri="{FF2B5EF4-FFF2-40B4-BE49-F238E27FC236}">
                  <a16:creationId xmlns:a16="http://schemas.microsoft.com/office/drawing/2014/main" id="{447CE047-1595-6C73-89C4-E92F4C97405C}"/>
                </a:ext>
              </a:extLst>
            </p:cNvPr>
            <p:cNvSpPr>
              <a:spLocks/>
            </p:cNvSpPr>
            <p:nvPr/>
          </p:nvSpPr>
          <p:spPr bwMode="auto">
            <a:xfrm>
              <a:off x="7027" y="286"/>
              <a:ext cx="36" cy="100"/>
            </a:xfrm>
            <a:custGeom>
              <a:avLst/>
              <a:gdLst>
                <a:gd name="T0" fmla="+- 0 7055 7027"/>
                <a:gd name="T1" fmla="*/ T0 w 36"/>
                <a:gd name="T2" fmla="+- 0 286 286"/>
                <a:gd name="T3" fmla="*/ 286 h 100"/>
                <a:gd name="T4" fmla="+- 0 7042 7027"/>
                <a:gd name="T5" fmla="*/ T4 w 36"/>
                <a:gd name="T6" fmla="+- 0 296 286"/>
                <a:gd name="T7" fmla="*/ 296 h 100"/>
                <a:gd name="T8" fmla="+- 0 7027 7027"/>
                <a:gd name="T9" fmla="*/ T8 w 36"/>
                <a:gd name="T10" fmla="+- 0 376 286"/>
                <a:gd name="T11" fmla="*/ 376 h 100"/>
                <a:gd name="T12" fmla="+- 0 7035 7027"/>
                <a:gd name="T13" fmla="*/ T12 w 36"/>
                <a:gd name="T14" fmla="+- 0 386 286"/>
                <a:gd name="T15" fmla="*/ 386 h 100"/>
                <a:gd name="T16" fmla="+- 0 7047 7027"/>
                <a:gd name="T17" fmla="*/ T16 w 36"/>
                <a:gd name="T18" fmla="+- 0 377 286"/>
                <a:gd name="T19" fmla="*/ 377 h 100"/>
                <a:gd name="T20" fmla="+- 0 7063 7027"/>
                <a:gd name="T21" fmla="*/ T20 w 36"/>
                <a:gd name="T22" fmla="+- 0 296 286"/>
                <a:gd name="T23" fmla="*/ 296 h 100"/>
                <a:gd name="T24" fmla="+- 0 7055 7027"/>
                <a:gd name="T25" fmla="*/ T24 w 36"/>
                <a:gd name="T26" fmla="+- 0 286 286"/>
                <a:gd name="T27" fmla="*/ 286 h 100"/>
              </a:gdLst>
              <a:ahLst/>
              <a:cxnLst>
                <a:cxn ang="0">
                  <a:pos x="T1" y="T3"/>
                </a:cxn>
                <a:cxn ang="0">
                  <a:pos x="T5" y="T7"/>
                </a:cxn>
                <a:cxn ang="0">
                  <a:pos x="T9" y="T11"/>
                </a:cxn>
                <a:cxn ang="0">
                  <a:pos x="T13" y="T15"/>
                </a:cxn>
                <a:cxn ang="0">
                  <a:pos x="T17" y="T19"/>
                </a:cxn>
                <a:cxn ang="0">
                  <a:pos x="T21" y="T23"/>
                </a:cxn>
                <a:cxn ang="0">
                  <a:pos x="T25" y="T27"/>
                </a:cxn>
              </a:cxnLst>
              <a:rect l="0" t="0" r="r" b="b"/>
              <a:pathLst>
                <a:path w="36" h="100">
                  <a:moveTo>
                    <a:pt x="28" y="0"/>
                  </a:moveTo>
                  <a:lnTo>
                    <a:pt x="15" y="10"/>
                  </a:lnTo>
                  <a:lnTo>
                    <a:pt x="0" y="90"/>
                  </a:lnTo>
                  <a:lnTo>
                    <a:pt x="8" y="100"/>
                  </a:lnTo>
                  <a:lnTo>
                    <a:pt x="20" y="91"/>
                  </a:lnTo>
                  <a:lnTo>
                    <a:pt x="36" y="10"/>
                  </a:lnTo>
                  <a:lnTo>
                    <a:pt x="2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docshape610">
              <a:extLst>
                <a:ext uri="{FF2B5EF4-FFF2-40B4-BE49-F238E27FC236}">
                  <a16:creationId xmlns:a16="http://schemas.microsoft.com/office/drawing/2014/main" id="{FF065039-AB4B-3040-FB46-CB941277B1C6}"/>
                </a:ext>
              </a:extLst>
            </p:cNvPr>
            <p:cNvSpPr>
              <a:spLocks/>
            </p:cNvSpPr>
            <p:nvPr/>
          </p:nvSpPr>
          <p:spPr bwMode="auto">
            <a:xfrm>
              <a:off x="7027" y="286"/>
              <a:ext cx="36" cy="100"/>
            </a:xfrm>
            <a:custGeom>
              <a:avLst/>
              <a:gdLst>
                <a:gd name="T0" fmla="+- 0 7055 7027"/>
                <a:gd name="T1" fmla="*/ T0 w 36"/>
                <a:gd name="T2" fmla="+- 0 286 286"/>
                <a:gd name="T3" fmla="*/ 286 h 100"/>
                <a:gd name="T4" fmla="+- 0 7063 7027"/>
                <a:gd name="T5" fmla="*/ T4 w 36"/>
                <a:gd name="T6" fmla="+- 0 296 286"/>
                <a:gd name="T7" fmla="*/ 296 h 100"/>
                <a:gd name="T8" fmla="+- 0 7047 7027"/>
                <a:gd name="T9" fmla="*/ T8 w 36"/>
                <a:gd name="T10" fmla="+- 0 377 286"/>
                <a:gd name="T11" fmla="*/ 377 h 100"/>
                <a:gd name="T12" fmla="+- 0 7035 7027"/>
                <a:gd name="T13" fmla="*/ T12 w 36"/>
                <a:gd name="T14" fmla="+- 0 386 286"/>
                <a:gd name="T15" fmla="*/ 386 h 100"/>
                <a:gd name="T16" fmla="+- 0 7027 7027"/>
                <a:gd name="T17" fmla="*/ T16 w 36"/>
                <a:gd name="T18" fmla="+- 0 376 286"/>
                <a:gd name="T19" fmla="*/ 376 h 100"/>
                <a:gd name="T20" fmla="+- 0 7042 7027"/>
                <a:gd name="T21" fmla="*/ T20 w 36"/>
                <a:gd name="T22" fmla="+- 0 296 286"/>
                <a:gd name="T23" fmla="*/ 296 h 100"/>
                <a:gd name="T24" fmla="+- 0 7055 7027"/>
                <a:gd name="T25" fmla="*/ T24 w 36"/>
                <a:gd name="T26" fmla="+- 0 286 286"/>
                <a:gd name="T27" fmla="*/ 286 h 100"/>
              </a:gdLst>
              <a:ahLst/>
              <a:cxnLst>
                <a:cxn ang="0">
                  <a:pos x="T1" y="T3"/>
                </a:cxn>
                <a:cxn ang="0">
                  <a:pos x="T5" y="T7"/>
                </a:cxn>
                <a:cxn ang="0">
                  <a:pos x="T9" y="T11"/>
                </a:cxn>
                <a:cxn ang="0">
                  <a:pos x="T13" y="T15"/>
                </a:cxn>
                <a:cxn ang="0">
                  <a:pos x="T17" y="T19"/>
                </a:cxn>
                <a:cxn ang="0">
                  <a:pos x="T21" y="T23"/>
                </a:cxn>
                <a:cxn ang="0">
                  <a:pos x="T25" y="T27"/>
                </a:cxn>
              </a:cxnLst>
              <a:rect l="0" t="0" r="r" b="b"/>
              <a:pathLst>
                <a:path w="36" h="100">
                  <a:moveTo>
                    <a:pt x="28" y="0"/>
                  </a:moveTo>
                  <a:lnTo>
                    <a:pt x="36" y="10"/>
                  </a:lnTo>
                  <a:lnTo>
                    <a:pt x="20" y="91"/>
                  </a:lnTo>
                  <a:lnTo>
                    <a:pt x="8" y="100"/>
                  </a:lnTo>
                  <a:lnTo>
                    <a:pt x="0" y="90"/>
                  </a:lnTo>
                  <a:lnTo>
                    <a:pt x="15" y="10"/>
                  </a:lnTo>
                  <a:lnTo>
                    <a:pt x="28"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 name="docshape611">
              <a:extLst>
                <a:ext uri="{FF2B5EF4-FFF2-40B4-BE49-F238E27FC236}">
                  <a16:creationId xmlns:a16="http://schemas.microsoft.com/office/drawing/2014/main" id="{DDED3866-FEC9-9A8E-276E-1F5B28855147}"/>
                </a:ext>
              </a:extLst>
            </p:cNvPr>
            <p:cNvSpPr>
              <a:spLocks/>
            </p:cNvSpPr>
            <p:nvPr/>
          </p:nvSpPr>
          <p:spPr bwMode="auto">
            <a:xfrm>
              <a:off x="7048" y="174"/>
              <a:ext cx="36" cy="101"/>
            </a:xfrm>
            <a:custGeom>
              <a:avLst/>
              <a:gdLst>
                <a:gd name="T0" fmla="+- 0 7076 7049"/>
                <a:gd name="T1" fmla="*/ T0 w 36"/>
                <a:gd name="T2" fmla="+- 0 174 174"/>
                <a:gd name="T3" fmla="*/ 174 h 101"/>
                <a:gd name="T4" fmla="+- 0 7064 7049"/>
                <a:gd name="T5" fmla="*/ T4 w 36"/>
                <a:gd name="T6" fmla="+- 0 185 174"/>
                <a:gd name="T7" fmla="*/ 185 h 101"/>
                <a:gd name="T8" fmla="+- 0 7049 7049"/>
                <a:gd name="T9" fmla="*/ T8 w 36"/>
                <a:gd name="T10" fmla="+- 0 264 174"/>
                <a:gd name="T11" fmla="*/ 264 h 101"/>
                <a:gd name="T12" fmla="+- 0 7057 7049"/>
                <a:gd name="T13" fmla="*/ T12 w 36"/>
                <a:gd name="T14" fmla="+- 0 275 174"/>
                <a:gd name="T15" fmla="*/ 275 h 101"/>
                <a:gd name="T16" fmla="+- 0 7069 7049"/>
                <a:gd name="T17" fmla="*/ T16 w 36"/>
                <a:gd name="T18" fmla="+- 0 264 174"/>
                <a:gd name="T19" fmla="*/ 264 h 101"/>
                <a:gd name="T20" fmla="+- 0 7085 7049"/>
                <a:gd name="T21" fmla="*/ T20 w 36"/>
                <a:gd name="T22" fmla="+- 0 183 174"/>
                <a:gd name="T23" fmla="*/ 183 h 101"/>
                <a:gd name="T24" fmla="+- 0 7076 7049"/>
                <a:gd name="T25" fmla="*/ T24 w 36"/>
                <a:gd name="T26" fmla="+- 0 174 174"/>
                <a:gd name="T27" fmla="*/ 174 h 101"/>
              </a:gdLst>
              <a:ahLst/>
              <a:cxnLst>
                <a:cxn ang="0">
                  <a:pos x="T1" y="T3"/>
                </a:cxn>
                <a:cxn ang="0">
                  <a:pos x="T5" y="T7"/>
                </a:cxn>
                <a:cxn ang="0">
                  <a:pos x="T9" y="T11"/>
                </a:cxn>
                <a:cxn ang="0">
                  <a:pos x="T13" y="T15"/>
                </a:cxn>
                <a:cxn ang="0">
                  <a:pos x="T17" y="T19"/>
                </a:cxn>
                <a:cxn ang="0">
                  <a:pos x="T21" y="T23"/>
                </a:cxn>
                <a:cxn ang="0">
                  <a:pos x="T25" y="T27"/>
                </a:cxn>
              </a:cxnLst>
              <a:rect l="0" t="0" r="r" b="b"/>
              <a:pathLst>
                <a:path w="36" h="101">
                  <a:moveTo>
                    <a:pt x="27" y="0"/>
                  </a:moveTo>
                  <a:lnTo>
                    <a:pt x="15" y="11"/>
                  </a:lnTo>
                  <a:lnTo>
                    <a:pt x="0" y="90"/>
                  </a:lnTo>
                  <a:lnTo>
                    <a:pt x="8" y="101"/>
                  </a:lnTo>
                  <a:lnTo>
                    <a:pt x="20" y="90"/>
                  </a:lnTo>
                  <a:lnTo>
                    <a:pt x="36" y="9"/>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docshape612">
              <a:extLst>
                <a:ext uri="{FF2B5EF4-FFF2-40B4-BE49-F238E27FC236}">
                  <a16:creationId xmlns:a16="http://schemas.microsoft.com/office/drawing/2014/main" id="{F317674E-4721-6EB2-C805-59FB4E0C3992}"/>
                </a:ext>
              </a:extLst>
            </p:cNvPr>
            <p:cNvSpPr>
              <a:spLocks/>
            </p:cNvSpPr>
            <p:nvPr/>
          </p:nvSpPr>
          <p:spPr bwMode="auto">
            <a:xfrm>
              <a:off x="7048" y="174"/>
              <a:ext cx="36" cy="101"/>
            </a:xfrm>
            <a:custGeom>
              <a:avLst/>
              <a:gdLst>
                <a:gd name="T0" fmla="+- 0 7076 7049"/>
                <a:gd name="T1" fmla="*/ T0 w 36"/>
                <a:gd name="T2" fmla="+- 0 174 174"/>
                <a:gd name="T3" fmla="*/ 174 h 101"/>
                <a:gd name="T4" fmla="+- 0 7085 7049"/>
                <a:gd name="T5" fmla="*/ T4 w 36"/>
                <a:gd name="T6" fmla="+- 0 183 174"/>
                <a:gd name="T7" fmla="*/ 183 h 101"/>
                <a:gd name="T8" fmla="+- 0 7069 7049"/>
                <a:gd name="T9" fmla="*/ T8 w 36"/>
                <a:gd name="T10" fmla="+- 0 264 174"/>
                <a:gd name="T11" fmla="*/ 264 h 101"/>
                <a:gd name="T12" fmla="+- 0 7057 7049"/>
                <a:gd name="T13" fmla="*/ T12 w 36"/>
                <a:gd name="T14" fmla="+- 0 275 174"/>
                <a:gd name="T15" fmla="*/ 275 h 101"/>
                <a:gd name="T16" fmla="+- 0 7049 7049"/>
                <a:gd name="T17" fmla="*/ T16 w 36"/>
                <a:gd name="T18" fmla="+- 0 264 174"/>
                <a:gd name="T19" fmla="*/ 264 h 101"/>
                <a:gd name="T20" fmla="+- 0 7064 7049"/>
                <a:gd name="T21" fmla="*/ T20 w 36"/>
                <a:gd name="T22" fmla="+- 0 185 174"/>
                <a:gd name="T23" fmla="*/ 185 h 101"/>
                <a:gd name="T24" fmla="+- 0 7076 7049"/>
                <a:gd name="T25" fmla="*/ T24 w 36"/>
                <a:gd name="T26" fmla="+- 0 174 174"/>
                <a:gd name="T27" fmla="*/ 174 h 101"/>
              </a:gdLst>
              <a:ahLst/>
              <a:cxnLst>
                <a:cxn ang="0">
                  <a:pos x="T1" y="T3"/>
                </a:cxn>
                <a:cxn ang="0">
                  <a:pos x="T5" y="T7"/>
                </a:cxn>
                <a:cxn ang="0">
                  <a:pos x="T9" y="T11"/>
                </a:cxn>
                <a:cxn ang="0">
                  <a:pos x="T13" y="T15"/>
                </a:cxn>
                <a:cxn ang="0">
                  <a:pos x="T17" y="T19"/>
                </a:cxn>
                <a:cxn ang="0">
                  <a:pos x="T21" y="T23"/>
                </a:cxn>
                <a:cxn ang="0">
                  <a:pos x="T25" y="T27"/>
                </a:cxn>
              </a:cxnLst>
              <a:rect l="0" t="0" r="r" b="b"/>
              <a:pathLst>
                <a:path w="36" h="101">
                  <a:moveTo>
                    <a:pt x="27" y="0"/>
                  </a:moveTo>
                  <a:lnTo>
                    <a:pt x="36" y="9"/>
                  </a:lnTo>
                  <a:lnTo>
                    <a:pt x="20" y="90"/>
                  </a:lnTo>
                  <a:lnTo>
                    <a:pt x="8" y="101"/>
                  </a:lnTo>
                  <a:lnTo>
                    <a:pt x="0" y="90"/>
                  </a:lnTo>
                  <a:lnTo>
                    <a:pt x="15" y="11"/>
                  </a:lnTo>
                  <a:lnTo>
                    <a:pt x="27"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 name="docshape613">
              <a:extLst>
                <a:ext uri="{FF2B5EF4-FFF2-40B4-BE49-F238E27FC236}">
                  <a16:creationId xmlns:a16="http://schemas.microsoft.com/office/drawing/2014/main" id="{AEE36687-62CD-6F42-0C5E-8CDC03A4E379}"/>
                </a:ext>
              </a:extLst>
            </p:cNvPr>
            <p:cNvSpPr>
              <a:spLocks/>
            </p:cNvSpPr>
            <p:nvPr/>
          </p:nvSpPr>
          <p:spPr bwMode="auto">
            <a:xfrm>
              <a:off x="6955" y="161"/>
              <a:ext cx="118" cy="21"/>
            </a:xfrm>
            <a:custGeom>
              <a:avLst/>
              <a:gdLst>
                <a:gd name="T0" fmla="+- 0 7062 6956"/>
                <a:gd name="T1" fmla="*/ T0 w 118"/>
                <a:gd name="T2" fmla="+- 0 162 162"/>
                <a:gd name="T3" fmla="*/ 162 h 21"/>
                <a:gd name="T4" fmla="+- 0 6970 6956"/>
                <a:gd name="T5" fmla="*/ T4 w 118"/>
                <a:gd name="T6" fmla="+- 0 162 162"/>
                <a:gd name="T7" fmla="*/ 162 h 21"/>
                <a:gd name="T8" fmla="+- 0 6956 6956"/>
                <a:gd name="T9" fmla="*/ T8 w 118"/>
                <a:gd name="T10" fmla="+- 0 172 162"/>
                <a:gd name="T11" fmla="*/ 172 h 21"/>
                <a:gd name="T12" fmla="+- 0 6963 6956"/>
                <a:gd name="T13" fmla="*/ T12 w 118"/>
                <a:gd name="T14" fmla="+- 0 182 162"/>
                <a:gd name="T15" fmla="*/ 182 h 21"/>
                <a:gd name="T16" fmla="+- 0 7061 6956"/>
                <a:gd name="T17" fmla="*/ T16 w 118"/>
                <a:gd name="T18" fmla="+- 0 182 162"/>
                <a:gd name="T19" fmla="*/ 182 h 21"/>
                <a:gd name="T20" fmla="+- 0 7073 6956"/>
                <a:gd name="T21" fmla="*/ T20 w 118"/>
                <a:gd name="T22" fmla="+- 0 172 162"/>
                <a:gd name="T23" fmla="*/ 172 h 21"/>
                <a:gd name="T24" fmla="+- 0 7062 6956"/>
                <a:gd name="T25" fmla="*/ T24 w 118"/>
                <a:gd name="T26" fmla="+- 0 162 162"/>
                <a:gd name="T27" fmla="*/ 162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06" y="0"/>
                  </a:moveTo>
                  <a:lnTo>
                    <a:pt x="14" y="0"/>
                  </a:lnTo>
                  <a:lnTo>
                    <a:pt x="0" y="10"/>
                  </a:lnTo>
                  <a:lnTo>
                    <a:pt x="7" y="20"/>
                  </a:lnTo>
                  <a:lnTo>
                    <a:pt x="105" y="20"/>
                  </a:lnTo>
                  <a:lnTo>
                    <a:pt x="117" y="10"/>
                  </a:lnTo>
                  <a:lnTo>
                    <a:pt x="1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7" name="docshape614">
              <a:extLst>
                <a:ext uri="{FF2B5EF4-FFF2-40B4-BE49-F238E27FC236}">
                  <a16:creationId xmlns:a16="http://schemas.microsoft.com/office/drawing/2014/main" id="{B8EA4A88-C8B1-2988-F7B5-91618E7BCFEA}"/>
                </a:ext>
              </a:extLst>
            </p:cNvPr>
            <p:cNvSpPr>
              <a:spLocks/>
            </p:cNvSpPr>
            <p:nvPr/>
          </p:nvSpPr>
          <p:spPr bwMode="auto">
            <a:xfrm>
              <a:off x="6955" y="161"/>
              <a:ext cx="118" cy="21"/>
            </a:xfrm>
            <a:custGeom>
              <a:avLst/>
              <a:gdLst>
                <a:gd name="T0" fmla="+- 0 6970 6956"/>
                <a:gd name="T1" fmla="*/ T0 w 118"/>
                <a:gd name="T2" fmla="+- 0 162 162"/>
                <a:gd name="T3" fmla="*/ 162 h 21"/>
                <a:gd name="T4" fmla="+- 0 7062 6956"/>
                <a:gd name="T5" fmla="*/ T4 w 118"/>
                <a:gd name="T6" fmla="+- 0 162 162"/>
                <a:gd name="T7" fmla="*/ 162 h 21"/>
                <a:gd name="T8" fmla="+- 0 7073 6956"/>
                <a:gd name="T9" fmla="*/ T8 w 118"/>
                <a:gd name="T10" fmla="+- 0 172 162"/>
                <a:gd name="T11" fmla="*/ 172 h 21"/>
                <a:gd name="T12" fmla="+- 0 7061 6956"/>
                <a:gd name="T13" fmla="*/ T12 w 118"/>
                <a:gd name="T14" fmla="+- 0 182 162"/>
                <a:gd name="T15" fmla="*/ 182 h 21"/>
                <a:gd name="T16" fmla="+- 0 6963 6956"/>
                <a:gd name="T17" fmla="*/ T16 w 118"/>
                <a:gd name="T18" fmla="+- 0 182 162"/>
                <a:gd name="T19" fmla="*/ 182 h 21"/>
                <a:gd name="T20" fmla="+- 0 6956 6956"/>
                <a:gd name="T21" fmla="*/ T20 w 118"/>
                <a:gd name="T22" fmla="+- 0 172 162"/>
                <a:gd name="T23" fmla="*/ 172 h 21"/>
                <a:gd name="T24" fmla="+- 0 6970 6956"/>
                <a:gd name="T25" fmla="*/ T24 w 118"/>
                <a:gd name="T26" fmla="+- 0 162 162"/>
                <a:gd name="T27" fmla="*/ 162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4" y="0"/>
                  </a:moveTo>
                  <a:lnTo>
                    <a:pt x="106" y="0"/>
                  </a:lnTo>
                  <a:lnTo>
                    <a:pt x="117" y="10"/>
                  </a:lnTo>
                  <a:lnTo>
                    <a:pt x="105" y="20"/>
                  </a:lnTo>
                  <a:lnTo>
                    <a:pt x="7" y="20"/>
                  </a:lnTo>
                  <a:lnTo>
                    <a:pt x="0" y="10"/>
                  </a:lnTo>
                  <a:lnTo>
                    <a:pt x="14"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docshape615">
              <a:extLst>
                <a:ext uri="{FF2B5EF4-FFF2-40B4-BE49-F238E27FC236}">
                  <a16:creationId xmlns:a16="http://schemas.microsoft.com/office/drawing/2014/main" id="{04FC7A2B-A854-BF26-92D2-36F3A3B2C10A}"/>
                </a:ext>
              </a:extLst>
            </p:cNvPr>
            <p:cNvSpPr>
              <a:spLocks/>
            </p:cNvSpPr>
            <p:nvPr/>
          </p:nvSpPr>
          <p:spPr bwMode="auto">
            <a:xfrm>
              <a:off x="7126" y="378"/>
              <a:ext cx="118" cy="21"/>
            </a:xfrm>
            <a:custGeom>
              <a:avLst/>
              <a:gdLst>
                <a:gd name="T0" fmla="+- 0 7236 7126"/>
                <a:gd name="T1" fmla="*/ T0 w 118"/>
                <a:gd name="T2" fmla="+- 0 378 378"/>
                <a:gd name="T3" fmla="*/ 378 h 21"/>
                <a:gd name="T4" fmla="+- 0 7138 7126"/>
                <a:gd name="T5" fmla="*/ T4 w 118"/>
                <a:gd name="T6" fmla="+- 0 378 378"/>
                <a:gd name="T7" fmla="*/ 378 h 21"/>
                <a:gd name="T8" fmla="+- 0 7126 7126"/>
                <a:gd name="T9" fmla="*/ T8 w 118"/>
                <a:gd name="T10" fmla="+- 0 388 378"/>
                <a:gd name="T11" fmla="*/ 388 h 21"/>
                <a:gd name="T12" fmla="+- 0 7137 7126"/>
                <a:gd name="T13" fmla="*/ T12 w 118"/>
                <a:gd name="T14" fmla="+- 0 399 378"/>
                <a:gd name="T15" fmla="*/ 399 h 21"/>
                <a:gd name="T16" fmla="+- 0 7229 7126"/>
                <a:gd name="T17" fmla="*/ T16 w 118"/>
                <a:gd name="T18" fmla="+- 0 399 378"/>
                <a:gd name="T19" fmla="*/ 399 h 21"/>
                <a:gd name="T20" fmla="+- 0 7244 7126"/>
                <a:gd name="T21" fmla="*/ T20 w 118"/>
                <a:gd name="T22" fmla="+- 0 388 378"/>
                <a:gd name="T23" fmla="*/ 388 h 21"/>
                <a:gd name="T24" fmla="+- 0 7236 7126"/>
                <a:gd name="T25" fmla="*/ T24 w 118"/>
                <a:gd name="T26" fmla="+- 0 378 378"/>
                <a:gd name="T27" fmla="*/ 378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10" y="0"/>
                  </a:moveTo>
                  <a:lnTo>
                    <a:pt x="12" y="0"/>
                  </a:lnTo>
                  <a:lnTo>
                    <a:pt x="0" y="10"/>
                  </a:lnTo>
                  <a:lnTo>
                    <a:pt x="11" y="21"/>
                  </a:lnTo>
                  <a:lnTo>
                    <a:pt x="103" y="21"/>
                  </a:lnTo>
                  <a:lnTo>
                    <a:pt x="118" y="10"/>
                  </a:lnTo>
                  <a:lnTo>
                    <a:pt x="11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docshape616">
              <a:extLst>
                <a:ext uri="{FF2B5EF4-FFF2-40B4-BE49-F238E27FC236}">
                  <a16:creationId xmlns:a16="http://schemas.microsoft.com/office/drawing/2014/main" id="{3075A6BA-5892-DD85-1FBD-23DF3B789A0E}"/>
                </a:ext>
              </a:extLst>
            </p:cNvPr>
            <p:cNvSpPr>
              <a:spLocks/>
            </p:cNvSpPr>
            <p:nvPr/>
          </p:nvSpPr>
          <p:spPr bwMode="auto">
            <a:xfrm>
              <a:off x="7126" y="378"/>
              <a:ext cx="118" cy="21"/>
            </a:xfrm>
            <a:custGeom>
              <a:avLst/>
              <a:gdLst>
                <a:gd name="T0" fmla="+- 0 7138 7126"/>
                <a:gd name="T1" fmla="*/ T0 w 118"/>
                <a:gd name="T2" fmla="+- 0 378 378"/>
                <a:gd name="T3" fmla="*/ 378 h 21"/>
                <a:gd name="T4" fmla="+- 0 7236 7126"/>
                <a:gd name="T5" fmla="*/ T4 w 118"/>
                <a:gd name="T6" fmla="+- 0 378 378"/>
                <a:gd name="T7" fmla="*/ 378 h 21"/>
                <a:gd name="T8" fmla="+- 0 7244 7126"/>
                <a:gd name="T9" fmla="*/ T8 w 118"/>
                <a:gd name="T10" fmla="+- 0 388 378"/>
                <a:gd name="T11" fmla="*/ 388 h 21"/>
                <a:gd name="T12" fmla="+- 0 7229 7126"/>
                <a:gd name="T13" fmla="*/ T12 w 118"/>
                <a:gd name="T14" fmla="+- 0 399 378"/>
                <a:gd name="T15" fmla="*/ 399 h 21"/>
                <a:gd name="T16" fmla="+- 0 7137 7126"/>
                <a:gd name="T17" fmla="*/ T16 w 118"/>
                <a:gd name="T18" fmla="+- 0 399 378"/>
                <a:gd name="T19" fmla="*/ 399 h 21"/>
                <a:gd name="T20" fmla="+- 0 7126 7126"/>
                <a:gd name="T21" fmla="*/ T20 w 118"/>
                <a:gd name="T22" fmla="+- 0 388 378"/>
                <a:gd name="T23" fmla="*/ 388 h 21"/>
                <a:gd name="T24" fmla="+- 0 7138 7126"/>
                <a:gd name="T25" fmla="*/ T24 w 118"/>
                <a:gd name="T26" fmla="+- 0 378 378"/>
                <a:gd name="T27" fmla="*/ 378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2" y="0"/>
                  </a:moveTo>
                  <a:lnTo>
                    <a:pt x="110" y="0"/>
                  </a:lnTo>
                  <a:lnTo>
                    <a:pt x="118" y="10"/>
                  </a:lnTo>
                  <a:lnTo>
                    <a:pt x="103" y="21"/>
                  </a:lnTo>
                  <a:lnTo>
                    <a:pt x="11" y="21"/>
                  </a:lnTo>
                  <a:lnTo>
                    <a:pt x="0" y="10"/>
                  </a:lnTo>
                  <a:lnTo>
                    <a:pt x="12"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 name="docshape617">
              <a:extLst>
                <a:ext uri="{FF2B5EF4-FFF2-40B4-BE49-F238E27FC236}">
                  <a16:creationId xmlns:a16="http://schemas.microsoft.com/office/drawing/2014/main" id="{359341EC-2053-2A2C-893E-692311A34B42}"/>
                </a:ext>
              </a:extLst>
            </p:cNvPr>
            <p:cNvSpPr>
              <a:spLocks/>
            </p:cNvSpPr>
            <p:nvPr/>
          </p:nvSpPr>
          <p:spPr bwMode="auto">
            <a:xfrm>
              <a:off x="7240" y="286"/>
              <a:ext cx="36" cy="100"/>
            </a:xfrm>
            <a:custGeom>
              <a:avLst/>
              <a:gdLst>
                <a:gd name="T0" fmla="+- 0 7268 7240"/>
                <a:gd name="T1" fmla="*/ T0 w 36"/>
                <a:gd name="T2" fmla="+- 0 286 286"/>
                <a:gd name="T3" fmla="*/ 286 h 100"/>
                <a:gd name="T4" fmla="+- 0 7256 7240"/>
                <a:gd name="T5" fmla="*/ T4 w 36"/>
                <a:gd name="T6" fmla="+- 0 296 286"/>
                <a:gd name="T7" fmla="*/ 296 h 100"/>
                <a:gd name="T8" fmla="+- 0 7240 7240"/>
                <a:gd name="T9" fmla="*/ T8 w 36"/>
                <a:gd name="T10" fmla="+- 0 376 286"/>
                <a:gd name="T11" fmla="*/ 376 h 100"/>
                <a:gd name="T12" fmla="+- 0 7248 7240"/>
                <a:gd name="T13" fmla="*/ T12 w 36"/>
                <a:gd name="T14" fmla="+- 0 386 286"/>
                <a:gd name="T15" fmla="*/ 386 h 100"/>
                <a:gd name="T16" fmla="+- 0 7260 7240"/>
                <a:gd name="T17" fmla="*/ T16 w 36"/>
                <a:gd name="T18" fmla="+- 0 377 286"/>
                <a:gd name="T19" fmla="*/ 377 h 100"/>
                <a:gd name="T20" fmla="+- 0 7276 7240"/>
                <a:gd name="T21" fmla="*/ T20 w 36"/>
                <a:gd name="T22" fmla="+- 0 296 286"/>
                <a:gd name="T23" fmla="*/ 296 h 100"/>
                <a:gd name="T24" fmla="+- 0 7268 7240"/>
                <a:gd name="T25" fmla="*/ T24 w 36"/>
                <a:gd name="T26" fmla="+- 0 286 286"/>
                <a:gd name="T27" fmla="*/ 286 h 100"/>
              </a:gdLst>
              <a:ahLst/>
              <a:cxnLst>
                <a:cxn ang="0">
                  <a:pos x="T1" y="T3"/>
                </a:cxn>
                <a:cxn ang="0">
                  <a:pos x="T5" y="T7"/>
                </a:cxn>
                <a:cxn ang="0">
                  <a:pos x="T9" y="T11"/>
                </a:cxn>
                <a:cxn ang="0">
                  <a:pos x="T13" y="T15"/>
                </a:cxn>
                <a:cxn ang="0">
                  <a:pos x="T17" y="T19"/>
                </a:cxn>
                <a:cxn ang="0">
                  <a:pos x="T21" y="T23"/>
                </a:cxn>
                <a:cxn ang="0">
                  <a:pos x="T25" y="T27"/>
                </a:cxn>
              </a:cxnLst>
              <a:rect l="0" t="0" r="r" b="b"/>
              <a:pathLst>
                <a:path w="36" h="100">
                  <a:moveTo>
                    <a:pt x="28" y="0"/>
                  </a:moveTo>
                  <a:lnTo>
                    <a:pt x="16" y="10"/>
                  </a:lnTo>
                  <a:lnTo>
                    <a:pt x="0" y="90"/>
                  </a:lnTo>
                  <a:lnTo>
                    <a:pt x="8" y="100"/>
                  </a:lnTo>
                  <a:lnTo>
                    <a:pt x="20" y="91"/>
                  </a:lnTo>
                  <a:lnTo>
                    <a:pt x="36" y="10"/>
                  </a:lnTo>
                  <a:lnTo>
                    <a:pt x="2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1" name="docshape618">
              <a:extLst>
                <a:ext uri="{FF2B5EF4-FFF2-40B4-BE49-F238E27FC236}">
                  <a16:creationId xmlns:a16="http://schemas.microsoft.com/office/drawing/2014/main" id="{4F0B2912-2B81-618A-4ED2-4DF3852F48E5}"/>
                </a:ext>
              </a:extLst>
            </p:cNvPr>
            <p:cNvSpPr>
              <a:spLocks/>
            </p:cNvSpPr>
            <p:nvPr/>
          </p:nvSpPr>
          <p:spPr bwMode="auto">
            <a:xfrm>
              <a:off x="7240" y="286"/>
              <a:ext cx="36" cy="100"/>
            </a:xfrm>
            <a:custGeom>
              <a:avLst/>
              <a:gdLst>
                <a:gd name="T0" fmla="+- 0 7268 7240"/>
                <a:gd name="T1" fmla="*/ T0 w 36"/>
                <a:gd name="T2" fmla="+- 0 286 286"/>
                <a:gd name="T3" fmla="*/ 286 h 100"/>
                <a:gd name="T4" fmla="+- 0 7276 7240"/>
                <a:gd name="T5" fmla="*/ T4 w 36"/>
                <a:gd name="T6" fmla="+- 0 296 286"/>
                <a:gd name="T7" fmla="*/ 296 h 100"/>
                <a:gd name="T8" fmla="+- 0 7260 7240"/>
                <a:gd name="T9" fmla="*/ T8 w 36"/>
                <a:gd name="T10" fmla="+- 0 377 286"/>
                <a:gd name="T11" fmla="*/ 377 h 100"/>
                <a:gd name="T12" fmla="+- 0 7248 7240"/>
                <a:gd name="T13" fmla="*/ T12 w 36"/>
                <a:gd name="T14" fmla="+- 0 386 286"/>
                <a:gd name="T15" fmla="*/ 386 h 100"/>
                <a:gd name="T16" fmla="+- 0 7240 7240"/>
                <a:gd name="T17" fmla="*/ T16 w 36"/>
                <a:gd name="T18" fmla="+- 0 376 286"/>
                <a:gd name="T19" fmla="*/ 376 h 100"/>
                <a:gd name="T20" fmla="+- 0 7256 7240"/>
                <a:gd name="T21" fmla="*/ T20 w 36"/>
                <a:gd name="T22" fmla="+- 0 296 286"/>
                <a:gd name="T23" fmla="*/ 296 h 100"/>
                <a:gd name="T24" fmla="+- 0 7268 7240"/>
                <a:gd name="T25" fmla="*/ T24 w 36"/>
                <a:gd name="T26" fmla="+- 0 286 286"/>
                <a:gd name="T27" fmla="*/ 286 h 100"/>
              </a:gdLst>
              <a:ahLst/>
              <a:cxnLst>
                <a:cxn ang="0">
                  <a:pos x="T1" y="T3"/>
                </a:cxn>
                <a:cxn ang="0">
                  <a:pos x="T5" y="T7"/>
                </a:cxn>
                <a:cxn ang="0">
                  <a:pos x="T9" y="T11"/>
                </a:cxn>
                <a:cxn ang="0">
                  <a:pos x="T13" y="T15"/>
                </a:cxn>
                <a:cxn ang="0">
                  <a:pos x="T17" y="T19"/>
                </a:cxn>
                <a:cxn ang="0">
                  <a:pos x="T21" y="T23"/>
                </a:cxn>
                <a:cxn ang="0">
                  <a:pos x="T25" y="T27"/>
                </a:cxn>
              </a:cxnLst>
              <a:rect l="0" t="0" r="r" b="b"/>
              <a:pathLst>
                <a:path w="36" h="100">
                  <a:moveTo>
                    <a:pt x="28" y="0"/>
                  </a:moveTo>
                  <a:lnTo>
                    <a:pt x="36" y="10"/>
                  </a:lnTo>
                  <a:lnTo>
                    <a:pt x="20" y="91"/>
                  </a:lnTo>
                  <a:lnTo>
                    <a:pt x="8" y="100"/>
                  </a:lnTo>
                  <a:lnTo>
                    <a:pt x="0" y="90"/>
                  </a:lnTo>
                  <a:lnTo>
                    <a:pt x="16" y="10"/>
                  </a:lnTo>
                  <a:lnTo>
                    <a:pt x="28"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100" name="docshape619">
              <a:extLst>
                <a:ext uri="{FF2B5EF4-FFF2-40B4-BE49-F238E27FC236}">
                  <a16:creationId xmlns:a16="http://schemas.microsoft.com/office/drawing/2014/main" id="{9EAC9C0F-5F14-9DB7-B6A3-8292211AC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 y="148"/>
              <a:ext cx="319" cy="257"/>
            </a:xfrm>
            <a:prstGeom prst="rect">
              <a:avLst/>
            </a:prstGeom>
            <a:noFill/>
            <a:extLst>
              <a:ext uri="{909E8E84-426E-40DD-AFC4-6F175D3DCCD1}">
                <a14:hiddenFill xmlns:a14="http://schemas.microsoft.com/office/drawing/2010/main">
                  <a:solidFill>
                    <a:srgbClr val="FFFFFF"/>
                  </a:solidFill>
                </a14:hiddenFill>
              </a:ext>
            </a:extLst>
          </p:spPr>
        </p:pic>
        <p:sp>
          <p:nvSpPr>
            <p:cNvPr id="32" name="docshape620">
              <a:extLst>
                <a:ext uri="{FF2B5EF4-FFF2-40B4-BE49-F238E27FC236}">
                  <a16:creationId xmlns:a16="http://schemas.microsoft.com/office/drawing/2014/main" id="{F3B59DD2-CBA1-8A75-3A70-A68F433B3E8C}"/>
                </a:ext>
              </a:extLst>
            </p:cNvPr>
            <p:cNvSpPr>
              <a:spLocks/>
            </p:cNvSpPr>
            <p:nvPr/>
          </p:nvSpPr>
          <p:spPr bwMode="auto">
            <a:xfrm>
              <a:off x="7261" y="174"/>
              <a:ext cx="36" cy="101"/>
            </a:xfrm>
            <a:custGeom>
              <a:avLst/>
              <a:gdLst>
                <a:gd name="T0" fmla="+- 0 7289 7262"/>
                <a:gd name="T1" fmla="*/ T0 w 36"/>
                <a:gd name="T2" fmla="+- 0 174 174"/>
                <a:gd name="T3" fmla="*/ 174 h 101"/>
                <a:gd name="T4" fmla="+- 0 7277 7262"/>
                <a:gd name="T5" fmla="*/ T4 w 36"/>
                <a:gd name="T6" fmla="+- 0 185 174"/>
                <a:gd name="T7" fmla="*/ 185 h 101"/>
                <a:gd name="T8" fmla="+- 0 7262 7262"/>
                <a:gd name="T9" fmla="*/ T8 w 36"/>
                <a:gd name="T10" fmla="+- 0 264 174"/>
                <a:gd name="T11" fmla="*/ 264 h 101"/>
                <a:gd name="T12" fmla="+- 0 7270 7262"/>
                <a:gd name="T13" fmla="*/ T12 w 36"/>
                <a:gd name="T14" fmla="+- 0 275 174"/>
                <a:gd name="T15" fmla="*/ 275 h 101"/>
                <a:gd name="T16" fmla="+- 0 7282 7262"/>
                <a:gd name="T17" fmla="*/ T16 w 36"/>
                <a:gd name="T18" fmla="+- 0 264 174"/>
                <a:gd name="T19" fmla="*/ 264 h 101"/>
                <a:gd name="T20" fmla="+- 0 7298 7262"/>
                <a:gd name="T21" fmla="*/ T20 w 36"/>
                <a:gd name="T22" fmla="+- 0 183 174"/>
                <a:gd name="T23" fmla="*/ 183 h 101"/>
                <a:gd name="T24" fmla="+- 0 7289 7262"/>
                <a:gd name="T25" fmla="*/ T24 w 36"/>
                <a:gd name="T26" fmla="+- 0 174 174"/>
                <a:gd name="T27" fmla="*/ 174 h 101"/>
              </a:gdLst>
              <a:ahLst/>
              <a:cxnLst>
                <a:cxn ang="0">
                  <a:pos x="T1" y="T3"/>
                </a:cxn>
                <a:cxn ang="0">
                  <a:pos x="T5" y="T7"/>
                </a:cxn>
                <a:cxn ang="0">
                  <a:pos x="T9" y="T11"/>
                </a:cxn>
                <a:cxn ang="0">
                  <a:pos x="T13" y="T15"/>
                </a:cxn>
                <a:cxn ang="0">
                  <a:pos x="T17" y="T19"/>
                </a:cxn>
                <a:cxn ang="0">
                  <a:pos x="T21" y="T23"/>
                </a:cxn>
                <a:cxn ang="0">
                  <a:pos x="T25" y="T27"/>
                </a:cxn>
              </a:cxnLst>
              <a:rect l="0" t="0" r="r" b="b"/>
              <a:pathLst>
                <a:path w="36" h="101">
                  <a:moveTo>
                    <a:pt x="27" y="0"/>
                  </a:moveTo>
                  <a:lnTo>
                    <a:pt x="15" y="11"/>
                  </a:lnTo>
                  <a:lnTo>
                    <a:pt x="0" y="90"/>
                  </a:lnTo>
                  <a:lnTo>
                    <a:pt x="8" y="101"/>
                  </a:lnTo>
                  <a:lnTo>
                    <a:pt x="20" y="90"/>
                  </a:lnTo>
                  <a:lnTo>
                    <a:pt x="36" y="9"/>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docshape621">
              <a:extLst>
                <a:ext uri="{FF2B5EF4-FFF2-40B4-BE49-F238E27FC236}">
                  <a16:creationId xmlns:a16="http://schemas.microsoft.com/office/drawing/2014/main" id="{0C3B2592-9717-26AB-FC82-71E98091F445}"/>
                </a:ext>
              </a:extLst>
            </p:cNvPr>
            <p:cNvSpPr>
              <a:spLocks/>
            </p:cNvSpPr>
            <p:nvPr/>
          </p:nvSpPr>
          <p:spPr bwMode="auto">
            <a:xfrm>
              <a:off x="7261" y="174"/>
              <a:ext cx="36" cy="101"/>
            </a:xfrm>
            <a:custGeom>
              <a:avLst/>
              <a:gdLst>
                <a:gd name="T0" fmla="+- 0 7289 7262"/>
                <a:gd name="T1" fmla="*/ T0 w 36"/>
                <a:gd name="T2" fmla="+- 0 174 174"/>
                <a:gd name="T3" fmla="*/ 174 h 101"/>
                <a:gd name="T4" fmla="+- 0 7298 7262"/>
                <a:gd name="T5" fmla="*/ T4 w 36"/>
                <a:gd name="T6" fmla="+- 0 183 174"/>
                <a:gd name="T7" fmla="*/ 183 h 101"/>
                <a:gd name="T8" fmla="+- 0 7282 7262"/>
                <a:gd name="T9" fmla="*/ T8 w 36"/>
                <a:gd name="T10" fmla="+- 0 264 174"/>
                <a:gd name="T11" fmla="*/ 264 h 101"/>
                <a:gd name="T12" fmla="+- 0 7270 7262"/>
                <a:gd name="T13" fmla="*/ T12 w 36"/>
                <a:gd name="T14" fmla="+- 0 275 174"/>
                <a:gd name="T15" fmla="*/ 275 h 101"/>
                <a:gd name="T16" fmla="+- 0 7262 7262"/>
                <a:gd name="T17" fmla="*/ T16 w 36"/>
                <a:gd name="T18" fmla="+- 0 264 174"/>
                <a:gd name="T19" fmla="*/ 264 h 101"/>
                <a:gd name="T20" fmla="+- 0 7277 7262"/>
                <a:gd name="T21" fmla="*/ T20 w 36"/>
                <a:gd name="T22" fmla="+- 0 185 174"/>
                <a:gd name="T23" fmla="*/ 185 h 101"/>
                <a:gd name="T24" fmla="+- 0 7289 7262"/>
                <a:gd name="T25" fmla="*/ T24 w 36"/>
                <a:gd name="T26" fmla="+- 0 174 174"/>
                <a:gd name="T27" fmla="*/ 174 h 101"/>
              </a:gdLst>
              <a:ahLst/>
              <a:cxnLst>
                <a:cxn ang="0">
                  <a:pos x="T1" y="T3"/>
                </a:cxn>
                <a:cxn ang="0">
                  <a:pos x="T5" y="T7"/>
                </a:cxn>
                <a:cxn ang="0">
                  <a:pos x="T9" y="T11"/>
                </a:cxn>
                <a:cxn ang="0">
                  <a:pos x="T13" y="T15"/>
                </a:cxn>
                <a:cxn ang="0">
                  <a:pos x="T17" y="T19"/>
                </a:cxn>
                <a:cxn ang="0">
                  <a:pos x="T21" y="T23"/>
                </a:cxn>
                <a:cxn ang="0">
                  <a:pos x="T25" y="T27"/>
                </a:cxn>
              </a:cxnLst>
              <a:rect l="0" t="0" r="r" b="b"/>
              <a:pathLst>
                <a:path w="36" h="101">
                  <a:moveTo>
                    <a:pt x="27" y="0"/>
                  </a:moveTo>
                  <a:lnTo>
                    <a:pt x="36" y="9"/>
                  </a:lnTo>
                  <a:lnTo>
                    <a:pt x="20" y="90"/>
                  </a:lnTo>
                  <a:lnTo>
                    <a:pt x="8" y="101"/>
                  </a:lnTo>
                  <a:lnTo>
                    <a:pt x="0" y="90"/>
                  </a:lnTo>
                  <a:lnTo>
                    <a:pt x="15" y="11"/>
                  </a:lnTo>
                  <a:lnTo>
                    <a:pt x="27"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 name="docshape622">
              <a:extLst>
                <a:ext uri="{FF2B5EF4-FFF2-40B4-BE49-F238E27FC236}">
                  <a16:creationId xmlns:a16="http://schemas.microsoft.com/office/drawing/2014/main" id="{9415B97B-E7D0-C482-BBAE-EDBFCDA88336}"/>
                </a:ext>
              </a:extLst>
            </p:cNvPr>
            <p:cNvSpPr>
              <a:spLocks/>
            </p:cNvSpPr>
            <p:nvPr/>
          </p:nvSpPr>
          <p:spPr bwMode="auto">
            <a:xfrm>
              <a:off x="7168" y="161"/>
              <a:ext cx="118" cy="21"/>
            </a:xfrm>
            <a:custGeom>
              <a:avLst/>
              <a:gdLst>
                <a:gd name="T0" fmla="+- 0 7275 7169"/>
                <a:gd name="T1" fmla="*/ T0 w 118"/>
                <a:gd name="T2" fmla="+- 0 162 162"/>
                <a:gd name="T3" fmla="*/ 162 h 21"/>
                <a:gd name="T4" fmla="+- 0 7183 7169"/>
                <a:gd name="T5" fmla="*/ T4 w 118"/>
                <a:gd name="T6" fmla="+- 0 162 162"/>
                <a:gd name="T7" fmla="*/ 162 h 21"/>
                <a:gd name="T8" fmla="+- 0 7169 7169"/>
                <a:gd name="T9" fmla="*/ T8 w 118"/>
                <a:gd name="T10" fmla="+- 0 172 162"/>
                <a:gd name="T11" fmla="*/ 172 h 21"/>
                <a:gd name="T12" fmla="+- 0 7176 7169"/>
                <a:gd name="T13" fmla="*/ T12 w 118"/>
                <a:gd name="T14" fmla="+- 0 182 162"/>
                <a:gd name="T15" fmla="*/ 182 h 21"/>
                <a:gd name="T16" fmla="+- 0 7274 7169"/>
                <a:gd name="T17" fmla="*/ T16 w 118"/>
                <a:gd name="T18" fmla="+- 0 182 162"/>
                <a:gd name="T19" fmla="*/ 182 h 21"/>
                <a:gd name="T20" fmla="+- 0 7286 7169"/>
                <a:gd name="T21" fmla="*/ T20 w 118"/>
                <a:gd name="T22" fmla="+- 0 172 162"/>
                <a:gd name="T23" fmla="*/ 172 h 21"/>
                <a:gd name="T24" fmla="+- 0 7275 7169"/>
                <a:gd name="T25" fmla="*/ T24 w 118"/>
                <a:gd name="T26" fmla="+- 0 162 162"/>
                <a:gd name="T27" fmla="*/ 162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06" y="0"/>
                  </a:moveTo>
                  <a:lnTo>
                    <a:pt x="14" y="0"/>
                  </a:lnTo>
                  <a:lnTo>
                    <a:pt x="0" y="10"/>
                  </a:lnTo>
                  <a:lnTo>
                    <a:pt x="7" y="20"/>
                  </a:lnTo>
                  <a:lnTo>
                    <a:pt x="105" y="20"/>
                  </a:lnTo>
                  <a:lnTo>
                    <a:pt x="117" y="10"/>
                  </a:lnTo>
                  <a:lnTo>
                    <a:pt x="1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5" name="docshape623">
              <a:extLst>
                <a:ext uri="{FF2B5EF4-FFF2-40B4-BE49-F238E27FC236}">
                  <a16:creationId xmlns:a16="http://schemas.microsoft.com/office/drawing/2014/main" id="{04A6D5D7-527D-6F62-D06B-23D133AFA48C}"/>
                </a:ext>
              </a:extLst>
            </p:cNvPr>
            <p:cNvSpPr>
              <a:spLocks/>
            </p:cNvSpPr>
            <p:nvPr/>
          </p:nvSpPr>
          <p:spPr bwMode="auto">
            <a:xfrm>
              <a:off x="7168" y="161"/>
              <a:ext cx="118" cy="21"/>
            </a:xfrm>
            <a:custGeom>
              <a:avLst/>
              <a:gdLst>
                <a:gd name="T0" fmla="+- 0 7183 7169"/>
                <a:gd name="T1" fmla="*/ T0 w 118"/>
                <a:gd name="T2" fmla="+- 0 162 162"/>
                <a:gd name="T3" fmla="*/ 162 h 21"/>
                <a:gd name="T4" fmla="+- 0 7275 7169"/>
                <a:gd name="T5" fmla="*/ T4 w 118"/>
                <a:gd name="T6" fmla="+- 0 162 162"/>
                <a:gd name="T7" fmla="*/ 162 h 21"/>
                <a:gd name="T8" fmla="+- 0 7286 7169"/>
                <a:gd name="T9" fmla="*/ T8 w 118"/>
                <a:gd name="T10" fmla="+- 0 172 162"/>
                <a:gd name="T11" fmla="*/ 172 h 21"/>
                <a:gd name="T12" fmla="+- 0 7274 7169"/>
                <a:gd name="T13" fmla="*/ T12 w 118"/>
                <a:gd name="T14" fmla="+- 0 182 162"/>
                <a:gd name="T15" fmla="*/ 182 h 21"/>
                <a:gd name="T16" fmla="+- 0 7176 7169"/>
                <a:gd name="T17" fmla="*/ T16 w 118"/>
                <a:gd name="T18" fmla="+- 0 182 162"/>
                <a:gd name="T19" fmla="*/ 182 h 21"/>
                <a:gd name="T20" fmla="+- 0 7169 7169"/>
                <a:gd name="T21" fmla="*/ T20 w 118"/>
                <a:gd name="T22" fmla="+- 0 172 162"/>
                <a:gd name="T23" fmla="*/ 172 h 21"/>
                <a:gd name="T24" fmla="+- 0 7183 7169"/>
                <a:gd name="T25" fmla="*/ T24 w 118"/>
                <a:gd name="T26" fmla="+- 0 162 162"/>
                <a:gd name="T27" fmla="*/ 162 h 21"/>
              </a:gdLst>
              <a:ahLst/>
              <a:cxnLst>
                <a:cxn ang="0">
                  <a:pos x="T1" y="T3"/>
                </a:cxn>
                <a:cxn ang="0">
                  <a:pos x="T5" y="T7"/>
                </a:cxn>
                <a:cxn ang="0">
                  <a:pos x="T9" y="T11"/>
                </a:cxn>
                <a:cxn ang="0">
                  <a:pos x="T13" y="T15"/>
                </a:cxn>
                <a:cxn ang="0">
                  <a:pos x="T17" y="T19"/>
                </a:cxn>
                <a:cxn ang="0">
                  <a:pos x="T21" y="T23"/>
                </a:cxn>
                <a:cxn ang="0">
                  <a:pos x="T25" y="T27"/>
                </a:cxn>
              </a:cxnLst>
              <a:rect l="0" t="0" r="r" b="b"/>
              <a:pathLst>
                <a:path w="118" h="21">
                  <a:moveTo>
                    <a:pt x="14" y="0"/>
                  </a:moveTo>
                  <a:lnTo>
                    <a:pt x="106" y="0"/>
                  </a:lnTo>
                  <a:lnTo>
                    <a:pt x="117" y="10"/>
                  </a:lnTo>
                  <a:lnTo>
                    <a:pt x="105" y="20"/>
                  </a:lnTo>
                  <a:lnTo>
                    <a:pt x="7" y="20"/>
                  </a:lnTo>
                  <a:lnTo>
                    <a:pt x="0" y="10"/>
                  </a:lnTo>
                  <a:lnTo>
                    <a:pt x="14"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 name="docshape624">
              <a:extLst>
                <a:ext uri="{FF2B5EF4-FFF2-40B4-BE49-F238E27FC236}">
                  <a16:creationId xmlns:a16="http://schemas.microsoft.com/office/drawing/2014/main" id="{70223DFA-13F1-A38D-97A3-A4BBB8F7590A}"/>
                </a:ext>
              </a:extLst>
            </p:cNvPr>
            <p:cNvSpPr>
              <a:spLocks/>
            </p:cNvSpPr>
            <p:nvPr/>
          </p:nvSpPr>
          <p:spPr bwMode="auto">
            <a:xfrm>
              <a:off x="7143" y="269"/>
              <a:ext cx="126" cy="22"/>
            </a:xfrm>
            <a:custGeom>
              <a:avLst/>
              <a:gdLst>
                <a:gd name="T0" fmla="+- 0 7258 7144"/>
                <a:gd name="T1" fmla="*/ T0 w 126"/>
                <a:gd name="T2" fmla="+- 0 270 270"/>
                <a:gd name="T3" fmla="*/ 270 h 22"/>
                <a:gd name="T4" fmla="+- 0 7206 7144"/>
                <a:gd name="T5" fmla="*/ T4 w 126"/>
                <a:gd name="T6" fmla="+- 0 270 270"/>
                <a:gd name="T7" fmla="*/ 270 h 22"/>
                <a:gd name="T8" fmla="+- 0 7156 7144"/>
                <a:gd name="T9" fmla="*/ T8 w 126"/>
                <a:gd name="T10" fmla="+- 0 270 270"/>
                <a:gd name="T11" fmla="*/ 270 h 22"/>
                <a:gd name="T12" fmla="+- 0 7144 7144"/>
                <a:gd name="T13" fmla="*/ T12 w 126"/>
                <a:gd name="T14" fmla="+- 0 280 270"/>
                <a:gd name="T15" fmla="*/ 280 h 22"/>
                <a:gd name="T16" fmla="+- 0 7152 7144"/>
                <a:gd name="T17" fmla="*/ T16 w 126"/>
                <a:gd name="T18" fmla="+- 0 291 270"/>
                <a:gd name="T19" fmla="*/ 291 h 22"/>
                <a:gd name="T20" fmla="+- 0 7253 7144"/>
                <a:gd name="T21" fmla="*/ T20 w 126"/>
                <a:gd name="T22" fmla="+- 0 291 270"/>
                <a:gd name="T23" fmla="*/ 291 h 22"/>
                <a:gd name="T24" fmla="+- 0 7269 7144"/>
                <a:gd name="T25" fmla="*/ T24 w 126"/>
                <a:gd name="T26" fmla="+- 0 280 270"/>
                <a:gd name="T27" fmla="*/ 280 h 22"/>
                <a:gd name="T28" fmla="+- 0 7258 7144"/>
                <a:gd name="T29" fmla="*/ T28 w 126"/>
                <a:gd name="T30" fmla="+- 0 270 270"/>
                <a:gd name="T31" fmla="*/ 270 h 2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26" h="22">
                  <a:moveTo>
                    <a:pt x="114" y="0"/>
                  </a:moveTo>
                  <a:lnTo>
                    <a:pt x="62" y="0"/>
                  </a:lnTo>
                  <a:lnTo>
                    <a:pt x="12" y="0"/>
                  </a:lnTo>
                  <a:lnTo>
                    <a:pt x="0" y="10"/>
                  </a:lnTo>
                  <a:lnTo>
                    <a:pt x="8" y="21"/>
                  </a:lnTo>
                  <a:lnTo>
                    <a:pt x="109" y="21"/>
                  </a:lnTo>
                  <a:lnTo>
                    <a:pt x="125" y="10"/>
                  </a:lnTo>
                  <a:lnTo>
                    <a:pt x="11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7" name="docshape625">
              <a:extLst>
                <a:ext uri="{FF2B5EF4-FFF2-40B4-BE49-F238E27FC236}">
                  <a16:creationId xmlns:a16="http://schemas.microsoft.com/office/drawing/2014/main" id="{DF41E56D-D389-7589-5C4E-9F60E3017651}"/>
                </a:ext>
              </a:extLst>
            </p:cNvPr>
            <p:cNvSpPr>
              <a:spLocks/>
            </p:cNvSpPr>
            <p:nvPr/>
          </p:nvSpPr>
          <p:spPr bwMode="auto">
            <a:xfrm>
              <a:off x="7143" y="269"/>
              <a:ext cx="126" cy="22"/>
            </a:xfrm>
            <a:custGeom>
              <a:avLst/>
              <a:gdLst>
                <a:gd name="T0" fmla="+- 0 7206 7144"/>
                <a:gd name="T1" fmla="*/ T0 w 126"/>
                <a:gd name="T2" fmla="+- 0 270 270"/>
                <a:gd name="T3" fmla="*/ 270 h 22"/>
                <a:gd name="T4" fmla="+- 0 7258 7144"/>
                <a:gd name="T5" fmla="*/ T4 w 126"/>
                <a:gd name="T6" fmla="+- 0 270 270"/>
                <a:gd name="T7" fmla="*/ 270 h 22"/>
                <a:gd name="T8" fmla="+- 0 7269 7144"/>
                <a:gd name="T9" fmla="*/ T8 w 126"/>
                <a:gd name="T10" fmla="+- 0 280 270"/>
                <a:gd name="T11" fmla="*/ 280 h 22"/>
                <a:gd name="T12" fmla="+- 0 7253 7144"/>
                <a:gd name="T13" fmla="*/ T12 w 126"/>
                <a:gd name="T14" fmla="+- 0 291 270"/>
                <a:gd name="T15" fmla="*/ 291 h 22"/>
                <a:gd name="T16" fmla="+- 0 7202 7144"/>
                <a:gd name="T17" fmla="*/ T16 w 126"/>
                <a:gd name="T18" fmla="+- 0 291 270"/>
                <a:gd name="T19" fmla="*/ 291 h 22"/>
                <a:gd name="T20" fmla="+- 0 7190 7144"/>
                <a:gd name="T21" fmla="*/ T20 w 126"/>
                <a:gd name="T22" fmla="+- 0 291 270"/>
                <a:gd name="T23" fmla="*/ 291 h 22"/>
                <a:gd name="T24" fmla="+- 0 7152 7144"/>
                <a:gd name="T25" fmla="*/ T24 w 126"/>
                <a:gd name="T26" fmla="+- 0 291 270"/>
                <a:gd name="T27" fmla="*/ 291 h 22"/>
                <a:gd name="T28" fmla="+- 0 7144 7144"/>
                <a:gd name="T29" fmla="*/ T28 w 126"/>
                <a:gd name="T30" fmla="+- 0 280 270"/>
                <a:gd name="T31" fmla="*/ 280 h 22"/>
                <a:gd name="T32" fmla="+- 0 7156 7144"/>
                <a:gd name="T33" fmla="*/ T32 w 126"/>
                <a:gd name="T34" fmla="+- 0 270 270"/>
                <a:gd name="T35" fmla="*/ 270 h 22"/>
                <a:gd name="T36" fmla="+- 0 7195 7144"/>
                <a:gd name="T37" fmla="*/ T36 w 126"/>
                <a:gd name="T38" fmla="+- 0 270 270"/>
                <a:gd name="T39" fmla="*/ 270 h 22"/>
                <a:gd name="T40" fmla="+- 0 7206 7144"/>
                <a:gd name="T41" fmla="*/ T40 w 126"/>
                <a:gd name="T42" fmla="+- 0 270 270"/>
                <a:gd name="T43" fmla="*/ 270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26" h="22">
                  <a:moveTo>
                    <a:pt x="62" y="0"/>
                  </a:moveTo>
                  <a:lnTo>
                    <a:pt x="114" y="0"/>
                  </a:lnTo>
                  <a:lnTo>
                    <a:pt x="125" y="10"/>
                  </a:lnTo>
                  <a:lnTo>
                    <a:pt x="109" y="21"/>
                  </a:lnTo>
                  <a:lnTo>
                    <a:pt x="58" y="21"/>
                  </a:lnTo>
                  <a:lnTo>
                    <a:pt x="46" y="21"/>
                  </a:lnTo>
                  <a:lnTo>
                    <a:pt x="8" y="21"/>
                  </a:lnTo>
                  <a:lnTo>
                    <a:pt x="0" y="10"/>
                  </a:lnTo>
                  <a:lnTo>
                    <a:pt x="12" y="0"/>
                  </a:lnTo>
                  <a:lnTo>
                    <a:pt x="51" y="0"/>
                  </a:lnTo>
                  <a:lnTo>
                    <a:pt x="62" y="0"/>
                  </a:lnTo>
                  <a:close/>
                </a:path>
              </a:pathLst>
            </a:custGeom>
            <a:noFill/>
            <a:ln w="2743">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grpSp>
        <p:nvGrpSpPr>
          <p:cNvPr id="38" name="docshapegroup626">
            <a:extLst>
              <a:ext uri="{FF2B5EF4-FFF2-40B4-BE49-F238E27FC236}">
                <a16:creationId xmlns:a16="http://schemas.microsoft.com/office/drawing/2014/main" id="{B29DDFA3-5B8C-199F-13B2-E0EF06409C8A}"/>
              </a:ext>
            </a:extLst>
          </p:cNvPr>
          <p:cNvGrpSpPr>
            <a:grpSpLocks/>
          </p:cNvGrpSpPr>
          <p:nvPr/>
        </p:nvGrpSpPr>
        <p:grpSpPr bwMode="auto">
          <a:xfrm>
            <a:off x="2686050" y="1612900"/>
            <a:ext cx="282575" cy="177800"/>
            <a:chOff x="5449" y="158"/>
            <a:chExt cx="444" cy="280"/>
          </a:xfrm>
        </p:grpSpPr>
        <p:sp>
          <p:nvSpPr>
            <p:cNvPr id="39" name="docshape627">
              <a:extLst>
                <a:ext uri="{FF2B5EF4-FFF2-40B4-BE49-F238E27FC236}">
                  <a16:creationId xmlns:a16="http://schemas.microsoft.com/office/drawing/2014/main" id="{E773B5CC-0862-3364-EF43-E15D5A066227}"/>
                </a:ext>
              </a:extLst>
            </p:cNvPr>
            <p:cNvSpPr>
              <a:spLocks/>
            </p:cNvSpPr>
            <p:nvPr/>
          </p:nvSpPr>
          <p:spPr bwMode="auto">
            <a:xfrm>
              <a:off x="5449" y="158"/>
              <a:ext cx="444" cy="100"/>
            </a:xfrm>
            <a:custGeom>
              <a:avLst/>
              <a:gdLst>
                <a:gd name="T0" fmla="+- 0 5494 5449"/>
                <a:gd name="T1" fmla="*/ T0 w 444"/>
                <a:gd name="T2" fmla="+- 0 185 158"/>
                <a:gd name="T3" fmla="*/ 185 h 100"/>
                <a:gd name="T4" fmla="+- 0 5503 5449"/>
                <a:gd name="T5" fmla="*/ T4 w 444"/>
                <a:gd name="T6" fmla="+- 0 258 158"/>
                <a:gd name="T7" fmla="*/ 258 h 100"/>
                <a:gd name="T8" fmla="+- 0 5687 5449"/>
                <a:gd name="T9" fmla="*/ T8 w 444"/>
                <a:gd name="T10" fmla="+- 0 158 158"/>
                <a:gd name="T11" fmla="*/ 158 h 100"/>
                <a:gd name="T12" fmla="+- 0 5564 5449"/>
                <a:gd name="T13" fmla="*/ T12 w 444"/>
                <a:gd name="T14" fmla="+- 0 258 158"/>
                <a:gd name="T15" fmla="*/ 258 h 100"/>
                <a:gd name="T16" fmla="+- 0 5611 5449"/>
                <a:gd name="T17" fmla="*/ T16 w 444"/>
                <a:gd name="T18" fmla="+- 0 222 158"/>
                <a:gd name="T19" fmla="*/ 222 h 100"/>
                <a:gd name="T20" fmla="+- 0 5683 5449"/>
                <a:gd name="T21" fmla="*/ T20 w 444"/>
                <a:gd name="T22" fmla="+- 0 218 158"/>
                <a:gd name="T23" fmla="*/ 218 h 100"/>
                <a:gd name="T24" fmla="+- 0 5704 5449"/>
                <a:gd name="T25" fmla="*/ T24 w 444"/>
                <a:gd name="T26" fmla="+- 0 199 158"/>
                <a:gd name="T27" fmla="*/ 199 h 100"/>
                <a:gd name="T28" fmla="+- 0 5619 5449"/>
                <a:gd name="T29" fmla="*/ T28 w 444"/>
                <a:gd name="T30" fmla="+- 0 197 158"/>
                <a:gd name="T31" fmla="*/ 197 h 100"/>
                <a:gd name="T32" fmla="+- 0 5709 5449"/>
                <a:gd name="T33" fmla="*/ T32 w 444"/>
                <a:gd name="T34" fmla="+- 0 185 158"/>
                <a:gd name="T35" fmla="*/ 185 h 100"/>
                <a:gd name="T36" fmla="+- 0 5708 5449"/>
                <a:gd name="T37" fmla="*/ T36 w 444"/>
                <a:gd name="T38" fmla="+- 0 171 158"/>
                <a:gd name="T39" fmla="*/ 171 h 100"/>
                <a:gd name="T40" fmla="+- 0 5699 5449"/>
                <a:gd name="T41" fmla="*/ T40 w 444"/>
                <a:gd name="T42" fmla="+- 0 161 158"/>
                <a:gd name="T43" fmla="*/ 161 h 100"/>
                <a:gd name="T44" fmla="+- 0 5689 5449"/>
                <a:gd name="T45" fmla="*/ T44 w 444"/>
                <a:gd name="T46" fmla="+- 0 158 158"/>
                <a:gd name="T47" fmla="*/ 158 h 100"/>
                <a:gd name="T48" fmla="+- 0 5660 5449"/>
                <a:gd name="T49" fmla="*/ T48 w 444"/>
                <a:gd name="T50" fmla="+- 0 222 158"/>
                <a:gd name="T51" fmla="*/ 222 h 100"/>
                <a:gd name="T52" fmla="+- 0 5648 5449"/>
                <a:gd name="T53" fmla="*/ T52 w 444"/>
                <a:gd name="T54" fmla="+- 0 258 158"/>
                <a:gd name="T55" fmla="*/ 258 h 100"/>
                <a:gd name="T56" fmla="+- 0 5660 5449"/>
                <a:gd name="T57" fmla="*/ T56 w 444"/>
                <a:gd name="T58" fmla="+- 0 222 158"/>
                <a:gd name="T59" fmla="*/ 222 h 100"/>
                <a:gd name="T60" fmla="+- 0 5734 5449"/>
                <a:gd name="T61" fmla="*/ T60 w 444"/>
                <a:gd name="T62" fmla="+- 0 158 158"/>
                <a:gd name="T63" fmla="*/ 158 h 100"/>
                <a:gd name="T64" fmla="+- 0 5734 5449"/>
                <a:gd name="T65" fmla="*/ T64 w 444"/>
                <a:gd name="T66" fmla="+- 0 258 158"/>
                <a:gd name="T67" fmla="*/ 258 h 100"/>
                <a:gd name="T68" fmla="+- 0 5768 5449"/>
                <a:gd name="T69" fmla="*/ T68 w 444"/>
                <a:gd name="T70" fmla="+- 0 158 158"/>
                <a:gd name="T71" fmla="*/ 158 h 100"/>
                <a:gd name="T72" fmla="+- 0 5782 5449"/>
                <a:gd name="T73" fmla="*/ T72 w 444"/>
                <a:gd name="T74" fmla="+- 0 158 158"/>
                <a:gd name="T75" fmla="*/ 158 h 100"/>
                <a:gd name="T76" fmla="+- 0 5764 5449"/>
                <a:gd name="T77" fmla="*/ T76 w 444"/>
                <a:gd name="T78" fmla="+- 0 212 158"/>
                <a:gd name="T79" fmla="*/ 212 h 100"/>
                <a:gd name="T80" fmla="+- 0 5782 5449"/>
                <a:gd name="T81" fmla="*/ T80 w 444"/>
                <a:gd name="T82" fmla="+- 0 258 158"/>
                <a:gd name="T83" fmla="*/ 258 h 100"/>
                <a:gd name="T84" fmla="+- 0 5858 5449"/>
                <a:gd name="T85" fmla="*/ T84 w 444"/>
                <a:gd name="T86" fmla="+- 0 222 158"/>
                <a:gd name="T87" fmla="*/ 222 h 100"/>
                <a:gd name="T88" fmla="+- 0 5882 5449"/>
                <a:gd name="T89" fmla="*/ T88 w 444"/>
                <a:gd name="T90" fmla="+- 0 207 158"/>
                <a:gd name="T91" fmla="*/ 207 h 100"/>
                <a:gd name="T92" fmla="+- 0 5889 5449"/>
                <a:gd name="T93" fmla="*/ T92 w 444"/>
                <a:gd name="T94" fmla="+- 0 197 158"/>
                <a:gd name="T95" fmla="*/ 197 h 100"/>
                <a:gd name="T96" fmla="+- 0 5807 5449"/>
                <a:gd name="T97" fmla="*/ T96 w 444"/>
                <a:gd name="T98" fmla="+- 0 185 158"/>
                <a:gd name="T99" fmla="*/ 185 h 100"/>
                <a:gd name="T100" fmla="+- 0 5893 5449"/>
                <a:gd name="T101" fmla="*/ T100 w 444"/>
                <a:gd name="T102" fmla="+- 0 176 158"/>
                <a:gd name="T103" fmla="*/ 176 h 100"/>
                <a:gd name="T104" fmla="+- 0 5887 5449"/>
                <a:gd name="T105" fmla="*/ T104 w 444"/>
                <a:gd name="T106" fmla="+- 0 164 158"/>
                <a:gd name="T107" fmla="*/ 164 h 100"/>
                <a:gd name="T108" fmla="+- 0 5876 5449"/>
                <a:gd name="T109" fmla="*/ T108 w 444"/>
                <a:gd name="T110" fmla="+- 0 159 158"/>
                <a:gd name="T111" fmla="*/ 159 h 100"/>
                <a:gd name="T112" fmla="+- 0 5871 5449"/>
                <a:gd name="T113" fmla="*/ T112 w 444"/>
                <a:gd name="T114" fmla="+- 0 158 158"/>
                <a:gd name="T115" fmla="*/ 158 h 100"/>
                <a:gd name="T116" fmla="+- 0 5675 5449"/>
                <a:gd name="T117" fmla="*/ T116 w 444"/>
                <a:gd name="T118" fmla="+- 0 185 158"/>
                <a:gd name="T119" fmla="*/ 185 h 100"/>
                <a:gd name="T120" fmla="+- 0 5676 5449"/>
                <a:gd name="T121" fmla="*/ T120 w 444"/>
                <a:gd name="T122" fmla="+- 0 185 158"/>
                <a:gd name="T123" fmla="*/ 185 h 100"/>
                <a:gd name="T124" fmla="+- 0 5678 5449"/>
                <a:gd name="T125" fmla="*/ T124 w 444"/>
                <a:gd name="T126" fmla="+- 0 187 158"/>
                <a:gd name="T127" fmla="*/ 187 h 100"/>
                <a:gd name="T128" fmla="+- 0 5677 5449"/>
                <a:gd name="T129" fmla="*/ T128 w 444"/>
                <a:gd name="T130" fmla="+- 0 192 158"/>
                <a:gd name="T131" fmla="*/ 192 h 100"/>
                <a:gd name="T132" fmla="+- 0 5672 5449"/>
                <a:gd name="T133" fmla="*/ T132 w 444"/>
                <a:gd name="T134" fmla="+- 0 196 158"/>
                <a:gd name="T135" fmla="*/ 196 h 100"/>
                <a:gd name="T136" fmla="+- 0 5705 5449"/>
                <a:gd name="T137" fmla="*/ T136 w 444"/>
                <a:gd name="T138" fmla="+- 0 197 158"/>
                <a:gd name="T139" fmla="*/ 197 h 100"/>
                <a:gd name="T140" fmla="+- 0 5709 5449"/>
                <a:gd name="T141" fmla="*/ T140 w 444"/>
                <a:gd name="T142" fmla="+- 0 185 158"/>
                <a:gd name="T143" fmla="*/ 185 h 100"/>
                <a:gd name="T144" fmla="+- 0 5858 5449"/>
                <a:gd name="T145" fmla="*/ T144 w 444"/>
                <a:gd name="T146" fmla="+- 0 185 158"/>
                <a:gd name="T147" fmla="*/ 185 h 100"/>
                <a:gd name="T148" fmla="+- 0 5859 5449"/>
                <a:gd name="T149" fmla="*/ T148 w 444"/>
                <a:gd name="T150" fmla="+- 0 185 158"/>
                <a:gd name="T151" fmla="*/ 185 h 100"/>
                <a:gd name="T152" fmla="+- 0 5861 5449"/>
                <a:gd name="T153" fmla="*/ T152 w 444"/>
                <a:gd name="T154" fmla="+- 0 185 158"/>
                <a:gd name="T155" fmla="*/ 185 h 100"/>
                <a:gd name="T156" fmla="+- 0 5862 5449"/>
                <a:gd name="T157" fmla="*/ T156 w 444"/>
                <a:gd name="T158" fmla="+- 0 189 158"/>
                <a:gd name="T159" fmla="*/ 189 h 100"/>
                <a:gd name="T160" fmla="+- 0 5859 5449"/>
                <a:gd name="T161" fmla="*/ T160 w 444"/>
                <a:gd name="T162" fmla="+- 0 194 158"/>
                <a:gd name="T163" fmla="*/ 194 h 100"/>
                <a:gd name="T164" fmla="+- 0 5854 5449"/>
                <a:gd name="T165" fmla="*/ T164 w 444"/>
                <a:gd name="T166" fmla="+- 0 197 158"/>
                <a:gd name="T167" fmla="*/ 197 h 100"/>
                <a:gd name="T168" fmla="+- 0 5892 5449"/>
                <a:gd name="T169" fmla="*/ T168 w 444"/>
                <a:gd name="T170" fmla="+- 0 187 158"/>
                <a:gd name="T171" fmla="*/ 187 h 100"/>
                <a:gd name="T172" fmla="+- 0 5582 5449"/>
                <a:gd name="T173" fmla="*/ T172 w 444"/>
                <a:gd name="T174" fmla="+- 0 158 158"/>
                <a:gd name="T175" fmla="*/ 158 h 100"/>
                <a:gd name="T176" fmla="+- 0 5449 5449"/>
                <a:gd name="T177" fmla="*/ T176 w 444"/>
                <a:gd name="T178" fmla="+- 0 185 158"/>
                <a:gd name="T179" fmla="*/ 185 h 100"/>
                <a:gd name="T180" fmla="+- 0 5582 5449"/>
                <a:gd name="T181" fmla="*/ T180 w 444"/>
                <a:gd name="T182" fmla="+- 0 158 158"/>
                <a:gd name="T183" fmla="*/ 158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444" h="100">
                  <a:moveTo>
                    <a:pt x="79" y="27"/>
                  </a:moveTo>
                  <a:lnTo>
                    <a:pt x="45" y="27"/>
                  </a:lnTo>
                  <a:lnTo>
                    <a:pt x="20" y="100"/>
                  </a:lnTo>
                  <a:lnTo>
                    <a:pt x="54" y="100"/>
                  </a:lnTo>
                  <a:lnTo>
                    <a:pt x="79" y="27"/>
                  </a:lnTo>
                  <a:close/>
                  <a:moveTo>
                    <a:pt x="238" y="0"/>
                  </a:moveTo>
                  <a:lnTo>
                    <a:pt x="149" y="0"/>
                  </a:lnTo>
                  <a:lnTo>
                    <a:pt x="115" y="100"/>
                  </a:lnTo>
                  <a:lnTo>
                    <a:pt x="149" y="100"/>
                  </a:lnTo>
                  <a:lnTo>
                    <a:pt x="162" y="64"/>
                  </a:lnTo>
                  <a:lnTo>
                    <a:pt x="225" y="64"/>
                  </a:lnTo>
                  <a:lnTo>
                    <a:pt x="234" y="60"/>
                  </a:lnTo>
                  <a:lnTo>
                    <a:pt x="249" y="49"/>
                  </a:lnTo>
                  <a:lnTo>
                    <a:pt x="255" y="41"/>
                  </a:lnTo>
                  <a:lnTo>
                    <a:pt x="256" y="39"/>
                  </a:lnTo>
                  <a:lnTo>
                    <a:pt x="170" y="39"/>
                  </a:lnTo>
                  <a:lnTo>
                    <a:pt x="174" y="27"/>
                  </a:lnTo>
                  <a:lnTo>
                    <a:pt x="260" y="27"/>
                  </a:lnTo>
                  <a:lnTo>
                    <a:pt x="260" y="18"/>
                  </a:lnTo>
                  <a:lnTo>
                    <a:pt x="259" y="13"/>
                  </a:lnTo>
                  <a:lnTo>
                    <a:pt x="254" y="6"/>
                  </a:lnTo>
                  <a:lnTo>
                    <a:pt x="250" y="3"/>
                  </a:lnTo>
                  <a:lnTo>
                    <a:pt x="243" y="1"/>
                  </a:lnTo>
                  <a:lnTo>
                    <a:pt x="240" y="0"/>
                  </a:lnTo>
                  <a:lnTo>
                    <a:pt x="238" y="0"/>
                  </a:lnTo>
                  <a:close/>
                  <a:moveTo>
                    <a:pt x="211" y="64"/>
                  </a:moveTo>
                  <a:lnTo>
                    <a:pt x="170" y="64"/>
                  </a:lnTo>
                  <a:lnTo>
                    <a:pt x="199" y="100"/>
                  </a:lnTo>
                  <a:lnTo>
                    <a:pt x="240" y="100"/>
                  </a:lnTo>
                  <a:lnTo>
                    <a:pt x="211" y="64"/>
                  </a:lnTo>
                  <a:close/>
                  <a:moveTo>
                    <a:pt x="319" y="0"/>
                  </a:moveTo>
                  <a:lnTo>
                    <a:pt x="285" y="0"/>
                  </a:lnTo>
                  <a:lnTo>
                    <a:pt x="251" y="100"/>
                  </a:lnTo>
                  <a:lnTo>
                    <a:pt x="285" y="100"/>
                  </a:lnTo>
                  <a:lnTo>
                    <a:pt x="303" y="49"/>
                  </a:lnTo>
                  <a:lnTo>
                    <a:pt x="319" y="0"/>
                  </a:lnTo>
                  <a:close/>
                  <a:moveTo>
                    <a:pt x="422" y="0"/>
                  </a:moveTo>
                  <a:lnTo>
                    <a:pt x="333" y="0"/>
                  </a:lnTo>
                  <a:lnTo>
                    <a:pt x="320" y="39"/>
                  </a:lnTo>
                  <a:lnTo>
                    <a:pt x="315" y="54"/>
                  </a:lnTo>
                  <a:lnTo>
                    <a:pt x="299" y="100"/>
                  </a:lnTo>
                  <a:lnTo>
                    <a:pt x="333" y="100"/>
                  </a:lnTo>
                  <a:lnTo>
                    <a:pt x="346" y="64"/>
                  </a:lnTo>
                  <a:lnTo>
                    <a:pt x="409" y="64"/>
                  </a:lnTo>
                  <a:lnTo>
                    <a:pt x="418" y="60"/>
                  </a:lnTo>
                  <a:lnTo>
                    <a:pt x="433" y="49"/>
                  </a:lnTo>
                  <a:lnTo>
                    <a:pt x="439" y="41"/>
                  </a:lnTo>
                  <a:lnTo>
                    <a:pt x="440" y="39"/>
                  </a:lnTo>
                  <a:lnTo>
                    <a:pt x="354" y="39"/>
                  </a:lnTo>
                  <a:lnTo>
                    <a:pt x="358" y="27"/>
                  </a:lnTo>
                  <a:lnTo>
                    <a:pt x="444" y="27"/>
                  </a:lnTo>
                  <a:lnTo>
                    <a:pt x="444" y="18"/>
                  </a:lnTo>
                  <a:lnTo>
                    <a:pt x="443" y="13"/>
                  </a:lnTo>
                  <a:lnTo>
                    <a:pt x="438" y="6"/>
                  </a:lnTo>
                  <a:lnTo>
                    <a:pt x="434" y="3"/>
                  </a:lnTo>
                  <a:lnTo>
                    <a:pt x="427" y="1"/>
                  </a:lnTo>
                  <a:lnTo>
                    <a:pt x="424" y="0"/>
                  </a:lnTo>
                  <a:lnTo>
                    <a:pt x="422" y="0"/>
                  </a:lnTo>
                  <a:close/>
                  <a:moveTo>
                    <a:pt x="260" y="27"/>
                  </a:moveTo>
                  <a:lnTo>
                    <a:pt x="226" y="27"/>
                  </a:lnTo>
                  <a:lnTo>
                    <a:pt x="227" y="27"/>
                  </a:lnTo>
                  <a:lnTo>
                    <a:pt x="228" y="27"/>
                  </a:lnTo>
                  <a:lnTo>
                    <a:pt x="229" y="29"/>
                  </a:lnTo>
                  <a:lnTo>
                    <a:pt x="229" y="31"/>
                  </a:lnTo>
                  <a:lnTo>
                    <a:pt x="228" y="34"/>
                  </a:lnTo>
                  <a:lnTo>
                    <a:pt x="226" y="36"/>
                  </a:lnTo>
                  <a:lnTo>
                    <a:pt x="223" y="38"/>
                  </a:lnTo>
                  <a:lnTo>
                    <a:pt x="221" y="39"/>
                  </a:lnTo>
                  <a:lnTo>
                    <a:pt x="256" y="39"/>
                  </a:lnTo>
                  <a:lnTo>
                    <a:pt x="259" y="29"/>
                  </a:lnTo>
                  <a:lnTo>
                    <a:pt x="260" y="27"/>
                  </a:lnTo>
                  <a:close/>
                  <a:moveTo>
                    <a:pt x="444" y="27"/>
                  </a:moveTo>
                  <a:lnTo>
                    <a:pt x="409" y="27"/>
                  </a:lnTo>
                  <a:lnTo>
                    <a:pt x="410" y="27"/>
                  </a:lnTo>
                  <a:lnTo>
                    <a:pt x="411" y="27"/>
                  </a:lnTo>
                  <a:lnTo>
                    <a:pt x="412" y="27"/>
                  </a:lnTo>
                  <a:lnTo>
                    <a:pt x="413" y="29"/>
                  </a:lnTo>
                  <a:lnTo>
                    <a:pt x="413" y="31"/>
                  </a:lnTo>
                  <a:lnTo>
                    <a:pt x="412" y="34"/>
                  </a:lnTo>
                  <a:lnTo>
                    <a:pt x="410" y="36"/>
                  </a:lnTo>
                  <a:lnTo>
                    <a:pt x="407" y="38"/>
                  </a:lnTo>
                  <a:lnTo>
                    <a:pt x="405" y="39"/>
                  </a:lnTo>
                  <a:lnTo>
                    <a:pt x="440" y="39"/>
                  </a:lnTo>
                  <a:lnTo>
                    <a:pt x="443" y="29"/>
                  </a:lnTo>
                  <a:lnTo>
                    <a:pt x="444" y="27"/>
                  </a:lnTo>
                  <a:close/>
                  <a:moveTo>
                    <a:pt x="133" y="0"/>
                  </a:moveTo>
                  <a:lnTo>
                    <a:pt x="9" y="0"/>
                  </a:lnTo>
                  <a:lnTo>
                    <a:pt x="0" y="27"/>
                  </a:lnTo>
                  <a:lnTo>
                    <a:pt x="124" y="27"/>
                  </a:lnTo>
                  <a:lnTo>
                    <a:pt x="13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08" name="docshape628">
              <a:extLst>
                <a:ext uri="{FF2B5EF4-FFF2-40B4-BE49-F238E27FC236}">
                  <a16:creationId xmlns:a16="http://schemas.microsoft.com/office/drawing/2014/main" id="{C5A7FC82-EECF-8074-C9B9-F0474047F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2" y="325"/>
              <a:ext cx="137" cy="1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docshapegroup629">
            <a:extLst>
              <a:ext uri="{FF2B5EF4-FFF2-40B4-BE49-F238E27FC236}">
                <a16:creationId xmlns:a16="http://schemas.microsoft.com/office/drawing/2014/main" id="{8A752DD3-3085-10C2-B2ED-661DD7A6473A}"/>
              </a:ext>
            </a:extLst>
          </p:cNvPr>
          <p:cNvGrpSpPr>
            <a:grpSpLocks/>
          </p:cNvGrpSpPr>
          <p:nvPr/>
        </p:nvGrpSpPr>
        <p:grpSpPr bwMode="auto">
          <a:xfrm>
            <a:off x="3171825" y="1711325"/>
            <a:ext cx="679450" cy="180975"/>
            <a:chOff x="6216" y="313"/>
            <a:chExt cx="1070" cy="285"/>
          </a:xfrm>
        </p:grpSpPr>
        <p:sp>
          <p:nvSpPr>
            <p:cNvPr id="41" name="docshape630">
              <a:extLst>
                <a:ext uri="{FF2B5EF4-FFF2-40B4-BE49-F238E27FC236}">
                  <a16:creationId xmlns:a16="http://schemas.microsoft.com/office/drawing/2014/main" id="{84E0A460-6240-EEAC-36C7-23659DAA53A1}"/>
                </a:ext>
              </a:extLst>
            </p:cNvPr>
            <p:cNvSpPr>
              <a:spLocks/>
            </p:cNvSpPr>
            <p:nvPr/>
          </p:nvSpPr>
          <p:spPr bwMode="auto">
            <a:xfrm>
              <a:off x="6710" y="562"/>
              <a:ext cx="42" cy="34"/>
            </a:xfrm>
            <a:custGeom>
              <a:avLst/>
              <a:gdLst>
                <a:gd name="T0" fmla="+- 0 6751 6710"/>
                <a:gd name="T1" fmla="*/ T0 w 42"/>
                <a:gd name="T2" fmla="+- 0 562 562"/>
                <a:gd name="T3" fmla="*/ 562 h 34"/>
                <a:gd name="T4" fmla="+- 0 6716 6710"/>
                <a:gd name="T5" fmla="*/ T4 w 42"/>
                <a:gd name="T6" fmla="+- 0 562 562"/>
                <a:gd name="T7" fmla="*/ 562 h 34"/>
                <a:gd name="T8" fmla="+- 0 6710 6710"/>
                <a:gd name="T9" fmla="*/ T8 w 42"/>
                <a:gd name="T10" fmla="+- 0 595 562"/>
                <a:gd name="T11" fmla="*/ 595 h 34"/>
                <a:gd name="T12" fmla="+- 0 6745 6710"/>
                <a:gd name="T13" fmla="*/ T12 w 42"/>
                <a:gd name="T14" fmla="+- 0 595 562"/>
                <a:gd name="T15" fmla="*/ 595 h 34"/>
                <a:gd name="T16" fmla="+- 0 6751 6710"/>
                <a:gd name="T17" fmla="*/ T16 w 42"/>
                <a:gd name="T18" fmla="+- 0 562 562"/>
                <a:gd name="T19" fmla="*/ 562 h 34"/>
              </a:gdLst>
              <a:ahLst/>
              <a:cxnLst>
                <a:cxn ang="0">
                  <a:pos x="T1" y="T3"/>
                </a:cxn>
                <a:cxn ang="0">
                  <a:pos x="T5" y="T7"/>
                </a:cxn>
                <a:cxn ang="0">
                  <a:pos x="T9" y="T11"/>
                </a:cxn>
                <a:cxn ang="0">
                  <a:pos x="T13" y="T15"/>
                </a:cxn>
                <a:cxn ang="0">
                  <a:pos x="T17" y="T19"/>
                </a:cxn>
              </a:cxnLst>
              <a:rect l="0" t="0" r="r" b="b"/>
              <a:pathLst>
                <a:path w="42" h="34">
                  <a:moveTo>
                    <a:pt x="41" y="0"/>
                  </a:moveTo>
                  <a:lnTo>
                    <a:pt x="6" y="0"/>
                  </a:lnTo>
                  <a:lnTo>
                    <a:pt x="0" y="33"/>
                  </a:lnTo>
                  <a:lnTo>
                    <a:pt x="35" y="33"/>
                  </a:lnTo>
                  <a:lnTo>
                    <a:pt x="4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docshape631">
              <a:extLst>
                <a:ext uri="{FF2B5EF4-FFF2-40B4-BE49-F238E27FC236}">
                  <a16:creationId xmlns:a16="http://schemas.microsoft.com/office/drawing/2014/main" id="{EB261A47-C037-CD37-7347-4408F9021018}"/>
                </a:ext>
              </a:extLst>
            </p:cNvPr>
            <p:cNvSpPr>
              <a:spLocks/>
            </p:cNvSpPr>
            <p:nvPr/>
          </p:nvSpPr>
          <p:spPr bwMode="auto">
            <a:xfrm>
              <a:off x="6215" y="313"/>
              <a:ext cx="1070" cy="285"/>
            </a:xfrm>
            <a:custGeom>
              <a:avLst/>
              <a:gdLst>
                <a:gd name="T0" fmla="+- 0 6247 6216"/>
                <a:gd name="T1" fmla="*/ T0 w 1070"/>
                <a:gd name="T2" fmla="+- 0 473 313"/>
                <a:gd name="T3" fmla="*/ 473 h 285"/>
                <a:gd name="T4" fmla="+- 0 6223 6216"/>
                <a:gd name="T5" fmla="*/ T4 w 1070"/>
                <a:gd name="T6" fmla="+- 0 596 313"/>
                <a:gd name="T7" fmla="*/ 596 h 285"/>
                <a:gd name="T8" fmla="+- 0 6286 6216"/>
                <a:gd name="T9" fmla="*/ T8 w 1070"/>
                <a:gd name="T10" fmla="+- 0 548 313"/>
                <a:gd name="T11" fmla="*/ 548 h 285"/>
                <a:gd name="T12" fmla="+- 0 6305 6216"/>
                <a:gd name="T13" fmla="*/ T12 w 1070"/>
                <a:gd name="T14" fmla="+- 0 483 313"/>
                <a:gd name="T15" fmla="*/ 483 h 285"/>
                <a:gd name="T16" fmla="+- 0 6311 6216"/>
                <a:gd name="T17" fmla="*/ T16 w 1070"/>
                <a:gd name="T18" fmla="+- 0 320 313"/>
                <a:gd name="T19" fmla="*/ 320 h 285"/>
                <a:gd name="T20" fmla="+- 0 6262 6216"/>
                <a:gd name="T21" fmla="*/ T20 w 1070"/>
                <a:gd name="T22" fmla="+- 0 447 313"/>
                <a:gd name="T23" fmla="*/ 447 h 285"/>
                <a:gd name="T24" fmla="+- 0 6324 6216"/>
                <a:gd name="T25" fmla="*/ T24 w 1070"/>
                <a:gd name="T26" fmla="+- 0 412 313"/>
                <a:gd name="T27" fmla="*/ 412 h 285"/>
                <a:gd name="T28" fmla="+- 0 6371 6216"/>
                <a:gd name="T29" fmla="*/ T28 w 1070"/>
                <a:gd name="T30" fmla="+- 0 545 313"/>
                <a:gd name="T31" fmla="*/ 545 h 285"/>
                <a:gd name="T32" fmla="+- 0 6390 6216"/>
                <a:gd name="T33" fmla="*/ T32 w 1070"/>
                <a:gd name="T34" fmla="+- 0 598 313"/>
                <a:gd name="T35" fmla="*/ 598 h 285"/>
                <a:gd name="T36" fmla="+- 0 6372 6216"/>
                <a:gd name="T37" fmla="*/ T36 w 1070"/>
                <a:gd name="T38" fmla="+- 0 478 313"/>
                <a:gd name="T39" fmla="*/ 478 h 285"/>
                <a:gd name="T40" fmla="+- 0 6389 6216"/>
                <a:gd name="T41" fmla="*/ T40 w 1070"/>
                <a:gd name="T42" fmla="+- 0 477 313"/>
                <a:gd name="T43" fmla="*/ 477 h 285"/>
                <a:gd name="T44" fmla="+- 0 6402 6216"/>
                <a:gd name="T45" fmla="*/ T44 w 1070"/>
                <a:gd name="T46" fmla="+- 0 593 313"/>
                <a:gd name="T47" fmla="*/ 593 h 285"/>
                <a:gd name="T48" fmla="+- 0 6454 6216"/>
                <a:gd name="T49" fmla="*/ T48 w 1070"/>
                <a:gd name="T50" fmla="+- 0 471 313"/>
                <a:gd name="T51" fmla="*/ 471 h 285"/>
                <a:gd name="T52" fmla="+- 0 6337 6216"/>
                <a:gd name="T53" fmla="*/ T52 w 1070"/>
                <a:gd name="T54" fmla="+- 0 368 313"/>
                <a:gd name="T55" fmla="*/ 368 h 285"/>
                <a:gd name="T56" fmla="+- 0 6462 6216"/>
                <a:gd name="T57" fmla="*/ T56 w 1070"/>
                <a:gd name="T58" fmla="+- 0 314 313"/>
                <a:gd name="T59" fmla="*/ 314 h 285"/>
                <a:gd name="T60" fmla="+- 0 6518 6216"/>
                <a:gd name="T61" fmla="*/ T60 w 1070"/>
                <a:gd name="T62" fmla="+- 0 473 313"/>
                <a:gd name="T63" fmla="*/ 473 h 285"/>
                <a:gd name="T64" fmla="+- 0 6494 6216"/>
                <a:gd name="T65" fmla="*/ T64 w 1070"/>
                <a:gd name="T66" fmla="+- 0 596 313"/>
                <a:gd name="T67" fmla="*/ 596 h 285"/>
                <a:gd name="T68" fmla="+- 0 6557 6216"/>
                <a:gd name="T69" fmla="*/ T68 w 1070"/>
                <a:gd name="T70" fmla="+- 0 548 313"/>
                <a:gd name="T71" fmla="*/ 548 h 285"/>
                <a:gd name="T72" fmla="+- 0 6576 6216"/>
                <a:gd name="T73" fmla="*/ T72 w 1070"/>
                <a:gd name="T74" fmla="+- 0 483 313"/>
                <a:gd name="T75" fmla="*/ 483 h 285"/>
                <a:gd name="T76" fmla="+- 0 6582 6216"/>
                <a:gd name="T77" fmla="*/ T76 w 1070"/>
                <a:gd name="T78" fmla="+- 0 320 313"/>
                <a:gd name="T79" fmla="*/ 320 h 285"/>
                <a:gd name="T80" fmla="+- 0 6530 6216"/>
                <a:gd name="T81" fmla="*/ T80 w 1070"/>
                <a:gd name="T82" fmla="+- 0 442 313"/>
                <a:gd name="T83" fmla="*/ 442 h 285"/>
                <a:gd name="T84" fmla="+- 0 6592 6216"/>
                <a:gd name="T85" fmla="*/ T84 w 1070"/>
                <a:gd name="T86" fmla="+- 0 422 313"/>
                <a:gd name="T87" fmla="*/ 422 h 285"/>
                <a:gd name="T88" fmla="+- 0 6646 6216"/>
                <a:gd name="T89" fmla="*/ T88 w 1070"/>
                <a:gd name="T90" fmla="+- 0 539 313"/>
                <a:gd name="T91" fmla="*/ 539 h 285"/>
                <a:gd name="T92" fmla="+- 0 6511 6216"/>
                <a:gd name="T93" fmla="*/ T92 w 1070"/>
                <a:gd name="T94" fmla="+- 0 598 313"/>
                <a:gd name="T95" fmla="*/ 598 h 285"/>
                <a:gd name="T96" fmla="+- 0 6660 6216"/>
                <a:gd name="T97" fmla="*/ T96 w 1070"/>
                <a:gd name="T98" fmla="+- 0 477 313"/>
                <a:gd name="T99" fmla="*/ 477 h 285"/>
                <a:gd name="T100" fmla="+- 0 6673 6216"/>
                <a:gd name="T101" fmla="*/ T100 w 1070"/>
                <a:gd name="T102" fmla="+- 0 593 313"/>
                <a:gd name="T103" fmla="*/ 593 h 285"/>
                <a:gd name="T104" fmla="+- 0 6725 6216"/>
                <a:gd name="T105" fmla="*/ T104 w 1070"/>
                <a:gd name="T106" fmla="+- 0 471 313"/>
                <a:gd name="T107" fmla="*/ 471 h 285"/>
                <a:gd name="T108" fmla="+- 0 6608 6216"/>
                <a:gd name="T109" fmla="*/ T108 w 1070"/>
                <a:gd name="T110" fmla="+- 0 368 313"/>
                <a:gd name="T111" fmla="*/ 368 h 285"/>
                <a:gd name="T112" fmla="+- 0 6733 6216"/>
                <a:gd name="T113" fmla="*/ T112 w 1070"/>
                <a:gd name="T114" fmla="+- 0 314 313"/>
                <a:gd name="T115" fmla="*/ 314 h 285"/>
                <a:gd name="T116" fmla="+- 0 6754 6216"/>
                <a:gd name="T117" fmla="*/ T116 w 1070"/>
                <a:gd name="T118" fmla="+- 0 315 313"/>
                <a:gd name="T119" fmla="*/ 315 h 285"/>
                <a:gd name="T120" fmla="+- 0 6680 6216"/>
                <a:gd name="T121" fmla="*/ T120 w 1070"/>
                <a:gd name="T122" fmla="+- 0 423 313"/>
                <a:gd name="T123" fmla="*/ 423 h 285"/>
                <a:gd name="T124" fmla="+- 0 6733 6216"/>
                <a:gd name="T125" fmla="*/ T124 w 1070"/>
                <a:gd name="T126" fmla="+- 0 440 313"/>
                <a:gd name="T127" fmla="*/ 440 h 285"/>
                <a:gd name="T128" fmla="+- 0 6939 6216"/>
                <a:gd name="T129" fmla="*/ T128 w 1070"/>
                <a:gd name="T130" fmla="+- 0 598 313"/>
                <a:gd name="T131" fmla="*/ 598 h 285"/>
                <a:gd name="T132" fmla="+- 0 6867 6216"/>
                <a:gd name="T133" fmla="*/ T132 w 1070"/>
                <a:gd name="T134" fmla="+- 0 548 313"/>
                <a:gd name="T135" fmla="*/ 548 h 285"/>
                <a:gd name="T136" fmla="+- 0 6827 6216"/>
                <a:gd name="T137" fmla="*/ T136 w 1070"/>
                <a:gd name="T138" fmla="+- 0 455 313"/>
                <a:gd name="T139" fmla="*/ 455 h 285"/>
                <a:gd name="T140" fmla="+- 0 6991 6216"/>
                <a:gd name="T141" fmla="*/ T140 w 1070"/>
                <a:gd name="T142" fmla="+- 0 457 313"/>
                <a:gd name="T143" fmla="*/ 457 h 285"/>
                <a:gd name="T144" fmla="+- 0 6945 6216"/>
                <a:gd name="T145" fmla="*/ T144 w 1070"/>
                <a:gd name="T146" fmla="+- 0 597 313"/>
                <a:gd name="T147" fmla="*/ 597 h 285"/>
                <a:gd name="T148" fmla="+- 0 7003 6216"/>
                <a:gd name="T149" fmla="*/ T148 w 1070"/>
                <a:gd name="T150" fmla="+- 0 473 313"/>
                <a:gd name="T151" fmla="*/ 473 h 285"/>
                <a:gd name="T152" fmla="+- 0 6874 6216"/>
                <a:gd name="T153" fmla="*/ T152 w 1070"/>
                <a:gd name="T154" fmla="+- 0 314 313"/>
                <a:gd name="T155" fmla="*/ 314 h 285"/>
                <a:gd name="T156" fmla="+- 0 6938 6216"/>
                <a:gd name="T157" fmla="*/ T156 w 1070"/>
                <a:gd name="T158" fmla="+- 0 361 313"/>
                <a:gd name="T159" fmla="*/ 361 h 285"/>
                <a:gd name="T160" fmla="+- 0 7034 6216"/>
                <a:gd name="T161" fmla="*/ T160 w 1070"/>
                <a:gd name="T162" fmla="+- 0 315 313"/>
                <a:gd name="T163" fmla="*/ 315 h 285"/>
                <a:gd name="T164" fmla="+- 0 6959 6216"/>
                <a:gd name="T165" fmla="*/ T164 w 1070"/>
                <a:gd name="T166" fmla="+- 0 421 313"/>
                <a:gd name="T167" fmla="*/ 421 h 285"/>
                <a:gd name="T168" fmla="+- 0 7010 6216"/>
                <a:gd name="T169" fmla="*/ T168 w 1070"/>
                <a:gd name="T170" fmla="+- 0 444 313"/>
                <a:gd name="T171" fmla="*/ 444 h 285"/>
                <a:gd name="T172" fmla="+- 0 7044 6216"/>
                <a:gd name="T173" fmla="*/ T172 w 1070"/>
                <a:gd name="T174" fmla="+- 0 327 313"/>
                <a:gd name="T175" fmla="*/ 327 h 285"/>
                <a:gd name="T176" fmla="+- 0 7105 6216"/>
                <a:gd name="T177" fmla="*/ T176 w 1070"/>
                <a:gd name="T178" fmla="+- 0 454 313"/>
                <a:gd name="T179" fmla="*/ 454 h 285"/>
                <a:gd name="T180" fmla="+- 0 7102 6216"/>
                <a:gd name="T181" fmla="*/ T180 w 1070"/>
                <a:gd name="T182" fmla="+- 0 578 313"/>
                <a:gd name="T183" fmla="*/ 578 h 285"/>
                <a:gd name="T184" fmla="+- 0 7286 6216"/>
                <a:gd name="T185" fmla="*/ T184 w 1070"/>
                <a:gd name="T186" fmla="+- 0 506 313"/>
                <a:gd name="T187" fmla="*/ 506 h 285"/>
                <a:gd name="T188" fmla="+- 0 7278 6216"/>
                <a:gd name="T189" fmla="*/ T188 w 1070"/>
                <a:gd name="T190" fmla="+- 0 489 313"/>
                <a:gd name="T191" fmla="*/ 489 h 285"/>
                <a:gd name="T192" fmla="+- 0 7250 6216"/>
                <a:gd name="T193" fmla="*/ T192 w 1070"/>
                <a:gd name="T194" fmla="+- 0 487 313"/>
                <a:gd name="T195" fmla="*/ 487 h 285"/>
                <a:gd name="T196" fmla="+- 0 7232 6216"/>
                <a:gd name="T197" fmla="*/ T196 w 1070"/>
                <a:gd name="T198" fmla="+- 0 498 313"/>
                <a:gd name="T199" fmla="*/ 498 h 285"/>
                <a:gd name="T200" fmla="+- 0 7224 6216"/>
                <a:gd name="T201" fmla="*/ T200 w 1070"/>
                <a:gd name="T202" fmla="+- 0 488 313"/>
                <a:gd name="T203" fmla="*/ 488 h 285"/>
                <a:gd name="T204" fmla="+- 0 7192 6216"/>
                <a:gd name="T205" fmla="*/ T204 w 1070"/>
                <a:gd name="T206" fmla="+- 0 490 313"/>
                <a:gd name="T207" fmla="*/ 490 h 285"/>
                <a:gd name="T208" fmla="+- 0 7165 6216"/>
                <a:gd name="T209" fmla="*/ T208 w 1070"/>
                <a:gd name="T210" fmla="+- 0 578 313"/>
                <a:gd name="T211" fmla="*/ 578 h 285"/>
                <a:gd name="T212" fmla="+- 0 7183 6216"/>
                <a:gd name="T213" fmla="*/ T212 w 1070"/>
                <a:gd name="T214" fmla="+- 0 516 313"/>
                <a:gd name="T215" fmla="*/ 516 h 285"/>
                <a:gd name="T216" fmla="+- 0 7193 6216"/>
                <a:gd name="T217" fmla="*/ T216 w 1070"/>
                <a:gd name="T218" fmla="+- 0 507 313"/>
                <a:gd name="T219" fmla="*/ 507 h 285"/>
                <a:gd name="T220" fmla="+- 0 7203 6216"/>
                <a:gd name="T221" fmla="*/ T220 w 1070"/>
                <a:gd name="T222" fmla="+- 0 507 313"/>
                <a:gd name="T223" fmla="*/ 507 h 285"/>
                <a:gd name="T224" fmla="+- 0 7205 6216"/>
                <a:gd name="T225" fmla="*/ T224 w 1070"/>
                <a:gd name="T226" fmla="+- 0 516 313"/>
                <a:gd name="T227" fmla="*/ 516 h 285"/>
                <a:gd name="T228" fmla="+- 0 7233 6216"/>
                <a:gd name="T229" fmla="*/ T228 w 1070"/>
                <a:gd name="T230" fmla="+- 0 519 313"/>
                <a:gd name="T231" fmla="*/ 519 h 285"/>
                <a:gd name="T232" fmla="+- 0 7252 6216"/>
                <a:gd name="T233" fmla="*/ T232 w 1070"/>
                <a:gd name="T234" fmla="+- 0 506 313"/>
                <a:gd name="T235" fmla="*/ 506 h 285"/>
                <a:gd name="T236" fmla="+- 0 7257 6216"/>
                <a:gd name="T237" fmla="*/ T236 w 1070"/>
                <a:gd name="T238" fmla="+- 0 509 313"/>
                <a:gd name="T239" fmla="*/ 509 h 285"/>
                <a:gd name="T240" fmla="+- 0 7268 6216"/>
                <a:gd name="T241" fmla="*/ T240 w 1070"/>
                <a:gd name="T242" fmla="+- 0 578 313"/>
                <a:gd name="T243" fmla="*/ 578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070" h="285">
                  <a:moveTo>
                    <a:pt x="96" y="165"/>
                  </a:moveTo>
                  <a:lnTo>
                    <a:pt x="55" y="145"/>
                  </a:lnTo>
                  <a:lnTo>
                    <a:pt x="35" y="153"/>
                  </a:lnTo>
                  <a:lnTo>
                    <a:pt x="33" y="156"/>
                  </a:lnTo>
                  <a:lnTo>
                    <a:pt x="32" y="158"/>
                  </a:lnTo>
                  <a:lnTo>
                    <a:pt x="31" y="160"/>
                  </a:lnTo>
                  <a:lnTo>
                    <a:pt x="0" y="265"/>
                  </a:lnTo>
                  <a:lnTo>
                    <a:pt x="0" y="267"/>
                  </a:lnTo>
                  <a:lnTo>
                    <a:pt x="0" y="273"/>
                  </a:lnTo>
                  <a:lnTo>
                    <a:pt x="1" y="276"/>
                  </a:lnTo>
                  <a:lnTo>
                    <a:pt x="4" y="281"/>
                  </a:lnTo>
                  <a:lnTo>
                    <a:pt x="7" y="283"/>
                  </a:lnTo>
                  <a:lnTo>
                    <a:pt x="11" y="285"/>
                  </a:lnTo>
                  <a:lnTo>
                    <a:pt x="12" y="285"/>
                  </a:lnTo>
                  <a:lnTo>
                    <a:pt x="13" y="285"/>
                  </a:lnTo>
                  <a:lnTo>
                    <a:pt x="91" y="235"/>
                  </a:lnTo>
                  <a:lnTo>
                    <a:pt x="70" y="235"/>
                  </a:lnTo>
                  <a:lnTo>
                    <a:pt x="69" y="234"/>
                  </a:lnTo>
                  <a:lnTo>
                    <a:pt x="69" y="231"/>
                  </a:lnTo>
                  <a:lnTo>
                    <a:pt x="85" y="175"/>
                  </a:lnTo>
                  <a:lnTo>
                    <a:pt x="86" y="173"/>
                  </a:lnTo>
                  <a:lnTo>
                    <a:pt x="89" y="170"/>
                  </a:lnTo>
                  <a:lnTo>
                    <a:pt x="90" y="168"/>
                  </a:lnTo>
                  <a:lnTo>
                    <a:pt x="92" y="167"/>
                  </a:lnTo>
                  <a:lnTo>
                    <a:pt x="96" y="165"/>
                  </a:lnTo>
                  <a:close/>
                  <a:moveTo>
                    <a:pt x="117" y="65"/>
                  </a:moveTo>
                  <a:lnTo>
                    <a:pt x="103" y="3"/>
                  </a:lnTo>
                  <a:lnTo>
                    <a:pt x="95" y="7"/>
                  </a:lnTo>
                  <a:lnTo>
                    <a:pt x="87" y="12"/>
                  </a:lnTo>
                  <a:lnTo>
                    <a:pt x="75" y="23"/>
                  </a:lnTo>
                  <a:lnTo>
                    <a:pt x="70" y="28"/>
                  </a:lnTo>
                  <a:lnTo>
                    <a:pt x="42" y="122"/>
                  </a:lnTo>
                  <a:lnTo>
                    <a:pt x="43" y="129"/>
                  </a:lnTo>
                  <a:lnTo>
                    <a:pt x="46" y="134"/>
                  </a:lnTo>
                  <a:lnTo>
                    <a:pt x="55" y="138"/>
                  </a:lnTo>
                  <a:lnTo>
                    <a:pt x="105" y="116"/>
                  </a:lnTo>
                  <a:lnTo>
                    <a:pt x="104" y="115"/>
                  </a:lnTo>
                  <a:lnTo>
                    <a:pt x="104" y="111"/>
                  </a:lnTo>
                  <a:lnTo>
                    <a:pt x="105" y="109"/>
                  </a:lnTo>
                  <a:lnTo>
                    <a:pt x="108" y="99"/>
                  </a:lnTo>
                  <a:lnTo>
                    <a:pt x="111" y="88"/>
                  </a:lnTo>
                  <a:lnTo>
                    <a:pt x="114" y="76"/>
                  </a:lnTo>
                  <a:lnTo>
                    <a:pt x="117" y="65"/>
                  </a:lnTo>
                  <a:close/>
                  <a:moveTo>
                    <a:pt x="174" y="285"/>
                  </a:moveTo>
                  <a:lnTo>
                    <a:pt x="159" y="226"/>
                  </a:lnTo>
                  <a:lnTo>
                    <a:pt x="155" y="232"/>
                  </a:lnTo>
                  <a:lnTo>
                    <a:pt x="153" y="233"/>
                  </a:lnTo>
                  <a:lnTo>
                    <a:pt x="150" y="235"/>
                  </a:lnTo>
                  <a:lnTo>
                    <a:pt x="149" y="235"/>
                  </a:lnTo>
                  <a:lnTo>
                    <a:pt x="102" y="235"/>
                  </a:lnTo>
                  <a:lnTo>
                    <a:pt x="24" y="285"/>
                  </a:lnTo>
                  <a:lnTo>
                    <a:pt x="174" y="285"/>
                  </a:lnTo>
                  <a:close/>
                  <a:moveTo>
                    <a:pt x="218" y="141"/>
                  </a:moveTo>
                  <a:lnTo>
                    <a:pt x="174" y="119"/>
                  </a:lnTo>
                  <a:lnTo>
                    <a:pt x="113" y="119"/>
                  </a:lnTo>
                  <a:lnTo>
                    <a:pt x="61" y="142"/>
                  </a:lnTo>
                  <a:lnTo>
                    <a:pt x="107" y="165"/>
                  </a:lnTo>
                  <a:lnTo>
                    <a:pt x="156" y="165"/>
                  </a:lnTo>
                  <a:lnTo>
                    <a:pt x="218" y="141"/>
                  </a:lnTo>
                  <a:close/>
                  <a:moveTo>
                    <a:pt x="238" y="158"/>
                  </a:moveTo>
                  <a:lnTo>
                    <a:pt x="238" y="153"/>
                  </a:lnTo>
                  <a:lnTo>
                    <a:pt x="237" y="150"/>
                  </a:lnTo>
                  <a:lnTo>
                    <a:pt x="225" y="144"/>
                  </a:lnTo>
                  <a:lnTo>
                    <a:pt x="173" y="164"/>
                  </a:lnTo>
                  <a:lnTo>
                    <a:pt x="174" y="167"/>
                  </a:lnTo>
                  <a:lnTo>
                    <a:pt x="175" y="168"/>
                  </a:lnTo>
                  <a:lnTo>
                    <a:pt x="175" y="172"/>
                  </a:lnTo>
                  <a:lnTo>
                    <a:pt x="162" y="215"/>
                  </a:lnTo>
                  <a:lnTo>
                    <a:pt x="179" y="284"/>
                  </a:lnTo>
                  <a:lnTo>
                    <a:pt x="186" y="280"/>
                  </a:lnTo>
                  <a:lnTo>
                    <a:pt x="193" y="275"/>
                  </a:lnTo>
                  <a:lnTo>
                    <a:pt x="204" y="264"/>
                  </a:lnTo>
                  <a:lnTo>
                    <a:pt x="209" y="258"/>
                  </a:lnTo>
                  <a:lnTo>
                    <a:pt x="238" y="161"/>
                  </a:lnTo>
                  <a:lnTo>
                    <a:pt x="238" y="160"/>
                  </a:lnTo>
                  <a:lnTo>
                    <a:pt x="238" y="158"/>
                  </a:lnTo>
                  <a:close/>
                  <a:moveTo>
                    <a:pt x="246" y="1"/>
                  </a:moveTo>
                  <a:lnTo>
                    <a:pt x="237" y="1"/>
                  </a:lnTo>
                  <a:lnTo>
                    <a:pt x="173" y="0"/>
                  </a:lnTo>
                  <a:lnTo>
                    <a:pt x="140" y="0"/>
                  </a:lnTo>
                  <a:lnTo>
                    <a:pt x="108" y="1"/>
                  </a:lnTo>
                  <a:lnTo>
                    <a:pt x="121" y="55"/>
                  </a:lnTo>
                  <a:lnTo>
                    <a:pt x="125" y="51"/>
                  </a:lnTo>
                  <a:lnTo>
                    <a:pt x="126" y="50"/>
                  </a:lnTo>
                  <a:lnTo>
                    <a:pt x="129" y="49"/>
                  </a:lnTo>
                  <a:lnTo>
                    <a:pt x="130" y="48"/>
                  </a:lnTo>
                  <a:lnTo>
                    <a:pt x="172" y="48"/>
                  </a:lnTo>
                  <a:lnTo>
                    <a:pt x="246" y="1"/>
                  </a:lnTo>
                  <a:close/>
                  <a:moveTo>
                    <a:pt x="367" y="165"/>
                  </a:moveTo>
                  <a:lnTo>
                    <a:pt x="326" y="145"/>
                  </a:lnTo>
                  <a:lnTo>
                    <a:pt x="306" y="153"/>
                  </a:lnTo>
                  <a:lnTo>
                    <a:pt x="304" y="156"/>
                  </a:lnTo>
                  <a:lnTo>
                    <a:pt x="303" y="158"/>
                  </a:lnTo>
                  <a:lnTo>
                    <a:pt x="302" y="160"/>
                  </a:lnTo>
                  <a:lnTo>
                    <a:pt x="271" y="265"/>
                  </a:lnTo>
                  <a:lnTo>
                    <a:pt x="271" y="267"/>
                  </a:lnTo>
                  <a:lnTo>
                    <a:pt x="271" y="273"/>
                  </a:lnTo>
                  <a:lnTo>
                    <a:pt x="272" y="276"/>
                  </a:lnTo>
                  <a:lnTo>
                    <a:pt x="275" y="281"/>
                  </a:lnTo>
                  <a:lnTo>
                    <a:pt x="278" y="283"/>
                  </a:lnTo>
                  <a:lnTo>
                    <a:pt x="282" y="285"/>
                  </a:lnTo>
                  <a:lnTo>
                    <a:pt x="283" y="285"/>
                  </a:lnTo>
                  <a:lnTo>
                    <a:pt x="284" y="285"/>
                  </a:lnTo>
                  <a:lnTo>
                    <a:pt x="362" y="235"/>
                  </a:lnTo>
                  <a:lnTo>
                    <a:pt x="341" y="235"/>
                  </a:lnTo>
                  <a:lnTo>
                    <a:pt x="340" y="235"/>
                  </a:lnTo>
                  <a:lnTo>
                    <a:pt x="340" y="234"/>
                  </a:lnTo>
                  <a:lnTo>
                    <a:pt x="340" y="231"/>
                  </a:lnTo>
                  <a:lnTo>
                    <a:pt x="356" y="175"/>
                  </a:lnTo>
                  <a:lnTo>
                    <a:pt x="357" y="173"/>
                  </a:lnTo>
                  <a:lnTo>
                    <a:pt x="360" y="170"/>
                  </a:lnTo>
                  <a:lnTo>
                    <a:pt x="361" y="168"/>
                  </a:lnTo>
                  <a:lnTo>
                    <a:pt x="363" y="167"/>
                  </a:lnTo>
                  <a:lnTo>
                    <a:pt x="367" y="165"/>
                  </a:lnTo>
                  <a:close/>
                  <a:moveTo>
                    <a:pt x="388" y="65"/>
                  </a:moveTo>
                  <a:lnTo>
                    <a:pt x="374" y="3"/>
                  </a:lnTo>
                  <a:lnTo>
                    <a:pt x="366" y="7"/>
                  </a:lnTo>
                  <a:lnTo>
                    <a:pt x="358" y="12"/>
                  </a:lnTo>
                  <a:lnTo>
                    <a:pt x="345" y="23"/>
                  </a:lnTo>
                  <a:lnTo>
                    <a:pt x="341" y="28"/>
                  </a:lnTo>
                  <a:lnTo>
                    <a:pt x="339" y="33"/>
                  </a:lnTo>
                  <a:lnTo>
                    <a:pt x="313" y="122"/>
                  </a:lnTo>
                  <a:lnTo>
                    <a:pt x="314" y="129"/>
                  </a:lnTo>
                  <a:lnTo>
                    <a:pt x="317" y="134"/>
                  </a:lnTo>
                  <a:lnTo>
                    <a:pt x="326" y="138"/>
                  </a:lnTo>
                  <a:lnTo>
                    <a:pt x="376" y="116"/>
                  </a:lnTo>
                  <a:lnTo>
                    <a:pt x="375" y="115"/>
                  </a:lnTo>
                  <a:lnTo>
                    <a:pt x="375" y="111"/>
                  </a:lnTo>
                  <a:lnTo>
                    <a:pt x="376" y="109"/>
                  </a:lnTo>
                  <a:lnTo>
                    <a:pt x="379" y="99"/>
                  </a:lnTo>
                  <a:lnTo>
                    <a:pt x="382" y="88"/>
                  </a:lnTo>
                  <a:lnTo>
                    <a:pt x="385" y="76"/>
                  </a:lnTo>
                  <a:lnTo>
                    <a:pt x="388" y="65"/>
                  </a:lnTo>
                  <a:close/>
                  <a:moveTo>
                    <a:pt x="445" y="285"/>
                  </a:moveTo>
                  <a:lnTo>
                    <a:pt x="430" y="226"/>
                  </a:lnTo>
                  <a:lnTo>
                    <a:pt x="426" y="232"/>
                  </a:lnTo>
                  <a:lnTo>
                    <a:pt x="424" y="233"/>
                  </a:lnTo>
                  <a:lnTo>
                    <a:pt x="421" y="235"/>
                  </a:lnTo>
                  <a:lnTo>
                    <a:pt x="420" y="235"/>
                  </a:lnTo>
                  <a:lnTo>
                    <a:pt x="373" y="235"/>
                  </a:lnTo>
                  <a:lnTo>
                    <a:pt x="295" y="285"/>
                  </a:lnTo>
                  <a:lnTo>
                    <a:pt x="445" y="285"/>
                  </a:lnTo>
                  <a:close/>
                  <a:moveTo>
                    <a:pt x="509" y="158"/>
                  </a:moveTo>
                  <a:lnTo>
                    <a:pt x="509" y="153"/>
                  </a:lnTo>
                  <a:lnTo>
                    <a:pt x="508" y="150"/>
                  </a:lnTo>
                  <a:lnTo>
                    <a:pt x="496" y="144"/>
                  </a:lnTo>
                  <a:lnTo>
                    <a:pt x="444" y="164"/>
                  </a:lnTo>
                  <a:lnTo>
                    <a:pt x="445" y="167"/>
                  </a:lnTo>
                  <a:lnTo>
                    <a:pt x="446" y="168"/>
                  </a:lnTo>
                  <a:lnTo>
                    <a:pt x="446" y="172"/>
                  </a:lnTo>
                  <a:lnTo>
                    <a:pt x="433" y="215"/>
                  </a:lnTo>
                  <a:lnTo>
                    <a:pt x="450" y="284"/>
                  </a:lnTo>
                  <a:lnTo>
                    <a:pt x="457" y="280"/>
                  </a:lnTo>
                  <a:lnTo>
                    <a:pt x="464" y="275"/>
                  </a:lnTo>
                  <a:lnTo>
                    <a:pt x="475" y="264"/>
                  </a:lnTo>
                  <a:lnTo>
                    <a:pt x="480" y="258"/>
                  </a:lnTo>
                  <a:lnTo>
                    <a:pt x="508" y="161"/>
                  </a:lnTo>
                  <a:lnTo>
                    <a:pt x="509" y="160"/>
                  </a:lnTo>
                  <a:lnTo>
                    <a:pt x="509" y="158"/>
                  </a:lnTo>
                  <a:close/>
                  <a:moveTo>
                    <a:pt x="517" y="1"/>
                  </a:moveTo>
                  <a:lnTo>
                    <a:pt x="508" y="1"/>
                  </a:lnTo>
                  <a:lnTo>
                    <a:pt x="443" y="1"/>
                  </a:lnTo>
                  <a:lnTo>
                    <a:pt x="411" y="0"/>
                  </a:lnTo>
                  <a:lnTo>
                    <a:pt x="379" y="1"/>
                  </a:lnTo>
                  <a:lnTo>
                    <a:pt x="392" y="55"/>
                  </a:lnTo>
                  <a:lnTo>
                    <a:pt x="396" y="51"/>
                  </a:lnTo>
                  <a:lnTo>
                    <a:pt x="397" y="50"/>
                  </a:lnTo>
                  <a:lnTo>
                    <a:pt x="400" y="49"/>
                  </a:lnTo>
                  <a:lnTo>
                    <a:pt x="401" y="48"/>
                  </a:lnTo>
                  <a:lnTo>
                    <a:pt x="443" y="48"/>
                  </a:lnTo>
                  <a:lnTo>
                    <a:pt x="517" y="1"/>
                  </a:lnTo>
                  <a:close/>
                  <a:moveTo>
                    <a:pt x="550" y="14"/>
                  </a:moveTo>
                  <a:lnTo>
                    <a:pt x="549" y="10"/>
                  </a:lnTo>
                  <a:lnTo>
                    <a:pt x="545" y="5"/>
                  </a:lnTo>
                  <a:lnTo>
                    <a:pt x="543" y="3"/>
                  </a:lnTo>
                  <a:lnTo>
                    <a:pt x="540" y="2"/>
                  </a:lnTo>
                  <a:lnTo>
                    <a:pt x="538" y="2"/>
                  </a:lnTo>
                  <a:lnTo>
                    <a:pt x="537" y="1"/>
                  </a:lnTo>
                  <a:lnTo>
                    <a:pt x="527" y="1"/>
                  </a:lnTo>
                  <a:lnTo>
                    <a:pt x="453" y="48"/>
                  </a:lnTo>
                  <a:lnTo>
                    <a:pt x="482" y="48"/>
                  </a:lnTo>
                  <a:lnTo>
                    <a:pt x="465" y="108"/>
                  </a:lnTo>
                  <a:lnTo>
                    <a:pt x="464" y="110"/>
                  </a:lnTo>
                  <a:lnTo>
                    <a:pt x="462" y="113"/>
                  </a:lnTo>
                  <a:lnTo>
                    <a:pt x="460" y="115"/>
                  </a:lnTo>
                  <a:lnTo>
                    <a:pt x="456" y="118"/>
                  </a:lnTo>
                  <a:lnTo>
                    <a:pt x="496" y="138"/>
                  </a:lnTo>
                  <a:lnTo>
                    <a:pt x="515" y="131"/>
                  </a:lnTo>
                  <a:lnTo>
                    <a:pt x="517" y="127"/>
                  </a:lnTo>
                  <a:lnTo>
                    <a:pt x="519" y="123"/>
                  </a:lnTo>
                  <a:lnTo>
                    <a:pt x="521" y="119"/>
                  </a:lnTo>
                  <a:lnTo>
                    <a:pt x="549" y="21"/>
                  </a:lnTo>
                  <a:lnTo>
                    <a:pt x="550" y="19"/>
                  </a:lnTo>
                  <a:lnTo>
                    <a:pt x="550" y="14"/>
                  </a:lnTo>
                  <a:close/>
                  <a:moveTo>
                    <a:pt x="723" y="285"/>
                  </a:moveTo>
                  <a:lnTo>
                    <a:pt x="709" y="226"/>
                  </a:lnTo>
                  <a:lnTo>
                    <a:pt x="704" y="232"/>
                  </a:lnTo>
                  <a:lnTo>
                    <a:pt x="703" y="233"/>
                  </a:lnTo>
                  <a:lnTo>
                    <a:pt x="700" y="235"/>
                  </a:lnTo>
                  <a:lnTo>
                    <a:pt x="699" y="235"/>
                  </a:lnTo>
                  <a:lnTo>
                    <a:pt x="651" y="235"/>
                  </a:lnTo>
                  <a:lnTo>
                    <a:pt x="573" y="285"/>
                  </a:lnTo>
                  <a:lnTo>
                    <a:pt x="723" y="285"/>
                  </a:lnTo>
                  <a:close/>
                  <a:moveTo>
                    <a:pt x="768" y="141"/>
                  </a:moveTo>
                  <a:lnTo>
                    <a:pt x="724" y="119"/>
                  </a:lnTo>
                  <a:lnTo>
                    <a:pt x="663" y="119"/>
                  </a:lnTo>
                  <a:lnTo>
                    <a:pt x="611" y="142"/>
                  </a:lnTo>
                  <a:lnTo>
                    <a:pt x="657" y="165"/>
                  </a:lnTo>
                  <a:lnTo>
                    <a:pt x="705" y="165"/>
                  </a:lnTo>
                  <a:lnTo>
                    <a:pt x="768" y="141"/>
                  </a:lnTo>
                  <a:close/>
                  <a:moveTo>
                    <a:pt x="787" y="153"/>
                  </a:moveTo>
                  <a:lnTo>
                    <a:pt x="787" y="150"/>
                  </a:lnTo>
                  <a:lnTo>
                    <a:pt x="775" y="144"/>
                  </a:lnTo>
                  <a:lnTo>
                    <a:pt x="722" y="164"/>
                  </a:lnTo>
                  <a:lnTo>
                    <a:pt x="724" y="167"/>
                  </a:lnTo>
                  <a:lnTo>
                    <a:pt x="724" y="168"/>
                  </a:lnTo>
                  <a:lnTo>
                    <a:pt x="724" y="172"/>
                  </a:lnTo>
                  <a:lnTo>
                    <a:pt x="712" y="215"/>
                  </a:lnTo>
                  <a:lnTo>
                    <a:pt x="729" y="284"/>
                  </a:lnTo>
                  <a:lnTo>
                    <a:pt x="736" y="280"/>
                  </a:lnTo>
                  <a:lnTo>
                    <a:pt x="743" y="275"/>
                  </a:lnTo>
                  <a:lnTo>
                    <a:pt x="754" y="264"/>
                  </a:lnTo>
                  <a:lnTo>
                    <a:pt x="758" y="258"/>
                  </a:lnTo>
                  <a:lnTo>
                    <a:pt x="787" y="161"/>
                  </a:lnTo>
                  <a:lnTo>
                    <a:pt x="787" y="160"/>
                  </a:lnTo>
                  <a:lnTo>
                    <a:pt x="787" y="153"/>
                  </a:lnTo>
                  <a:close/>
                  <a:moveTo>
                    <a:pt x="795" y="1"/>
                  </a:moveTo>
                  <a:lnTo>
                    <a:pt x="787" y="1"/>
                  </a:lnTo>
                  <a:lnTo>
                    <a:pt x="722" y="1"/>
                  </a:lnTo>
                  <a:lnTo>
                    <a:pt x="689" y="0"/>
                  </a:lnTo>
                  <a:lnTo>
                    <a:pt x="658" y="1"/>
                  </a:lnTo>
                  <a:lnTo>
                    <a:pt x="670" y="55"/>
                  </a:lnTo>
                  <a:lnTo>
                    <a:pt x="674" y="51"/>
                  </a:lnTo>
                  <a:lnTo>
                    <a:pt x="676" y="50"/>
                  </a:lnTo>
                  <a:lnTo>
                    <a:pt x="678" y="49"/>
                  </a:lnTo>
                  <a:lnTo>
                    <a:pt x="680" y="48"/>
                  </a:lnTo>
                  <a:lnTo>
                    <a:pt x="722" y="48"/>
                  </a:lnTo>
                  <a:lnTo>
                    <a:pt x="795" y="1"/>
                  </a:lnTo>
                  <a:close/>
                  <a:moveTo>
                    <a:pt x="828" y="14"/>
                  </a:moveTo>
                  <a:lnTo>
                    <a:pt x="827" y="10"/>
                  </a:lnTo>
                  <a:lnTo>
                    <a:pt x="824" y="5"/>
                  </a:lnTo>
                  <a:lnTo>
                    <a:pt x="821" y="3"/>
                  </a:lnTo>
                  <a:lnTo>
                    <a:pt x="818" y="2"/>
                  </a:lnTo>
                  <a:lnTo>
                    <a:pt x="817" y="2"/>
                  </a:lnTo>
                  <a:lnTo>
                    <a:pt x="815" y="1"/>
                  </a:lnTo>
                  <a:lnTo>
                    <a:pt x="806" y="1"/>
                  </a:lnTo>
                  <a:lnTo>
                    <a:pt x="732" y="48"/>
                  </a:lnTo>
                  <a:lnTo>
                    <a:pt x="761" y="48"/>
                  </a:lnTo>
                  <a:lnTo>
                    <a:pt x="743" y="108"/>
                  </a:lnTo>
                  <a:lnTo>
                    <a:pt x="742" y="110"/>
                  </a:lnTo>
                  <a:lnTo>
                    <a:pt x="740" y="113"/>
                  </a:lnTo>
                  <a:lnTo>
                    <a:pt x="739" y="115"/>
                  </a:lnTo>
                  <a:lnTo>
                    <a:pt x="735" y="118"/>
                  </a:lnTo>
                  <a:lnTo>
                    <a:pt x="775" y="138"/>
                  </a:lnTo>
                  <a:lnTo>
                    <a:pt x="794" y="131"/>
                  </a:lnTo>
                  <a:lnTo>
                    <a:pt x="796" y="127"/>
                  </a:lnTo>
                  <a:lnTo>
                    <a:pt x="798" y="123"/>
                  </a:lnTo>
                  <a:lnTo>
                    <a:pt x="799" y="119"/>
                  </a:lnTo>
                  <a:lnTo>
                    <a:pt x="828" y="21"/>
                  </a:lnTo>
                  <a:lnTo>
                    <a:pt x="828" y="19"/>
                  </a:lnTo>
                  <a:lnTo>
                    <a:pt x="828" y="14"/>
                  </a:lnTo>
                  <a:close/>
                  <a:moveTo>
                    <a:pt x="933" y="178"/>
                  </a:moveTo>
                  <a:lnTo>
                    <a:pt x="932" y="174"/>
                  </a:lnTo>
                  <a:lnTo>
                    <a:pt x="902" y="174"/>
                  </a:lnTo>
                  <a:lnTo>
                    <a:pt x="900" y="175"/>
                  </a:lnTo>
                  <a:lnTo>
                    <a:pt x="874" y="199"/>
                  </a:lnTo>
                  <a:lnTo>
                    <a:pt x="889" y="141"/>
                  </a:lnTo>
                  <a:lnTo>
                    <a:pt x="861" y="141"/>
                  </a:lnTo>
                  <a:lnTo>
                    <a:pt x="828" y="265"/>
                  </a:lnTo>
                  <a:lnTo>
                    <a:pt x="856" y="265"/>
                  </a:lnTo>
                  <a:lnTo>
                    <a:pt x="863" y="238"/>
                  </a:lnTo>
                  <a:lnTo>
                    <a:pt x="877" y="227"/>
                  </a:lnTo>
                  <a:lnTo>
                    <a:pt x="886" y="265"/>
                  </a:lnTo>
                  <a:lnTo>
                    <a:pt x="914" y="265"/>
                  </a:lnTo>
                  <a:lnTo>
                    <a:pt x="903" y="227"/>
                  </a:lnTo>
                  <a:lnTo>
                    <a:pt x="898" y="208"/>
                  </a:lnTo>
                  <a:lnTo>
                    <a:pt x="909" y="199"/>
                  </a:lnTo>
                  <a:lnTo>
                    <a:pt x="933" y="178"/>
                  </a:lnTo>
                  <a:close/>
                  <a:moveTo>
                    <a:pt x="1070" y="193"/>
                  </a:moveTo>
                  <a:lnTo>
                    <a:pt x="1070" y="190"/>
                  </a:lnTo>
                  <a:lnTo>
                    <a:pt x="1069" y="188"/>
                  </a:lnTo>
                  <a:lnTo>
                    <a:pt x="1068" y="185"/>
                  </a:lnTo>
                  <a:lnTo>
                    <a:pt x="1068" y="183"/>
                  </a:lnTo>
                  <a:lnTo>
                    <a:pt x="1066" y="180"/>
                  </a:lnTo>
                  <a:lnTo>
                    <a:pt x="1062" y="176"/>
                  </a:lnTo>
                  <a:lnTo>
                    <a:pt x="1059" y="175"/>
                  </a:lnTo>
                  <a:lnTo>
                    <a:pt x="1054" y="172"/>
                  </a:lnTo>
                  <a:lnTo>
                    <a:pt x="1050" y="172"/>
                  </a:lnTo>
                  <a:lnTo>
                    <a:pt x="1043" y="172"/>
                  </a:lnTo>
                  <a:lnTo>
                    <a:pt x="1040" y="172"/>
                  </a:lnTo>
                  <a:lnTo>
                    <a:pt x="1034" y="174"/>
                  </a:lnTo>
                  <a:lnTo>
                    <a:pt x="1031" y="175"/>
                  </a:lnTo>
                  <a:lnTo>
                    <a:pt x="1025" y="178"/>
                  </a:lnTo>
                  <a:lnTo>
                    <a:pt x="1022" y="180"/>
                  </a:lnTo>
                  <a:lnTo>
                    <a:pt x="1018" y="183"/>
                  </a:lnTo>
                  <a:lnTo>
                    <a:pt x="1017" y="184"/>
                  </a:lnTo>
                  <a:lnTo>
                    <a:pt x="1016" y="185"/>
                  </a:lnTo>
                  <a:lnTo>
                    <a:pt x="1016" y="184"/>
                  </a:lnTo>
                  <a:lnTo>
                    <a:pt x="1015" y="183"/>
                  </a:lnTo>
                  <a:lnTo>
                    <a:pt x="1014" y="181"/>
                  </a:lnTo>
                  <a:lnTo>
                    <a:pt x="1014" y="180"/>
                  </a:lnTo>
                  <a:lnTo>
                    <a:pt x="1012" y="178"/>
                  </a:lnTo>
                  <a:lnTo>
                    <a:pt x="1008" y="175"/>
                  </a:lnTo>
                  <a:lnTo>
                    <a:pt x="1006" y="174"/>
                  </a:lnTo>
                  <a:lnTo>
                    <a:pt x="1001" y="172"/>
                  </a:lnTo>
                  <a:lnTo>
                    <a:pt x="998" y="172"/>
                  </a:lnTo>
                  <a:lnTo>
                    <a:pt x="989" y="172"/>
                  </a:lnTo>
                  <a:lnTo>
                    <a:pt x="984" y="173"/>
                  </a:lnTo>
                  <a:lnTo>
                    <a:pt x="976" y="177"/>
                  </a:lnTo>
                  <a:lnTo>
                    <a:pt x="973" y="179"/>
                  </a:lnTo>
                  <a:lnTo>
                    <a:pt x="970" y="181"/>
                  </a:lnTo>
                  <a:lnTo>
                    <a:pt x="972" y="174"/>
                  </a:lnTo>
                  <a:lnTo>
                    <a:pt x="945" y="174"/>
                  </a:lnTo>
                  <a:lnTo>
                    <a:pt x="921" y="265"/>
                  </a:lnTo>
                  <a:lnTo>
                    <a:pt x="949" y="265"/>
                  </a:lnTo>
                  <a:lnTo>
                    <a:pt x="960" y="224"/>
                  </a:lnTo>
                  <a:lnTo>
                    <a:pt x="962" y="216"/>
                  </a:lnTo>
                  <a:lnTo>
                    <a:pt x="963" y="212"/>
                  </a:lnTo>
                  <a:lnTo>
                    <a:pt x="965" y="208"/>
                  </a:lnTo>
                  <a:lnTo>
                    <a:pt x="966" y="206"/>
                  </a:lnTo>
                  <a:lnTo>
                    <a:pt x="967" y="203"/>
                  </a:lnTo>
                  <a:lnTo>
                    <a:pt x="968" y="202"/>
                  </a:lnTo>
                  <a:lnTo>
                    <a:pt x="970" y="200"/>
                  </a:lnTo>
                  <a:lnTo>
                    <a:pt x="971" y="198"/>
                  </a:lnTo>
                  <a:lnTo>
                    <a:pt x="974" y="196"/>
                  </a:lnTo>
                  <a:lnTo>
                    <a:pt x="975" y="196"/>
                  </a:lnTo>
                  <a:lnTo>
                    <a:pt x="977" y="194"/>
                  </a:lnTo>
                  <a:lnTo>
                    <a:pt x="979" y="194"/>
                  </a:lnTo>
                  <a:lnTo>
                    <a:pt x="981" y="193"/>
                  </a:lnTo>
                  <a:lnTo>
                    <a:pt x="982" y="193"/>
                  </a:lnTo>
                  <a:lnTo>
                    <a:pt x="984" y="193"/>
                  </a:lnTo>
                  <a:lnTo>
                    <a:pt x="985" y="193"/>
                  </a:lnTo>
                  <a:lnTo>
                    <a:pt x="987" y="194"/>
                  </a:lnTo>
                  <a:lnTo>
                    <a:pt x="988" y="195"/>
                  </a:lnTo>
                  <a:lnTo>
                    <a:pt x="989" y="196"/>
                  </a:lnTo>
                  <a:lnTo>
                    <a:pt x="989" y="200"/>
                  </a:lnTo>
                  <a:lnTo>
                    <a:pt x="989" y="203"/>
                  </a:lnTo>
                  <a:lnTo>
                    <a:pt x="987" y="210"/>
                  </a:lnTo>
                  <a:lnTo>
                    <a:pt x="972" y="265"/>
                  </a:lnTo>
                  <a:lnTo>
                    <a:pt x="1000" y="265"/>
                  </a:lnTo>
                  <a:lnTo>
                    <a:pt x="1013" y="219"/>
                  </a:lnTo>
                  <a:lnTo>
                    <a:pt x="1014" y="214"/>
                  </a:lnTo>
                  <a:lnTo>
                    <a:pt x="1017" y="206"/>
                  </a:lnTo>
                  <a:lnTo>
                    <a:pt x="1019" y="203"/>
                  </a:lnTo>
                  <a:lnTo>
                    <a:pt x="1023" y="199"/>
                  </a:lnTo>
                  <a:lnTo>
                    <a:pt x="1025" y="196"/>
                  </a:lnTo>
                  <a:lnTo>
                    <a:pt x="1030" y="194"/>
                  </a:lnTo>
                  <a:lnTo>
                    <a:pt x="1033" y="193"/>
                  </a:lnTo>
                  <a:lnTo>
                    <a:pt x="1036" y="193"/>
                  </a:lnTo>
                  <a:lnTo>
                    <a:pt x="1037" y="193"/>
                  </a:lnTo>
                  <a:lnTo>
                    <a:pt x="1039" y="194"/>
                  </a:lnTo>
                  <a:lnTo>
                    <a:pt x="1040" y="194"/>
                  </a:lnTo>
                  <a:lnTo>
                    <a:pt x="1040" y="195"/>
                  </a:lnTo>
                  <a:lnTo>
                    <a:pt x="1041" y="195"/>
                  </a:lnTo>
                  <a:lnTo>
                    <a:pt x="1041" y="196"/>
                  </a:lnTo>
                  <a:lnTo>
                    <a:pt x="1041" y="199"/>
                  </a:lnTo>
                  <a:lnTo>
                    <a:pt x="1040" y="204"/>
                  </a:lnTo>
                  <a:lnTo>
                    <a:pt x="1036" y="218"/>
                  </a:lnTo>
                  <a:lnTo>
                    <a:pt x="1024" y="265"/>
                  </a:lnTo>
                  <a:lnTo>
                    <a:pt x="1052" y="265"/>
                  </a:lnTo>
                  <a:lnTo>
                    <a:pt x="1067" y="206"/>
                  </a:lnTo>
                  <a:lnTo>
                    <a:pt x="1068" y="203"/>
                  </a:lnTo>
                  <a:lnTo>
                    <a:pt x="1069" y="198"/>
                  </a:lnTo>
                  <a:lnTo>
                    <a:pt x="1070" y="196"/>
                  </a:lnTo>
                  <a:lnTo>
                    <a:pt x="1070" y="19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nvGrpSpPr>
          <p:cNvPr id="43" name="docshapegroup632">
            <a:extLst>
              <a:ext uri="{FF2B5EF4-FFF2-40B4-BE49-F238E27FC236}">
                <a16:creationId xmlns:a16="http://schemas.microsoft.com/office/drawing/2014/main" id="{A1840EEF-FFAB-BD6D-E032-2D846AD9C2A5}"/>
              </a:ext>
            </a:extLst>
          </p:cNvPr>
          <p:cNvGrpSpPr>
            <a:grpSpLocks/>
          </p:cNvGrpSpPr>
          <p:nvPr/>
        </p:nvGrpSpPr>
        <p:grpSpPr bwMode="auto">
          <a:xfrm>
            <a:off x="3967163" y="1612900"/>
            <a:ext cx="282575" cy="177800"/>
            <a:chOff x="7467" y="158"/>
            <a:chExt cx="444" cy="280"/>
          </a:xfrm>
        </p:grpSpPr>
        <p:sp>
          <p:nvSpPr>
            <p:cNvPr id="44" name="docshape633">
              <a:extLst>
                <a:ext uri="{FF2B5EF4-FFF2-40B4-BE49-F238E27FC236}">
                  <a16:creationId xmlns:a16="http://schemas.microsoft.com/office/drawing/2014/main" id="{83E7F1C7-8CDE-987D-30BC-D19D6121557F}"/>
                </a:ext>
              </a:extLst>
            </p:cNvPr>
            <p:cNvSpPr>
              <a:spLocks/>
            </p:cNvSpPr>
            <p:nvPr/>
          </p:nvSpPr>
          <p:spPr bwMode="auto">
            <a:xfrm>
              <a:off x="7466" y="158"/>
              <a:ext cx="444" cy="100"/>
            </a:xfrm>
            <a:custGeom>
              <a:avLst/>
              <a:gdLst>
                <a:gd name="T0" fmla="+- 0 7511 7467"/>
                <a:gd name="T1" fmla="*/ T0 w 444"/>
                <a:gd name="T2" fmla="+- 0 185 158"/>
                <a:gd name="T3" fmla="*/ 185 h 100"/>
                <a:gd name="T4" fmla="+- 0 7521 7467"/>
                <a:gd name="T5" fmla="*/ T4 w 444"/>
                <a:gd name="T6" fmla="+- 0 258 158"/>
                <a:gd name="T7" fmla="*/ 258 h 100"/>
                <a:gd name="T8" fmla="+- 0 7704 7467"/>
                <a:gd name="T9" fmla="*/ T8 w 444"/>
                <a:gd name="T10" fmla="+- 0 158 158"/>
                <a:gd name="T11" fmla="*/ 158 h 100"/>
                <a:gd name="T12" fmla="+- 0 7582 7467"/>
                <a:gd name="T13" fmla="*/ T12 w 444"/>
                <a:gd name="T14" fmla="+- 0 258 158"/>
                <a:gd name="T15" fmla="*/ 258 h 100"/>
                <a:gd name="T16" fmla="+- 0 7628 7467"/>
                <a:gd name="T17" fmla="*/ T16 w 444"/>
                <a:gd name="T18" fmla="+- 0 222 158"/>
                <a:gd name="T19" fmla="*/ 222 h 100"/>
                <a:gd name="T20" fmla="+- 0 7700 7467"/>
                <a:gd name="T21" fmla="*/ T20 w 444"/>
                <a:gd name="T22" fmla="+- 0 218 158"/>
                <a:gd name="T23" fmla="*/ 218 h 100"/>
                <a:gd name="T24" fmla="+- 0 7722 7467"/>
                <a:gd name="T25" fmla="*/ T24 w 444"/>
                <a:gd name="T26" fmla="+- 0 199 158"/>
                <a:gd name="T27" fmla="*/ 199 h 100"/>
                <a:gd name="T28" fmla="+- 0 7637 7467"/>
                <a:gd name="T29" fmla="*/ T28 w 444"/>
                <a:gd name="T30" fmla="+- 0 197 158"/>
                <a:gd name="T31" fmla="*/ 197 h 100"/>
                <a:gd name="T32" fmla="+- 0 7726 7467"/>
                <a:gd name="T33" fmla="*/ T32 w 444"/>
                <a:gd name="T34" fmla="+- 0 185 158"/>
                <a:gd name="T35" fmla="*/ 185 h 100"/>
                <a:gd name="T36" fmla="+- 0 7725 7467"/>
                <a:gd name="T37" fmla="*/ T36 w 444"/>
                <a:gd name="T38" fmla="+- 0 171 158"/>
                <a:gd name="T39" fmla="*/ 171 h 100"/>
                <a:gd name="T40" fmla="+- 0 7716 7467"/>
                <a:gd name="T41" fmla="*/ T40 w 444"/>
                <a:gd name="T42" fmla="+- 0 161 158"/>
                <a:gd name="T43" fmla="*/ 161 h 100"/>
                <a:gd name="T44" fmla="+- 0 7707 7467"/>
                <a:gd name="T45" fmla="*/ T44 w 444"/>
                <a:gd name="T46" fmla="+- 0 158 158"/>
                <a:gd name="T47" fmla="*/ 158 h 100"/>
                <a:gd name="T48" fmla="+- 0 7678 7467"/>
                <a:gd name="T49" fmla="*/ T48 w 444"/>
                <a:gd name="T50" fmla="+- 0 222 158"/>
                <a:gd name="T51" fmla="*/ 222 h 100"/>
                <a:gd name="T52" fmla="+- 0 7665 7467"/>
                <a:gd name="T53" fmla="*/ T52 w 444"/>
                <a:gd name="T54" fmla="+- 0 258 158"/>
                <a:gd name="T55" fmla="*/ 258 h 100"/>
                <a:gd name="T56" fmla="+- 0 7678 7467"/>
                <a:gd name="T57" fmla="*/ T56 w 444"/>
                <a:gd name="T58" fmla="+- 0 222 158"/>
                <a:gd name="T59" fmla="*/ 222 h 100"/>
                <a:gd name="T60" fmla="+- 0 7751 7467"/>
                <a:gd name="T61" fmla="*/ T60 w 444"/>
                <a:gd name="T62" fmla="+- 0 158 158"/>
                <a:gd name="T63" fmla="*/ 158 h 100"/>
                <a:gd name="T64" fmla="+- 0 7752 7467"/>
                <a:gd name="T65" fmla="*/ T64 w 444"/>
                <a:gd name="T66" fmla="+- 0 258 158"/>
                <a:gd name="T67" fmla="*/ 258 h 100"/>
                <a:gd name="T68" fmla="+- 0 7786 7467"/>
                <a:gd name="T69" fmla="*/ T68 w 444"/>
                <a:gd name="T70" fmla="+- 0 158 158"/>
                <a:gd name="T71" fmla="*/ 158 h 100"/>
                <a:gd name="T72" fmla="+- 0 7799 7467"/>
                <a:gd name="T73" fmla="*/ T72 w 444"/>
                <a:gd name="T74" fmla="+- 0 158 158"/>
                <a:gd name="T75" fmla="*/ 158 h 100"/>
                <a:gd name="T76" fmla="+- 0 7781 7467"/>
                <a:gd name="T77" fmla="*/ T76 w 444"/>
                <a:gd name="T78" fmla="+- 0 212 158"/>
                <a:gd name="T79" fmla="*/ 212 h 100"/>
                <a:gd name="T80" fmla="+- 0 7800 7467"/>
                <a:gd name="T81" fmla="*/ T80 w 444"/>
                <a:gd name="T82" fmla="+- 0 258 158"/>
                <a:gd name="T83" fmla="*/ 258 h 100"/>
                <a:gd name="T84" fmla="+- 0 7875 7467"/>
                <a:gd name="T85" fmla="*/ T84 w 444"/>
                <a:gd name="T86" fmla="+- 0 222 158"/>
                <a:gd name="T87" fmla="*/ 222 h 100"/>
                <a:gd name="T88" fmla="+- 0 7900 7467"/>
                <a:gd name="T89" fmla="*/ T88 w 444"/>
                <a:gd name="T90" fmla="+- 0 207 158"/>
                <a:gd name="T91" fmla="*/ 207 h 100"/>
                <a:gd name="T92" fmla="+- 0 7906 7467"/>
                <a:gd name="T93" fmla="*/ T92 w 444"/>
                <a:gd name="T94" fmla="+- 0 197 158"/>
                <a:gd name="T95" fmla="*/ 197 h 100"/>
                <a:gd name="T96" fmla="+- 0 7825 7467"/>
                <a:gd name="T97" fmla="*/ T96 w 444"/>
                <a:gd name="T98" fmla="+- 0 185 158"/>
                <a:gd name="T99" fmla="*/ 185 h 100"/>
                <a:gd name="T100" fmla="+- 0 7910 7467"/>
                <a:gd name="T101" fmla="*/ T100 w 444"/>
                <a:gd name="T102" fmla="+- 0 176 158"/>
                <a:gd name="T103" fmla="*/ 176 h 100"/>
                <a:gd name="T104" fmla="+- 0 7904 7467"/>
                <a:gd name="T105" fmla="*/ T104 w 444"/>
                <a:gd name="T106" fmla="+- 0 164 158"/>
                <a:gd name="T107" fmla="*/ 164 h 100"/>
                <a:gd name="T108" fmla="+- 0 7893 7467"/>
                <a:gd name="T109" fmla="*/ T108 w 444"/>
                <a:gd name="T110" fmla="+- 0 159 158"/>
                <a:gd name="T111" fmla="*/ 159 h 100"/>
                <a:gd name="T112" fmla="+- 0 7888 7467"/>
                <a:gd name="T113" fmla="*/ T112 w 444"/>
                <a:gd name="T114" fmla="+- 0 158 158"/>
                <a:gd name="T115" fmla="*/ 158 h 100"/>
                <a:gd name="T116" fmla="+- 0 7692 7467"/>
                <a:gd name="T117" fmla="*/ T116 w 444"/>
                <a:gd name="T118" fmla="+- 0 185 158"/>
                <a:gd name="T119" fmla="*/ 185 h 100"/>
                <a:gd name="T120" fmla="+- 0 7694 7467"/>
                <a:gd name="T121" fmla="*/ T120 w 444"/>
                <a:gd name="T122" fmla="+- 0 185 158"/>
                <a:gd name="T123" fmla="*/ 185 h 100"/>
                <a:gd name="T124" fmla="+- 0 7695 7467"/>
                <a:gd name="T125" fmla="*/ T124 w 444"/>
                <a:gd name="T126" fmla="+- 0 187 158"/>
                <a:gd name="T127" fmla="*/ 187 h 100"/>
                <a:gd name="T128" fmla="+- 0 7694 7467"/>
                <a:gd name="T129" fmla="*/ T128 w 444"/>
                <a:gd name="T130" fmla="+- 0 192 158"/>
                <a:gd name="T131" fmla="*/ 192 h 100"/>
                <a:gd name="T132" fmla="+- 0 7690 7467"/>
                <a:gd name="T133" fmla="*/ T132 w 444"/>
                <a:gd name="T134" fmla="+- 0 196 158"/>
                <a:gd name="T135" fmla="*/ 196 h 100"/>
                <a:gd name="T136" fmla="+- 0 7722 7467"/>
                <a:gd name="T137" fmla="*/ T136 w 444"/>
                <a:gd name="T138" fmla="+- 0 197 158"/>
                <a:gd name="T139" fmla="*/ 197 h 100"/>
                <a:gd name="T140" fmla="+- 0 7726 7467"/>
                <a:gd name="T141" fmla="*/ T140 w 444"/>
                <a:gd name="T142" fmla="+- 0 185 158"/>
                <a:gd name="T143" fmla="*/ 185 h 100"/>
                <a:gd name="T144" fmla="+- 0 7876 7467"/>
                <a:gd name="T145" fmla="*/ T144 w 444"/>
                <a:gd name="T146" fmla="+- 0 185 158"/>
                <a:gd name="T147" fmla="*/ 185 h 100"/>
                <a:gd name="T148" fmla="+- 0 7877 7467"/>
                <a:gd name="T149" fmla="*/ T148 w 444"/>
                <a:gd name="T150" fmla="+- 0 185 158"/>
                <a:gd name="T151" fmla="*/ 185 h 100"/>
                <a:gd name="T152" fmla="+- 0 7878 7467"/>
                <a:gd name="T153" fmla="*/ T152 w 444"/>
                <a:gd name="T154" fmla="+- 0 185 158"/>
                <a:gd name="T155" fmla="*/ 185 h 100"/>
                <a:gd name="T156" fmla="+- 0 7879 7467"/>
                <a:gd name="T157" fmla="*/ T156 w 444"/>
                <a:gd name="T158" fmla="+- 0 189 158"/>
                <a:gd name="T159" fmla="*/ 189 h 100"/>
                <a:gd name="T160" fmla="+- 0 7877 7467"/>
                <a:gd name="T161" fmla="*/ T160 w 444"/>
                <a:gd name="T162" fmla="+- 0 194 158"/>
                <a:gd name="T163" fmla="*/ 194 h 100"/>
                <a:gd name="T164" fmla="+- 0 7872 7467"/>
                <a:gd name="T165" fmla="*/ T164 w 444"/>
                <a:gd name="T166" fmla="+- 0 197 158"/>
                <a:gd name="T167" fmla="*/ 197 h 100"/>
                <a:gd name="T168" fmla="+- 0 7910 7467"/>
                <a:gd name="T169" fmla="*/ T168 w 444"/>
                <a:gd name="T170" fmla="+- 0 187 158"/>
                <a:gd name="T171" fmla="*/ 187 h 100"/>
                <a:gd name="T172" fmla="+- 0 7599 7467"/>
                <a:gd name="T173" fmla="*/ T172 w 444"/>
                <a:gd name="T174" fmla="+- 0 158 158"/>
                <a:gd name="T175" fmla="*/ 158 h 100"/>
                <a:gd name="T176" fmla="+- 0 7467 7467"/>
                <a:gd name="T177" fmla="*/ T176 w 444"/>
                <a:gd name="T178" fmla="+- 0 184 158"/>
                <a:gd name="T179" fmla="*/ 184 h 100"/>
                <a:gd name="T180" fmla="+- 0 7599 7467"/>
                <a:gd name="T181" fmla="*/ T180 w 444"/>
                <a:gd name="T182" fmla="+- 0 158 158"/>
                <a:gd name="T183" fmla="*/ 158 h 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444" h="100">
                  <a:moveTo>
                    <a:pt x="79" y="27"/>
                  </a:moveTo>
                  <a:lnTo>
                    <a:pt x="44" y="27"/>
                  </a:lnTo>
                  <a:lnTo>
                    <a:pt x="20" y="100"/>
                  </a:lnTo>
                  <a:lnTo>
                    <a:pt x="54" y="100"/>
                  </a:lnTo>
                  <a:lnTo>
                    <a:pt x="79" y="27"/>
                  </a:lnTo>
                  <a:close/>
                  <a:moveTo>
                    <a:pt x="237" y="0"/>
                  </a:moveTo>
                  <a:lnTo>
                    <a:pt x="148" y="0"/>
                  </a:lnTo>
                  <a:lnTo>
                    <a:pt x="115" y="100"/>
                  </a:lnTo>
                  <a:lnTo>
                    <a:pt x="149" y="100"/>
                  </a:lnTo>
                  <a:lnTo>
                    <a:pt x="161" y="64"/>
                  </a:lnTo>
                  <a:lnTo>
                    <a:pt x="224" y="64"/>
                  </a:lnTo>
                  <a:lnTo>
                    <a:pt x="233" y="60"/>
                  </a:lnTo>
                  <a:lnTo>
                    <a:pt x="249" y="49"/>
                  </a:lnTo>
                  <a:lnTo>
                    <a:pt x="255" y="41"/>
                  </a:lnTo>
                  <a:lnTo>
                    <a:pt x="255" y="39"/>
                  </a:lnTo>
                  <a:lnTo>
                    <a:pt x="170" y="39"/>
                  </a:lnTo>
                  <a:lnTo>
                    <a:pt x="174" y="27"/>
                  </a:lnTo>
                  <a:lnTo>
                    <a:pt x="259" y="27"/>
                  </a:lnTo>
                  <a:lnTo>
                    <a:pt x="259" y="18"/>
                  </a:lnTo>
                  <a:lnTo>
                    <a:pt x="258" y="13"/>
                  </a:lnTo>
                  <a:lnTo>
                    <a:pt x="253" y="6"/>
                  </a:lnTo>
                  <a:lnTo>
                    <a:pt x="249" y="3"/>
                  </a:lnTo>
                  <a:lnTo>
                    <a:pt x="242" y="1"/>
                  </a:lnTo>
                  <a:lnTo>
                    <a:pt x="240" y="0"/>
                  </a:lnTo>
                  <a:lnTo>
                    <a:pt x="237" y="0"/>
                  </a:lnTo>
                  <a:close/>
                  <a:moveTo>
                    <a:pt x="211" y="64"/>
                  </a:moveTo>
                  <a:lnTo>
                    <a:pt x="169" y="64"/>
                  </a:lnTo>
                  <a:lnTo>
                    <a:pt x="198" y="100"/>
                  </a:lnTo>
                  <a:lnTo>
                    <a:pt x="240" y="100"/>
                  </a:lnTo>
                  <a:lnTo>
                    <a:pt x="211" y="64"/>
                  </a:lnTo>
                  <a:close/>
                  <a:moveTo>
                    <a:pt x="319" y="0"/>
                  </a:moveTo>
                  <a:lnTo>
                    <a:pt x="284" y="0"/>
                  </a:lnTo>
                  <a:lnTo>
                    <a:pt x="251" y="100"/>
                  </a:lnTo>
                  <a:lnTo>
                    <a:pt x="285" y="100"/>
                  </a:lnTo>
                  <a:lnTo>
                    <a:pt x="302" y="49"/>
                  </a:lnTo>
                  <a:lnTo>
                    <a:pt x="319" y="0"/>
                  </a:lnTo>
                  <a:close/>
                  <a:moveTo>
                    <a:pt x="421" y="0"/>
                  </a:moveTo>
                  <a:lnTo>
                    <a:pt x="332" y="0"/>
                  </a:lnTo>
                  <a:lnTo>
                    <a:pt x="319" y="39"/>
                  </a:lnTo>
                  <a:lnTo>
                    <a:pt x="314" y="54"/>
                  </a:lnTo>
                  <a:lnTo>
                    <a:pt x="299" y="100"/>
                  </a:lnTo>
                  <a:lnTo>
                    <a:pt x="333" y="100"/>
                  </a:lnTo>
                  <a:lnTo>
                    <a:pt x="345" y="64"/>
                  </a:lnTo>
                  <a:lnTo>
                    <a:pt x="408" y="64"/>
                  </a:lnTo>
                  <a:lnTo>
                    <a:pt x="417" y="60"/>
                  </a:lnTo>
                  <a:lnTo>
                    <a:pt x="433" y="49"/>
                  </a:lnTo>
                  <a:lnTo>
                    <a:pt x="439" y="41"/>
                  </a:lnTo>
                  <a:lnTo>
                    <a:pt x="439" y="39"/>
                  </a:lnTo>
                  <a:lnTo>
                    <a:pt x="354" y="39"/>
                  </a:lnTo>
                  <a:lnTo>
                    <a:pt x="358" y="27"/>
                  </a:lnTo>
                  <a:lnTo>
                    <a:pt x="443" y="27"/>
                  </a:lnTo>
                  <a:lnTo>
                    <a:pt x="443" y="18"/>
                  </a:lnTo>
                  <a:lnTo>
                    <a:pt x="442" y="13"/>
                  </a:lnTo>
                  <a:lnTo>
                    <a:pt x="437" y="6"/>
                  </a:lnTo>
                  <a:lnTo>
                    <a:pt x="433" y="3"/>
                  </a:lnTo>
                  <a:lnTo>
                    <a:pt x="426" y="1"/>
                  </a:lnTo>
                  <a:lnTo>
                    <a:pt x="424" y="0"/>
                  </a:lnTo>
                  <a:lnTo>
                    <a:pt x="421" y="0"/>
                  </a:lnTo>
                  <a:close/>
                  <a:moveTo>
                    <a:pt x="259" y="27"/>
                  </a:moveTo>
                  <a:lnTo>
                    <a:pt x="225" y="27"/>
                  </a:lnTo>
                  <a:lnTo>
                    <a:pt x="226" y="27"/>
                  </a:lnTo>
                  <a:lnTo>
                    <a:pt x="227" y="27"/>
                  </a:lnTo>
                  <a:lnTo>
                    <a:pt x="228" y="29"/>
                  </a:lnTo>
                  <a:lnTo>
                    <a:pt x="228" y="31"/>
                  </a:lnTo>
                  <a:lnTo>
                    <a:pt x="227" y="34"/>
                  </a:lnTo>
                  <a:lnTo>
                    <a:pt x="226" y="36"/>
                  </a:lnTo>
                  <a:lnTo>
                    <a:pt x="223" y="38"/>
                  </a:lnTo>
                  <a:lnTo>
                    <a:pt x="221" y="39"/>
                  </a:lnTo>
                  <a:lnTo>
                    <a:pt x="255" y="39"/>
                  </a:lnTo>
                  <a:lnTo>
                    <a:pt x="259" y="29"/>
                  </a:lnTo>
                  <a:lnTo>
                    <a:pt x="259" y="27"/>
                  </a:lnTo>
                  <a:close/>
                  <a:moveTo>
                    <a:pt x="443" y="27"/>
                  </a:moveTo>
                  <a:lnTo>
                    <a:pt x="409" y="27"/>
                  </a:lnTo>
                  <a:lnTo>
                    <a:pt x="410" y="27"/>
                  </a:lnTo>
                  <a:lnTo>
                    <a:pt x="411" y="27"/>
                  </a:lnTo>
                  <a:lnTo>
                    <a:pt x="412" y="29"/>
                  </a:lnTo>
                  <a:lnTo>
                    <a:pt x="412" y="31"/>
                  </a:lnTo>
                  <a:lnTo>
                    <a:pt x="411" y="34"/>
                  </a:lnTo>
                  <a:lnTo>
                    <a:pt x="410" y="36"/>
                  </a:lnTo>
                  <a:lnTo>
                    <a:pt x="407" y="38"/>
                  </a:lnTo>
                  <a:lnTo>
                    <a:pt x="405" y="39"/>
                  </a:lnTo>
                  <a:lnTo>
                    <a:pt x="439" y="39"/>
                  </a:lnTo>
                  <a:lnTo>
                    <a:pt x="443" y="29"/>
                  </a:lnTo>
                  <a:lnTo>
                    <a:pt x="443" y="27"/>
                  </a:lnTo>
                  <a:close/>
                  <a:moveTo>
                    <a:pt x="132" y="0"/>
                  </a:moveTo>
                  <a:lnTo>
                    <a:pt x="9" y="0"/>
                  </a:lnTo>
                  <a:lnTo>
                    <a:pt x="0" y="26"/>
                  </a:lnTo>
                  <a:lnTo>
                    <a:pt x="124" y="26"/>
                  </a:lnTo>
                  <a:lnTo>
                    <a:pt x="13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11" name="docshape634">
              <a:extLst>
                <a:ext uri="{FF2B5EF4-FFF2-40B4-BE49-F238E27FC236}">
                  <a16:creationId xmlns:a16="http://schemas.microsoft.com/office/drawing/2014/main" id="{609853F8-6FE1-0DFC-297C-DD9F35125A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7" y="327"/>
              <a:ext cx="165" cy="111"/>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docshape635">
            <a:extLst>
              <a:ext uri="{FF2B5EF4-FFF2-40B4-BE49-F238E27FC236}">
                <a16:creationId xmlns:a16="http://schemas.microsoft.com/office/drawing/2014/main" id="{92349791-43B2-58D8-6DA7-EFBE3D514FAC}"/>
              </a:ext>
            </a:extLst>
          </p:cNvPr>
          <p:cNvSpPr>
            <a:spLocks/>
          </p:cNvSpPr>
          <p:nvPr/>
        </p:nvSpPr>
        <p:spPr bwMode="auto">
          <a:xfrm>
            <a:off x="4694238" y="1711325"/>
            <a:ext cx="438150" cy="180975"/>
          </a:xfrm>
          <a:custGeom>
            <a:avLst/>
            <a:gdLst>
              <a:gd name="T0" fmla="+- 0 8677 8613"/>
              <a:gd name="T1" fmla="*/ T0 w 691"/>
              <a:gd name="T2" fmla="+- 0 477 313"/>
              <a:gd name="T3" fmla="*/ 477 h 285"/>
              <a:gd name="T4" fmla="+- 0 8667 8613"/>
              <a:gd name="T5" fmla="*/ T4 w 691"/>
              <a:gd name="T6" fmla="+- 0 528 313"/>
              <a:gd name="T7" fmla="*/ 528 h 285"/>
              <a:gd name="T8" fmla="+- 0 8709 8613"/>
              <a:gd name="T9" fmla="*/ T8 w 691"/>
              <a:gd name="T10" fmla="+- 0 577 313"/>
              <a:gd name="T11" fmla="*/ 577 h 285"/>
              <a:gd name="T12" fmla="+- 0 8742 8613"/>
              <a:gd name="T13" fmla="*/ T12 w 691"/>
              <a:gd name="T14" fmla="+- 0 466 313"/>
              <a:gd name="T15" fmla="*/ 466 h 285"/>
              <a:gd name="T16" fmla="+- 0 8644 8613"/>
              <a:gd name="T17" fmla="*/ T16 w 691"/>
              <a:gd name="T18" fmla="+- 0 313 313"/>
              <a:gd name="T19" fmla="*/ 313 h 285"/>
              <a:gd name="T20" fmla="+- 0 8631 8613"/>
              <a:gd name="T21" fmla="*/ T20 w 691"/>
              <a:gd name="T22" fmla="+- 0 363 313"/>
              <a:gd name="T23" fmla="*/ 363 h 285"/>
              <a:gd name="T24" fmla="+- 0 8750 8613"/>
              <a:gd name="T25" fmla="*/ T24 w 691"/>
              <a:gd name="T26" fmla="+- 0 314 313"/>
              <a:gd name="T27" fmla="*/ 314 h 285"/>
              <a:gd name="T28" fmla="+- 0 8763 8613"/>
              <a:gd name="T29" fmla="*/ T28 w 691"/>
              <a:gd name="T30" fmla="+- 0 595 313"/>
              <a:gd name="T31" fmla="*/ 595 h 285"/>
              <a:gd name="T32" fmla="+- 0 8779 8613"/>
              <a:gd name="T33" fmla="*/ T32 w 691"/>
              <a:gd name="T34" fmla="+- 0 318 313"/>
              <a:gd name="T35" fmla="*/ 318 h 285"/>
              <a:gd name="T36" fmla="+- 0 8770 8613"/>
              <a:gd name="T37" fmla="*/ T36 w 691"/>
              <a:gd name="T38" fmla="+- 0 314 313"/>
              <a:gd name="T39" fmla="*/ 314 h 285"/>
              <a:gd name="T40" fmla="+- 0 8698 8613"/>
              <a:gd name="T41" fmla="*/ T40 w 691"/>
              <a:gd name="T42" fmla="+- 0 421 313"/>
              <a:gd name="T43" fmla="*/ 421 h 285"/>
              <a:gd name="T44" fmla="+- 0 8690 8613"/>
              <a:gd name="T45" fmla="*/ T44 w 691"/>
              <a:gd name="T46" fmla="+- 0 431 313"/>
              <a:gd name="T47" fmla="*/ 431 h 285"/>
              <a:gd name="T48" fmla="+- 0 8753 8613"/>
              <a:gd name="T49" fmla="*/ T48 w 691"/>
              <a:gd name="T50" fmla="+- 0 436 313"/>
              <a:gd name="T51" fmla="*/ 436 h 285"/>
              <a:gd name="T52" fmla="+- 0 8783 8613"/>
              <a:gd name="T53" fmla="*/ T52 w 691"/>
              <a:gd name="T54" fmla="+- 0 327 313"/>
              <a:gd name="T55" fmla="*/ 327 h 285"/>
              <a:gd name="T56" fmla="+- 0 8936 8613"/>
              <a:gd name="T57" fmla="*/ T56 w 691"/>
              <a:gd name="T58" fmla="+- 0 546 313"/>
              <a:gd name="T59" fmla="*/ 546 h 285"/>
              <a:gd name="T60" fmla="+- 0 8807 8613"/>
              <a:gd name="T61" fmla="*/ T60 w 691"/>
              <a:gd name="T62" fmla="+- 0 598 313"/>
              <a:gd name="T63" fmla="*/ 598 h 285"/>
              <a:gd name="T64" fmla="+- 0 8896 8613"/>
              <a:gd name="T65" fmla="*/ T64 w 691"/>
              <a:gd name="T66" fmla="+- 0 432 313"/>
              <a:gd name="T67" fmla="*/ 432 h 285"/>
              <a:gd name="T68" fmla="+- 0 9001 8613"/>
              <a:gd name="T69" fmla="*/ T68 w 691"/>
              <a:gd name="T70" fmla="+- 0 454 313"/>
              <a:gd name="T71" fmla="*/ 454 h 285"/>
              <a:gd name="T72" fmla="+- 0 8956 8613"/>
              <a:gd name="T73" fmla="*/ T72 w 691"/>
              <a:gd name="T74" fmla="+- 0 477 313"/>
              <a:gd name="T75" fmla="*/ 477 h 285"/>
              <a:gd name="T76" fmla="+- 0 8945 8613"/>
              <a:gd name="T77" fmla="*/ T76 w 691"/>
              <a:gd name="T78" fmla="+- 0 528 313"/>
              <a:gd name="T79" fmla="*/ 528 h 285"/>
              <a:gd name="T80" fmla="+- 0 8987 8613"/>
              <a:gd name="T81" fmla="*/ T80 w 691"/>
              <a:gd name="T82" fmla="+- 0 577 313"/>
              <a:gd name="T83" fmla="*/ 577 h 285"/>
              <a:gd name="T84" fmla="+- 0 9021 8613"/>
              <a:gd name="T85" fmla="*/ T84 w 691"/>
              <a:gd name="T86" fmla="+- 0 466 313"/>
              <a:gd name="T87" fmla="*/ 466 h 285"/>
              <a:gd name="T88" fmla="+- 0 8923 8613"/>
              <a:gd name="T89" fmla="*/ T88 w 691"/>
              <a:gd name="T90" fmla="+- 0 313 313"/>
              <a:gd name="T91" fmla="*/ 313 h 285"/>
              <a:gd name="T92" fmla="+- 0 8909 8613"/>
              <a:gd name="T93" fmla="*/ T92 w 691"/>
              <a:gd name="T94" fmla="+- 0 363 313"/>
              <a:gd name="T95" fmla="*/ 363 h 285"/>
              <a:gd name="T96" fmla="+- 0 9029 8613"/>
              <a:gd name="T97" fmla="*/ T96 w 691"/>
              <a:gd name="T98" fmla="+- 0 314 313"/>
              <a:gd name="T99" fmla="*/ 314 h 285"/>
              <a:gd name="T100" fmla="+- 0 9055 8613"/>
              <a:gd name="T101" fmla="*/ T100 w 691"/>
              <a:gd name="T102" fmla="+- 0 316 313"/>
              <a:gd name="T103" fmla="*/ 316 h 285"/>
              <a:gd name="T104" fmla="+- 0 9039 8613"/>
              <a:gd name="T105" fmla="*/ T104 w 691"/>
              <a:gd name="T106" fmla="+- 0 314 313"/>
              <a:gd name="T107" fmla="*/ 314 h 285"/>
              <a:gd name="T108" fmla="+- 0 8976 8613"/>
              <a:gd name="T109" fmla="*/ T108 w 691"/>
              <a:gd name="T110" fmla="+- 0 423 313"/>
              <a:gd name="T111" fmla="*/ 423 h 285"/>
              <a:gd name="T112" fmla="+- 0 9008 8613"/>
              <a:gd name="T113" fmla="*/ T112 w 691"/>
              <a:gd name="T114" fmla="+- 0 451 313"/>
              <a:gd name="T115" fmla="*/ 451 h 285"/>
              <a:gd name="T116" fmla="+- 0 9033 8613"/>
              <a:gd name="T117" fmla="*/ T116 w 691"/>
              <a:gd name="T118" fmla="+- 0 432 313"/>
              <a:gd name="T119" fmla="*/ 432 h 285"/>
              <a:gd name="T120" fmla="+- 0 9167 8613"/>
              <a:gd name="T121" fmla="*/ T120 w 691"/>
              <a:gd name="T122" fmla="+- 0 491 313"/>
              <a:gd name="T123" fmla="*/ 491 h 285"/>
              <a:gd name="T124" fmla="+- 0 9107 8613"/>
              <a:gd name="T125" fmla="*/ T124 w 691"/>
              <a:gd name="T126" fmla="+- 0 512 313"/>
              <a:gd name="T127" fmla="*/ 512 h 285"/>
              <a:gd name="T128" fmla="+- 0 9090 8613"/>
              <a:gd name="T129" fmla="*/ T128 w 691"/>
              <a:gd name="T130" fmla="+- 0 578 313"/>
              <a:gd name="T131" fmla="*/ 578 h 285"/>
              <a:gd name="T132" fmla="+- 0 9148 8613"/>
              <a:gd name="T133" fmla="*/ T132 w 691"/>
              <a:gd name="T134" fmla="+- 0 578 313"/>
              <a:gd name="T135" fmla="*/ 578 h 285"/>
              <a:gd name="T136" fmla="+- 0 9167 8613"/>
              <a:gd name="T137" fmla="*/ T136 w 691"/>
              <a:gd name="T138" fmla="+- 0 491 313"/>
              <a:gd name="T139" fmla="*/ 491 h 285"/>
              <a:gd name="T140" fmla="+- 0 9301 8613"/>
              <a:gd name="T141" fmla="*/ T140 w 691"/>
              <a:gd name="T142" fmla="+- 0 496 313"/>
              <a:gd name="T143" fmla="*/ 496 h 285"/>
              <a:gd name="T144" fmla="+- 0 9287 8613"/>
              <a:gd name="T145" fmla="*/ T144 w 691"/>
              <a:gd name="T146" fmla="+- 0 485 313"/>
              <a:gd name="T147" fmla="*/ 485 h 285"/>
              <a:gd name="T148" fmla="+- 0 9267 8613"/>
              <a:gd name="T149" fmla="*/ T148 w 691"/>
              <a:gd name="T150" fmla="+- 0 487 313"/>
              <a:gd name="T151" fmla="*/ 487 h 285"/>
              <a:gd name="T152" fmla="+- 0 9252 8613"/>
              <a:gd name="T153" fmla="*/ T152 w 691"/>
              <a:gd name="T154" fmla="+- 0 496 313"/>
              <a:gd name="T155" fmla="*/ 496 h 285"/>
              <a:gd name="T156" fmla="+- 0 9249 8613"/>
              <a:gd name="T157" fmla="*/ T156 w 691"/>
              <a:gd name="T158" fmla="+- 0 496 313"/>
              <a:gd name="T159" fmla="*/ 496 h 285"/>
              <a:gd name="T160" fmla="+- 0 9242 8613"/>
              <a:gd name="T161" fmla="*/ T160 w 691"/>
              <a:gd name="T162" fmla="+- 0 488 313"/>
              <a:gd name="T163" fmla="*/ 488 h 285"/>
              <a:gd name="T164" fmla="+- 0 9222 8613"/>
              <a:gd name="T165" fmla="*/ T164 w 691"/>
              <a:gd name="T166" fmla="+- 0 485 313"/>
              <a:gd name="T167" fmla="*/ 485 h 285"/>
              <a:gd name="T168" fmla="+- 0 9203 8613"/>
              <a:gd name="T169" fmla="*/ T168 w 691"/>
              <a:gd name="T170" fmla="+- 0 494 313"/>
              <a:gd name="T171" fmla="*/ 494 h 285"/>
              <a:gd name="T172" fmla="+- 0 9182 8613"/>
              <a:gd name="T173" fmla="*/ T172 w 691"/>
              <a:gd name="T174" fmla="+- 0 578 313"/>
              <a:gd name="T175" fmla="*/ 578 h 285"/>
              <a:gd name="T176" fmla="+- 0 9198 8613"/>
              <a:gd name="T177" fmla="*/ T176 w 691"/>
              <a:gd name="T178" fmla="+- 0 521 313"/>
              <a:gd name="T179" fmla="*/ 521 h 285"/>
              <a:gd name="T180" fmla="+- 0 9204 8613"/>
              <a:gd name="T181" fmla="*/ T180 w 691"/>
              <a:gd name="T182" fmla="+- 0 513 313"/>
              <a:gd name="T183" fmla="*/ 513 h 285"/>
              <a:gd name="T184" fmla="+- 0 9211 8613"/>
              <a:gd name="T185" fmla="*/ T184 w 691"/>
              <a:gd name="T186" fmla="+- 0 507 313"/>
              <a:gd name="T187" fmla="*/ 507 h 285"/>
              <a:gd name="T188" fmla="+- 0 9218 8613"/>
              <a:gd name="T189" fmla="*/ T188 w 691"/>
              <a:gd name="T190" fmla="+- 0 506 313"/>
              <a:gd name="T191" fmla="*/ 506 h 285"/>
              <a:gd name="T192" fmla="+- 0 9222 8613"/>
              <a:gd name="T193" fmla="*/ T192 w 691"/>
              <a:gd name="T194" fmla="+- 0 508 313"/>
              <a:gd name="T195" fmla="*/ 508 h 285"/>
              <a:gd name="T196" fmla="+- 0 9222 8613"/>
              <a:gd name="T197" fmla="*/ T196 w 691"/>
              <a:gd name="T198" fmla="+- 0 516 313"/>
              <a:gd name="T199" fmla="*/ 516 h 285"/>
              <a:gd name="T200" fmla="+- 0 9246 8613"/>
              <a:gd name="T201" fmla="*/ T200 w 691"/>
              <a:gd name="T202" fmla="+- 0 532 313"/>
              <a:gd name="T203" fmla="*/ 532 h 285"/>
              <a:gd name="T204" fmla="+- 0 9256 8613"/>
              <a:gd name="T205" fmla="*/ T204 w 691"/>
              <a:gd name="T206" fmla="+- 0 512 313"/>
              <a:gd name="T207" fmla="*/ 512 h 285"/>
              <a:gd name="T208" fmla="+- 0 9270 8613"/>
              <a:gd name="T209" fmla="*/ T208 w 691"/>
              <a:gd name="T210" fmla="+- 0 506 313"/>
              <a:gd name="T211" fmla="*/ 506 h 285"/>
              <a:gd name="T212" fmla="+- 0 9274 8613"/>
              <a:gd name="T213" fmla="*/ T212 w 691"/>
              <a:gd name="T214" fmla="+- 0 508 313"/>
              <a:gd name="T215" fmla="*/ 508 h 285"/>
              <a:gd name="T216" fmla="+- 0 9274 8613"/>
              <a:gd name="T217" fmla="*/ T216 w 691"/>
              <a:gd name="T218" fmla="+- 0 517 313"/>
              <a:gd name="T219" fmla="*/ 517 h 285"/>
              <a:gd name="T220" fmla="+- 0 9301 8613"/>
              <a:gd name="T221" fmla="*/ T220 w 691"/>
              <a:gd name="T222" fmla="+- 0 519 313"/>
              <a:gd name="T223" fmla="*/ 519 h 285"/>
              <a:gd name="T224" fmla="+- 0 9303 8613"/>
              <a:gd name="T225" fmla="*/ T224 w 691"/>
              <a:gd name="T226" fmla="+- 0 506 313"/>
              <a:gd name="T227" fmla="*/ 506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691" h="285">
                <a:moveTo>
                  <a:pt x="129" y="153"/>
                </a:moveTo>
                <a:lnTo>
                  <a:pt x="129" y="150"/>
                </a:lnTo>
                <a:lnTo>
                  <a:pt x="117" y="144"/>
                </a:lnTo>
                <a:lnTo>
                  <a:pt x="64" y="164"/>
                </a:lnTo>
                <a:lnTo>
                  <a:pt x="66" y="167"/>
                </a:lnTo>
                <a:lnTo>
                  <a:pt x="66" y="168"/>
                </a:lnTo>
                <a:lnTo>
                  <a:pt x="66" y="172"/>
                </a:lnTo>
                <a:lnTo>
                  <a:pt x="54" y="215"/>
                </a:lnTo>
                <a:lnTo>
                  <a:pt x="71" y="284"/>
                </a:lnTo>
                <a:lnTo>
                  <a:pt x="77" y="280"/>
                </a:lnTo>
                <a:lnTo>
                  <a:pt x="84" y="275"/>
                </a:lnTo>
                <a:lnTo>
                  <a:pt x="96" y="264"/>
                </a:lnTo>
                <a:lnTo>
                  <a:pt x="100" y="258"/>
                </a:lnTo>
                <a:lnTo>
                  <a:pt x="129" y="161"/>
                </a:lnTo>
                <a:lnTo>
                  <a:pt x="129" y="160"/>
                </a:lnTo>
                <a:lnTo>
                  <a:pt x="129" y="153"/>
                </a:lnTo>
                <a:close/>
                <a:moveTo>
                  <a:pt x="137" y="1"/>
                </a:moveTo>
                <a:lnTo>
                  <a:pt x="129" y="1"/>
                </a:lnTo>
                <a:lnTo>
                  <a:pt x="64" y="1"/>
                </a:lnTo>
                <a:lnTo>
                  <a:pt x="31" y="0"/>
                </a:lnTo>
                <a:lnTo>
                  <a:pt x="0" y="1"/>
                </a:lnTo>
                <a:lnTo>
                  <a:pt x="12" y="55"/>
                </a:lnTo>
                <a:lnTo>
                  <a:pt x="16" y="51"/>
                </a:lnTo>
                <a:lnTo>
                  <a:pt x="18" y="50"/>
                </a:lnTo>
                <a:lnTo>
                  <a:pt x="20" y="49"/>
                </a:lnTo>
                <a:lnTo>
                  <a:pt x="21" y="48"/>
                </a:lnTo>
                <a:lnTo>
                  <a:pt x="63" y="48"/>
                </a:lnTo>
                <a:lnTo>
                  <a:pt x="137" y="1"/>
                </a:lnTo>
                <a:close/>
                <a:moveTo>
                  <a:pt x="156" y="249"/>
                </a:moveTo>
                <a:lnTo>
                  <a:pt x="121" y="249"/>
                </a:lnTo>
                <a:lnTo>
                  <a:pt x="115" y="282"/>
                </a:lnTo>
                <a:lnTo>
                  <a:pt x="150" y="282"/>
                </a:lnTo>
                <a:lnTo>
                  <a:pt x="156" y="249"/>
                </a:lnTo>
                <a:close/>
                <a:moveTo>
                  <a:pt x="170" y="14"/>
                </a:moveTo>
                <a:lnTo>
                  <a:pt x="169" y="10"/>
                </a:lnTo>
                <a:lnTo>
                  <a:pt x="166" y="5"/>
                </a:lnTo>
                <a:lnTo>
                  <a:pt x="163" y="3"/>
                </a:lnTo>
                <a:lnTo>
                  <a:pt x="160" y="2"/>
                </a:lnTo>
                <a:lnTo>
                  <a:pt x="159" y="2"/>
                </a:lnTo>
                <a:lnTo>
                  <a:pt x="157" y="1"/>
                </a:lnTo>
                <a:lnTo>
                  <a:pt x="148" y="1"/>
                </a:lnTo>
                <a:lnTo>
                  <a:pt x="74" y="48"/>
                </a:lnTo>
                <a:lnTo>
                  <a:pt x="103" y="48"/>
                </a:lnTo>
                <a:lnTo>
                  <a:pt x="85" y="108"/>
                </a:lnTo>
                <a:lnTo>
                  <a:pt x="84" y="110"/>
                </a:lnTo>
                <a:lnTo>
                  <a:pt x="82" y="113"/>
                </a:lnTo>
                <a:lnTo>
                  <a:pt x="81" y="115"/>
                </a:lnTo>
                <a:lnTo>
                  <a:pt x="77" y="118"/>
                </a:lnTo>
                <a:lnTo>
                  <a:pt x="117" y="138"/>
                </a:lnTo>
                <a:lnTo>
                  <a:pt x="135" y="131"/>
                </a:lnTo>
                <a:lnTo>
                  <a:pt x="138" y="127"/>
                </a:lnTo>
                <a:lnTo>
                  <a:pt x="140" y="123"/>
                </a:lnTo>
                <a:lnTo>
                  <a:pt x="141" y="119"/>
                </a:lnTo>
                <a:lnTo>
                  <a:pt x="170" y="21"/>
                </a:lnTo>
                <a:lnTo>
                  <a:pt x="170" y="19"/>
                </a:lnTo>
                <a:lnTo>
                  <a:pt x="170" y="14"/>
                </a:lnTo>
                <a:close/>
                <a:moveTo>
                  <a:pt x="344" y="285"/>
                </a:moveTo>
                <a:lnTo>
                  <a:pt x="329" y="226"/>
                </a:lnTo>
                <a:lnTo>
                  <a:pt x="325" y="232"/>
                </a:lnTo>
                <a:lnTo>
                  <a:pt x="323" y="233"/>
                </a:lnTo>
                <a:lnTo>
                  <a:pt x="320" y="235"/>
                </a:lnTo>
                <a:lnTo>
                  <a:pt x="319" y="235"/>
                </a:lnTo>
                <a:lnTo>
                  <a:pt x="272" y="235"/>
                </a:lnTo>
                <a:lnTo>
                  <a:pt x="194" y="285"/>
                </a:lnTo>
                <a:lnTo>
                  <a:pt x="344" y="285"/>
                </a:lnTo>
                <a:close/>
                <a:moveTo>
                  <a:pt x="388" y="141"/>
                </a:moveTo>
                <a:lnTo>
                  <a:pt x="344" y="119"/>
                </a:lnTo>
                <a:lnTo>
                  <a:pt x="283" y="119"/>
                </a:lnTo>
                <a:lnTo>
                  <a:pt x="231" y="142"/>
                </a:lnTo>
                <a:lnTo>
                  <a:pt x="277" y="165"/>
                </a:lnTo>
                <a:lnTo>
                  <a:pt x="326" y="165"/>
                </a:lnTo>
                <a:lnTo>
                  <a:pt x="388" y="141"/>
                </a:lnTo>
                <a:close/>
                <a:moveTo>
                  <a:pt x="408" y="153"/>
                </a:moveTo>
                <a:lnTo>
                  <a:pt x="407" y="150"/>
                </a:lnTo>
                <a:lnTo>
                  <a:pt x="395" y="144"/>
                </a:lnTo>
                <a:lnTo>
                  <a:pt x="343" y="164"/>
                </a:lnTo>
                <a:lnTo>
                  <a:pt x="344" y="167"/>
                </a:lnTo>
                <a:lnTo>
                  <a:pt x="345" y="168"/>
                </a:lnTo>
                <a:lnTo>
                  <a:pt x="345" y="172"/>
                </a:lnTo>
                <a:lnTo>
                  <a:pt x="332" y="215"/>
                </a:lnTo>
                <a:lnTo>
                  <a:pt x="349" y="284"/>
                </a:lnTo>
                <a:lnTo>
                  <a:pt x="356" y="280"/>
                </a:lnTo>
                <a:lnTo>
                  <a:pt x="363" y="275"/>
                </a:lnTo>
                <a:lnTo>
                  <a:pt x="374" y="264"/>
                </a:lnTo>
                <a:lnTo>
                  <a:pt x="379" y="258"/>
                </a:lnTo>
                <a:lnTo>
                  <a:pt x="407" y="161"/>
                </a:lnTo>
                <a:lnTo>
                  <a:pt x="408" y="160"/>
                </a:lnTo>
                <a:lnTo>
                  <a:pt x="408" y="153"/>
                </a:lnTo>
                <a:close/>
                <a:moveTo>
                  <a:pt x="416" y="1"/>
                </a:moveTo>
                <a:lnTo>
                  <a:pt x="407" y="1"/>
                </a:lnTo>
                <a:lnTo>
                  <a:pt x="342" y="1"/>
                </a:lnTo>
                <a:lnTo>
                  <a:pt x="310" y="0"/>
                </a:lnTo>
                <a:lnTo>
                  <a:pt x="278" y="1"/>
                </a:lnTo>
                <a:lnTo>
                  <a:pt x="291" y="55"/>
                </a:lnTo>
                <a:lnTo>
                  <a:pt x="295" y="51"/>
                </a:lnTo>
                <a:lnTo>
                  <a:pt x="296" y="50"/>
                </a:lnTo>
                <a:lnTo>
                  <a:pt x="299" y="49"/>
                </a:lnTo>
                <a:lnTo>
                  <a:pt x="300" y="48"/>
                </a:lnTo>
                <a:lnTo>
                  <a:pt x="342" y="48"/>
                </a:lnTo>
                <a:lnTo>
                  <a:pt x="416" y="1"/>
                </a:lnTo>
                <a:close/>
                <a:moveTo>
                  <a:pt x="449" y="14"/>
                </a:moveTo>
                <a:lnTo>
                  <a:pt x="448" y="10"/>
                </a:lnTo>
                <a:lnTo>
                  <a:pt x="444" y="5"/>
                </a:lnTo>
                <a:lnTo>
                  <a:pt x="442" y="3"/>
                </a:lnTo>
                <a:lnTo>
                  <a:pt x="438" y="2"/>
                </a:lnTo>
                <a:lnTo>
                  <a:pt x="437" y="2"/>
                </a:lnTo>
                <a:lnTo>
                  <a:pt x="436" y="1"/>
                </a:lnTo>
                <a:lnTo>
                  <a:pt x="426" y="1"/>
                </a:lnTo>
                <a:lnTo>
                  <a:pt x="352" y="48"/>
                </a:lnTo>
                <a:lnTo>
                  <a:pt x="381" y="48"/>
                </a:lnTo>
                <a:lnTo>
                  <a:pt x="364" y="108"/>
                </a:lnTo>
                <a:lnTo>
                  <a:pt x="363" y="110"/>
                </a:lnTo>
                <a:lnTo>
                  <a:pt x="361" y="113"/>
                </a:lnTo>
                <a:lnTo>
                  <a:pt x="359" y="115"/>
                </a:lnTo>
                <a:lnTo>
                  <a:pt x="355" y="118"/>
                </a:lnTo>
                <a:lnTo>
                  <a:pt x="395" y="138"/>
                </a:lnTo>
                <a:lnTo>
                  <a:pt x="414" y="131"/>
                </a:lnTo>
                <a:lnTo>
                  <a:pt x="416" y="127"/>
                </a:lnTo>
                <a:lnTo>
                  <a:pt x="418" y="123"/>
                </a:lnTo>
                <a:lnTo>
                  <a:pt x="420" y="119"/>
                </a:lnTo>
                <a:lnTo>
                  <a:pt x="448" y="21"/>
                </a:lnTo>
                <a:lnTo>
                  <a:pt x="449" y="19"/>
                </a:lnTo>
                <a:lnTo>
                  <a:pt x="449" y="14"/>
                </a:lnTo>
                <a:close/>
                <a:moveTo>
                  <a:pt x="554" y="178"/>
                </a:moveTo>
                <a:lnTo>
                  <a:pt x="552" y="174"/>
                </a:lnTo>
                <a:lnTo>
                  <a:pt x="522" y="174"/>
                </a:lnTo>
                <a:lnTo>
                  <a:pt x="521" y="175"/>
                </a:lnTo>
                <a:lnTo>
                  <a:pt x="494" y="199"/>
                </a:lnTo>
                <a:lnTo>
                  <a:pt x="509" y="141"/>
                </a:lnTo>
                <a:lnTo>
                  <a:pt x="481" y="141"/>
                </a:lnTo>
                <a:lnTo>
                  <a:pt x="449" y="265"/>
                </a:lnTo>
                <a:lnTo>
                  <a:pt x="477" y="265"/>
                </a:lnTo>
                <a:lnTo>
                  <a:pt x="484" y="238"/>
                </a:lnTo>
                <a:lnTo>
                  <a:pt x="497" y="227"/>
                </a:lnTo>
                <a:lnTo>
                  <a:pt x="507" y="265"/>
                </a:lnTo>
                <a:lnTo>
                  <a:pt x="535" y="265"/>
                </a:lnTo>
                <a:lnTo>
                  <a:pt x="524" y="227"/>
                </a:lnTo>
                <a:lnTo>
                  <a:pt x="518" y="208"/>
                </a:lnTo>
                <a:lnTo>
                  <a:pt x="529" y="199"/>
                </a:lnTo>
                <a:lnTo>
                  <a:pt x="554" y="178"/>
                </a:lnTo>
                <a:close/>
                <a:moveTo>
                  <a:pt x="690" y="191"/>
                </a:moveTo>
                <a:lnTo>
                  <a:pt x="690" y="188"/>
                </a:lnTo>
                <a:lnTo>
                  <a:pt x="689" y="185"/>
                </a:lnTo>
                <a:lnTo>
                  <a:pt x="688" y="183"/>
                </a:lnTo>
                <a:lnTo>
                  <a:pt x="686" y="180"/>
                </a:lnTo>
                <a:lnTo>
                  <a:pt x="682" y="176"/>
                </a:lnTo>
                <a:lnTo>
                  <a:pt x="680" y="175"/>
                </a:lnTo>
                <a:lnTo>
                  <a:pt x="674" y="172"/>
                </a:lnTo>
                <a:lnTo>
                  <a:pt x="671" y="172"/>
                </a:lnTo>
                <a:lnTo>
                  <a:pt x="664" y="172"/>
                </a:lnTo>
                <a:lnTo>
                  <a:pt x="661" y="172"/>
                </a:lnTo>
                <a:lnTo>
                  <a:pt x="654" y="174"/>
                </a:lnTo>
                <a:lnTo>
                  <a:pt x="651" y="175"/>
                </a:lnTo>
                <a:lnTo>
                  <a:pt x="645" y="178"/>
                </a:lnTo>
                <a:lnTo>
                  <a:pt x="642" y="180"/>
                </a:lnTo>
                <a:lnTo>
                  <a:pt x="639" y="183"/>
                </a:lnTo>
                <a:lnTo>
                  <a:pt x="638" y="184"/>
                </a:lnTo>
                <a:lnTo>
                  <a:pt x="637" y="185"/>
                </a:lnTo>
                <a:lnTo>
                  <a:pt x="636" y="184"/>
                </a:lnTo>
                <a:lnTo>
                  <a:pt x="636" y="183"/>
                </a:lnTo>
                <a:lnTo>
                  <a:pt x="635" y="181"/>
                </a:lnTo>
                <a:lnTo>
                  <a:pt x="634" y="180"/>
                </a:lnTo>
                <a:lnTo>
                  <a:pt x="633" y="178"/>
                </a:lnTo>
                <a:lnTo>
                  <a:pt x="629" y="175"/>
                </a:lnTo>
                <a:lnTo>
                  <a:pt x="626" y="174"/>
                </a:lnTo>
                <a:lnTo>
                  <a:pt x="621" y="172"/>
                </a:lnTo>
                <a:lnTo>
                  <a:pt x="618" y="172"/>
                </a:lnTo>
                <a:lnTo>
                  <a:pt x="609" y="172"/>
                </a:lnTo>
                <a:lnTo>
                  <a:pt x="604" y="173"/>
                </a:lnTo>
                <a:lnTo>
                  <a:pt x="596" y="177"/>
                </a:lnTo>
                <a:lnTo>
                  <a:pt x="593" y="179"/>
                </a:lnTo>
                <a:lnTo>
                  <a:pt x="590" y="181"/>
                </a:lnTo>
                <a:lnTo>
                  <a:pt x="592" y="174"/>
                </a:lnTo>
                <a:lnTo>
                  <a:pt x="565" y="174"/>
                </a:lnTo>
                <a:lnTo>
                  <a:pt x="541" y="265"/>
                </a:lnTo>
                <a:lnTo>
                  <a:pt x="569" y="265"/>
                </a:lnTo>
                <a:lnTo>
                  <a:pt x="580" y="224"/>
                </a:lnTo>
                <a:lnTo>
                  <a:pt x="583" y="216"/>
                </a:lnTo>
                <a:lnTo>
                  <a:pt x="584" y="212"/>
                </a:lnTo>
                <a:lnTo>
                  <a:pt x="585" y="208"/>
                </a:lnTo>
                <a:lnTo>
                  <a:pt x="586" y="206"/>
                </a:lnTo>
                <a:lnTo>
                  <a:pt x="588" y="203"/>
                </a:lnTo>
                <a:lnTo>
                  <a:pt x="589" y="202"/>
                </a:lnTo>
                <a:lnTo>
                  <a:pt x="591" y="200"/>
                </a:lnTo>
                <a:lnTo>
                  <a:pt x="592" y="198"/>
                </a:lnTo>
                <a:lnTo>
                  <a:pt x="594" y="196"/>
                </a:lnTo>
                <a:lnTo>
                  <a:pt x="595" y="196"/>
                </a:lnTo>
                <a:lnTo>
                  <a:pt x="598" y="194"/>
                </a:lnTo>
                <a:lnTo>
                  <a:pt x="599" y="194"/>
                </a:lnTo>
                <a:lnTo>
                  <a:pt x="601" y="193"/>
                </a:lnTo>
                <a:lnTo>
                  <a:pt x="602" y="193"/>
                </a:lnTo>
                <a:lnTo>
                  <a:pt x="605" y="193"/>
                </a:lnTo>
                <a:lnTo>
                  <a:pt x="606" y="193"/>
                </a:lnTo>
                <a:lnTo>
                  <a:pt x="607" y="194"/>
                </a:lnTo>
                <a:lnTo>
                  <a:pt x="608" y="194"/>
                </a:lnTo>
                <a:lnTo>
                  <a:pt x="609" y="195"/>
                </a:lnTo>
                <a:lnTo>
                  <a:pt x="609" y="196"/>
                </a:lnTo>
                <a:lnTo>
                  <a:pt x="610" y="196"/>
                </a:lnTo>
                <a:lnTo>
                  <a:pt x="610" y="200"/>
                </a:lnTo>
                <a:lnTo>
                  <a:pt x="609" y="203"/>
                </a:lnTo>
                <a:lnTo>
                  <a:pt x="607" y="211"/>
                </a:lnTo>
                <a:lnTo>
                  <a:pt x="593" y="265"/>
                </a:lnTo>
                <a:lnTo>
                  <a:pt x="621" y="265"/>
                </a:lnTo>
                <a:lnTo>
                  <a:pt x="633" y="219"/>
                </a:lnTo>
                <a:lnTo>
                  <a:pt x="634" y="214"/>
                </a:lnTo>
                <a:lnTo>
                  <a:pt x="638" y="206"/>
                </a:lnTo>
                <a:lnTo>
                  <a:pt x="639" y="203"/>
                </a:lnTo>
                <a:lnTo>
                  <a:pt x="643" y="199"/>
                </a:lnTo>
                <a:lnTo>
                  <a:pt x="646" y="196"/>
                </a:lnTo>
                <a:lnTo>
                  <a:pt x="650" y="194"/>
                </a:lnTo>
                <a:lnTo>
                  <a:pt x="653" y="193"/>
                </a:lnTo>
                <a:lnTo>
                  <a:pt x="657" y="193"/>
                </a:lnTo>
                <a:lnTo>
                  <a:pt x="658" y="193"/>
                </a:lnTo>
                <a:lnTo>
                  <a:pt x="659" y="194"/>
                </a:lnTo>
                <a:lnTo>
                  <a:pt x="660" y="194"/>
                </a:lnTo>
                <a:lnTo>
                  <a:pt x="661" y="195"/>
                </a:lnTo>
                <a:lnTo>
                  <a:pt x="661" y="196"/>
                </a:lnTo>
                <a:lnTo>
                  <a:pt x="662" y="196"/>
                </a:lnTo>
                <a:lnTo>
                  <a:pt x="662" y="199"/>
                </a:lnTo>
                <a:lnTo>
                  <a:pt x="661" y="204"/>
                </a:lnTo>
                <a:lnTo>
                  <a:pt x="657" y="218"/>
                </a:lnTo>
                <a:lnTo>
                  <a:pt x="644" y="265"/>
                </a:lnTo>
                <a:lnTo>
                  <a:pt x="672" y="265"/>
                </a:lnTo>
                <a:lnTo>
                  <a:pt x="688" y="206"/>
                </a:lnTo>
                <a:lnTo>
                  <a:pt x="689" y="202"/>
                </a:lnTo>
                <a:lnTo>
                  <a:pt x="690" y="199"/>
                </a:lnTo>
                <a:lnTo>
                  <a:pt x="690" y="196"/>
                </a:lnTo>
                <a:lnTo>
                  <a:pt x="690" y="193"/>
                </a:lnTo>
                <a:lnTo>
                  <a:pt x="690" y="19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17" name="image63.png">
            <a:extLst>
              <a:ext uri="{FF2B5EF4-FFF2-40B4-BE49-F238E27FC236}">
                <a16:creationId xmlns:a16="http://schemas.microsoft.com/office/drawing/2014/main" id="{AB7C858D-A0C4-A26F-C2C6-9939F08BA8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8813" y="1711325"/>
            <a:ext cx="141287" cy="18097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6">
            <a:extLst>
              <a:ext uri="{FF2B5EF4-FFF2-40B4-BE49-F238E27FC236}">
                <a16:creationId xmlns:a16="http://schemas.microsoft.com/office/drawing/2014/main" id="{CC17AD57-2FC2-6DE6-7A15-50BA2804D3D7}"/>
              </a:ext>
            </a:extLst>
          </p:cNvPr>
          <p:cNvSpPr>
            <a:spLocks noChangeArrowheads="1"/>
          </p:cNvSpPr>
          <p:nvPr/>
        </p:nvSpPr>
        <p:spPr bwMode="auto">
          <a:xfrm>
            <a:off x="109537" y="1219589"/>
            <a:ext cx="521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7" name="Rectangle 47">
            <a:extLst>
              <a:ext uri="{FF2B5EF4-FFF2-40B4-BE49-F238E27FC236}">
                <a16:creationId xmlns:a16="http://schemas.microsoft.com/office/drawing/2014/main" id="{2CC724BC-170A-45B0-234F-87AA26513590}"/>
              </a:ext>
            </a:extLst>
          </p:cNvPr>
          <p:cNvSpPr>
            <a:spLocks noChangeArrowheads="1"/>
          </p:cNvSpPr>
          <p:nvPr/>
        </p:nvSpPr>
        <p:spPr bwMode="auto">
          <a:xfrm>
            <a:off x="109537" y="1681552"/>
            <a:ext cx="521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s-MX" sz="8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s-MX" sz="1800" b="0" i="0" u="none" strike="noStrike" cap="none" normalizeH="0" baseline="0">
              <a:ln>
                <a:noFill/>
              </a:ln>
              <a:solidFill>
                <a:schemeClr val="tx1"/>
              </a:solidFill>
              <a:effectLst/>
              <a:latin typeface="Arial" panose="020B0604020202020204" pitchFamily="34" charset="0"/>
            </a:endParaRPr>
          </a:p>
        </p:txBody>
      </p:sp>
      <p:pic>
        <p:nvPicPr>
          <p:cNvPr id="62" name="Imagen 61">
            <a:extLst>
              <a:ext uri="{FF2B5EF4-FFF2-40B4-BE49-F238E27FC236}">
                <a16:creationId xmlns:a16="http://schemas.microsoft.com/office/drawing/2014/main" id="{7B9571F8-D2D0-634F-AD0F-B99B12B01760}"/>
              </a:ext>
            </a:extLst>
          </p:cNvPr>
          <p:cNvPicPr>
            <a:picLocks noChangeAspect="1"/>
          </p:cNvPicPr>
          <p:nvPr/>
        </p:nvPicPr>
        <p:blipFill>
          <a:blip r:embed="rId9"/>
          <a:stretch>
            <a:fillRect/>
          </a:stretch>
        </p:blipFill>
        <p:spPr>
          <a:xfrm>
            <a:off x="2808287" y="2076478"/>
            <a:ext cx="1801813" cy="958822"/>
          </a:xfrm>
          <a:prstGeom prst="rect">
            <a:avLst/>
          </a:prstGeom>
        </p:spPr>
      </p:pic>
    </p:spTree>
    <p:extLst>
      <p:ext uri="{BB962C8B-B14F-4D97-AF65-F5344CB8AC3E}">
        <p14:creationId xmlns:p14="http://schemas.microsoft.com/office/powerpoint/2010/main" val="58669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51435E5C-CEAA-CD6B-9657-1239B38D782E}"/>
              </a:ext>
            </a:extLst>
          </p:cNvPr>
          <p:cNvPicPr>
            <a:picLocks noChangeAspect="1"/>
          </p:cNvPicPr>
          <p:nvPr/>
        </p:nvPicPr>
        <p:blipFill>
          <a:blip r:embed="rId2"/>
          <a:stretch>
            <a:fillRect/>
          </a:stretch>
        </p:blipFill>
        <p:spPr>
          <a:xfrm>
            <a:off x="804429" y="2363355"/>
            <a:ext cx="467592" cy="138545"/>
          </a:xfrm>
          <a:prstGeom prst="rect">
            <a:avLst/>
          </a:prstGeom>
        </p:spPr>
      </p:pic>
      <p:sp>
        <p:nvSpPr>
          <p:cNvPr id="3" name="Marcador de contenido 2">
            <a:extLst>
              <a:ext uri="{FF2B5EF4-FFF2-40B4-BE49-F238E27FC236}">
                <a16:creationId xmlns:a16="http://schemas.microsoft.com/office/drawing/2014/main" id="{6FC92058-F766-18D8-6860-F8827E92A2E4}"/>
              </a:ext>
            </a:extLst>
          </p:cNvPr>
          <p:cNvSpPr>
            <a:spLocks noGrp="1"/>
          </p:cNvSpPr>
          <p:nvPr>
            <p:ph sz="half" idx="2"/>
          </p:nvPr>
        </p:nvSpPr>
        <p:spPr>
          <a:xfrm>
            <a:off x="244856" y="586562"/>
            <a:ext cx="2257425" cy="2908489"/>
          </a:xfrm>
        </p:spPr>
        <p:txBody>
          <a:bodyPr/>
          <a:lstStyle/>
          <a:p>
            <a:r>
              <a:rPr lang="es-ES" dirty="0"/>
              <a:t> Pulse brevemente  el botón Modo para acceder a  los siguientes modos:</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r>
              <a:rPr lang="es-ES" dirty="0"/>
              <a:t>1.En el modo 'Viaje  A', presione el botón Modo una vez para ingresar al 'Viaje B’.</a:t>
            </a:r>
          </a:p>
          <a:p>
            <a:pPr marL="171450" indent="-171450">
              <a:buFont typeface="Arial" panose="020B0604020202020204" pitchFamily="34" charset="0"/>
              <a:buChar char="•"/>
            </a:pPr>
            <a:r>
              <a:rPr lang="es-ES" dirty="0"/>
              <a:t>Para restablecer cualquiera de  los medidores de viaje mientras se asegura de que la pantalla esté en	     o                          mantenga presionado el botón Establecer durante unos segundos.</a:t>
            </a:r>
          </a:p>
          <a:p>
            <a:endParaRPr lang="es-ES" dirty="0"/>
          </a:p>
          <a:p>
            <a:r>
              <a:rPr lang="es-ES" dirty="0"/>
              <a:t>2.Presione el botón Modo una vez para cambiar la pantalla al modo 'TRIP A' nuevamente.</a:t>
            </a:r>
          </a:p>
          <a:p>
            <a:endParaRPr lang="es-ES" dirty="0"/>
          </a:p>
          <a:p>
            <a:r>
              <a:rPr lang="es-ES" dirty="0"/>
              <a:t>3.TRIP Un modo por defecto siempre que el encendido está apagado y encendido.  </a:t>
            </a:r>
          </a:p>
          <a:p>
            <a:pPr marL="171450" indent="-171450">
              <a:buFont typeface="Arial" panose="020B0604020202020204" pitchFamily="34" charset="0"/>
              <a:buChar char="•"/>
            </a:pPr>
            <a:endParaRPr lang="es-ES" dirty="0"/>
          </a:p>
        </p:txBody>
      </p:sp>
      <p:sp>
        <p:nvSpPr>
          <p:cNvPr id="4" name="Marcador de contenido 3">
            <a:extLst>
              <a:ext uri="{FF2B5EF4-FFF2-40B4-BE49-F238E27FC236}">
                <a16:creationId xmlns:a16="http://schemas.microsoft.com/office/drawing/2014/main" id="{3F0D616C-CBD7-9C8A-2B62-8FADFBB878C2}"/>
              </a:ext>
            </a:extLst>
          </p:cNvPr>
          <p:cNvSpPr>
            <a:spLocks noGrp="1"/>
          </p:cNvSpPr>
          <p:nvPr>
            <p:ph sz="half" idx="3"/>
          </p:nvPr>
        </p:nvSpPr>
        <p:spPr>
          <a:xfrm>
            <a:off x="2716784" y="748013"/>
            <a:ext cx="2258060" cy="2693045"/>
          </a:xfrm>
        </p:spPr>
        <p:txBody>
          <a:bodyPr/>
          <a:lstStyle/>
          <a:p>
            <a:r>
              <a:rPr lang="es-ES" dirty="0"/>
              <a:t>Al presionar prolongadamente el botón Modo, se puede acceder a los siguientes modos.</a:t>
            </a:r>
          </a:p>
          <a:p>
            <a:endParaRPr lang="es-ES" dirty="0"/>
          </a:p>
          <a:p>
            <a:r>
              <a:rPr lang="es-ES" dirty="0"/>
              <a:t>	1 MEDIDORES ODO</a:t>
            </a:r>
          </a:p>
          <a:p>
            <a:r>
              <a:rPr lang="es-ES" dirty="0"/>
              <a:t>	2 MODO LAP</a:t>
            </a:r>
          </a:p>
          <a:p>
            <a:r>
              <a:rPr lang="es-ES" dirty="0"/>
              <a:t>	3 VELOCIDAD MAXIMA</a:t>
            </a:r>
          </a:p>
          <a:p>
            <a:r>
              <a:rPr lang="es-ES" dirty="0"/>
              <a:t>	4 CONFIGURACION RELOJ</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r>
              <a:rPr lang="es-ES" dirty="0"/>
              <a:t>1.En el modo 'ODO', mantenga presionado el botón Modo para ingresar al modo 'LAP’.</a:t>
            </a:r>
          </a:p>
          <a:p>
            <a:endParaRPr lang="es-ES" dirty="0"/>
          </a:p>
          <a:p>
            <a:pPr marL="171450" indent="-171450">
              <a:buFont typeface="Arial" panose="020B0604020202020204" pitchFamily="34" charset="0"/>
              <a:buChar char="•"/>
            </a:pPr>
            <a:r>
              <a:rPr lang="es-ES" dirty="0"/>
              <a:t>Los valores no se pueden  restablecer en modo  LAP.</a:t>
            </a:r>
          </a:p>
          <a:p>
            <a:endParaRPr lang="es-MX" dirty="0"/>
          </a:p>
        </p:txBody>
      </p:sp>
      <p:sp>
        <p:nvSpPr>
          <p:cNvPr id="5" name="object 3">
            <a:extLst>
              <a:ext uri="{FF2B5EF4-FFF2-40B4-BE49-F238E27FC236}">
                <a16:creationId xmlns:a16="http://schemas.microsoft.com/office/drawing/2014/main" id="{F73F38CD-676A-890C-E062-6F925559469B}"/>
              </a:ext>
            </a:extLst>
          </p:cNvPr>
          <p:cNvSpPr txBox="1">
            <a:spLocks noGrp="1"/>
          </p:cNvSpPr>
          <p:nvPr>
            <p:ph type="title"/>
          </p:nvPr>
        </p:nvSpPr>
        <p:spPr>
          <a:xfrm>
            <a:off x="244856" y="200649"/>
            <a:ext cx="3332163" cy="177800"/>
          </a:xfrm>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pic>
        <p:nvPicPr>
          <p:cNvPr id="7" name="Imagen 6">
            <a:extLst>
              <a:ext uri="{FF2B5EF4-FFF2-40B4-BE49-F238E27FC236}">
                <a16:creationId xmlns:a16="http://schemas.microsoft.com/office/drawing/2014/main" id="{391EE89C-8580-786B-EA42-2CBF66C500D9}"/>
              </a:ext>
            </a:extLst>
          </p:cNvPr>
          <p:cNvPicPr>
            <a:picLocks noChangeAspect="1"/>
          </p:cNvPicPr>
          <p:nvPr/>
        </p:nvPicPr>
        <p:blipFill>
          <a:blip r:embed="rId3"/>
          <a:stretch>
            <a:fillRect/>
          </a:stretch>
        </p:blipFill>
        <p:spPr>
          <a:xfrm>
            <a:off x="400051" y="825501"/>
            <a:ext cx="1524000" cy="1062182"/>
          </a:xfrm>
          <a:prstGeom prst="rect">
            <a:avLst/>
          </a:prstGeom>
        </p:spPr>
      </p:pic>
      <p:pic>
        <p:nvPicPr>
          <p:cNvPr id="25" name="Imagen 24">
            <a:extLst>
              <a:ext uri="{FF2B5EF4-FFF2-40B4-BE49-F238E27FC236}">
                <a16:creationId xmlns:a16="http://schemas.microsoft.com/office/drawing/2014/main" id="{91BAB68B-45F0-A372-C61E-226F939F3FF0}"/>
              </a:ext>
            </a:extLst>
          </p:cNvPr>
          <p:cNvPicPr>
            <a:picLocks noChangeAspect="1"/>
          </p:cNvPicPr>
          <p:nvPr/>
        </p:nvPicPr>
        <p:blipFill>
          <a:blip r:embed="rId4"/>
          <a:stretch>
            <a:fillRect/>
          </a:stretch>
        </p:blipFill>
        <p:spPr>
          <a:xfrm>
            <a:off x="1380174" y="2380662"/>
            <a:ext cx="543877" cy="150282"/>
          </a:xfrm>
          <a:prstGeom prst="rect">
            <a:avLst/>
          </a:prstGeom>
        </p:spPr>
      </p:pic>
      <p:pic>
        <p:nvPicPr>
          <p:cNvPr id="29" name="Imagen 28">
            <a:extLst>
              <a:ext uri="{FF2B5EF4-FFF2-40B4-BE49-F238E27FC236}">
                <a16:creationId xmlns:a16="http://schemas.microsoft.com/office/drawing/2014/main" id="{D38A4B59-510B-ED86-CE42-F9B401E8C1F3}"/>
              </a:ext>
            </a:extLst>
          </p:cNvPr>
          <p:cNvPicPr>
            <a:picLocks noChangeAspect="1"/>
          </p:cNvPicPr>
          <p:nvPr/>
        </p:nvPicPr>
        <p:blipFill>
          <a:blip r:embed="rId5"/>
          <a:stretch>
            <a:fillRect/>
          </a:stretch>
        </p:blipFill>
        <p:spPr>
          <a:xfrm>
            <a:off x="2838450" y="1511300"/>
            <a:ext cx="1860632" cy="1166473"/>
          </a:xfrm>
          <a:prstGeom prst="rect">
            <a:avLst/>
          </a:prstGeom>
        </p:spPr>
      </p:pic>
    </p:spTree>
    <p:extLst>
      <p:ext uri="{BB962C8B-B14F-4D97-AF65-F5344CB8AC3E}">
        <p14:creationId xmlns:p14="http://schemas.microsoft.com/office/powerpoint/2010/main" val="218972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DF0452-EB41-0BC6-A85B-DEBC6027B6D7}"/>
              </a:ext>
            </a:extLst>
          </p:cNvPr>
          <p:cNvSpPr>
            <a:spLocks noGrp="1"/>
          </p:cNvSpPr>
          <p:nvPr>
            <p:ph sz="half" idx="2"/>
          </p:nvPr>
        </p:nvSpPr>
        <p:spPr>
          <a:xfrm>
            <a:off x="230776" y="617594"/>
            <a:ext cx="2257425" cy="3027306"/>
          </a:xfrm>
        </p:spPr>
        <p:txBody>
          <a:bodyPr/>
          <a:lstStyle/>
          <a:p>
            <a:r>
              <a:rPr lang="es-ES" dirty="0"/>
              <a:t>2.En el modo 'LAP',  mantenga presionado el botón Modo para ingresar al modo 'Velocidad máxima’ </a:t>
            </a:r>
          </a:p>
          <a:p>
            <a:endParaRPr lang="es-ES" dirty="0"/>
          </a:p>
          <a:p>
            <a:pPr marL="171450" indent="-171450">
              <a:buFont typeface="Arial" panose="020B0604020202020204" pitchFamily="34" charset="0"/>
              <a:buChar char="•"/>
            </a:pPr>
            <a:r>
              <a:rPr lang="es-ES" dirty="0"/>
              <a:t>Para restablecer cualquiera de  las velocidades máximas mientras se asegura  de que la pantalla esté en modo 'Velocidad máxima’, mantenga   presionado el botón “SET” durante unos  segundos.</a:t>
            </a:r>
          </a:p>
          <a:p>
            <a:endParaRPr lang="es-ES" dirty="0"/>
          </a:p>
          <a:p>
            <a:r>
              <a:rPr lang="es-ES" dirty="0"/>
              <a:t>3.En el modo 'Velocidad máxima', mantenga presionado el botón Modo para ingresar a 'Configuración del reloj’.</a:t>
            </a:r>
          </a:p>
          <a:p>
            <a:r>
              <a:rPr lang="es-ES" b="1" dirty="0"/>
              <a:t> </a:t>
            </a:r>
            <a:endParaRPr lang="es-ES" sz="800" b="1" dirty="0"/>
          </a:p>
          <a:p>
            <a:r>
              <a:rPr lang="es-ES" sz="800" b="1" dirty="0"/>
              <a:t>CONFIGURACION RELOJ</a:t>
            </a:r>
          </a:p>
          <a:p>
            <a:endParaRPr lang="es-ES" sz="800" b="1" dirty="0"/>
          </a:p>
          <a:p>
            <a:r>
              <a:rPr lang="es-ES" dirty="0"/>
              <a:t>Al entrar en el modo de ajuste del reloj, el reloj digital comienza a parpadear.  Ahora, presione el botón  Establecer. Al presionar el botón de ajuste, los dígitos de hora del reloj comienzan a parpadear y le permiten cambiar las horas. Presione el botón 'Modo' para aumentar las horas mientras los  dígitos de hora  parpadean.</a:t>
            </a:r>
          </a:p>
          <a:p>
            <a:endParaRPr lang="es-ES" dirty="0"/>
          </a:p>
          <a:p>
            <a:r>
              <a:rPr lang="es-ES" dirty="0"/>
              <a:t>●Al presionar el botón 'Establecer' nuevamente, las horas se establecen y los dígitos de los minutos comienzan a parpadear</a:t>
            </a:r>
          </a:p>
          <a:p>
            <a:endParaRPr lang="es-ES" b="1" dirty="0"/>
          </a:p>
        </p:txBody>
      </p:sp>
      <p:sp>
        <p:nvSpPr>
          <p:cNvPr id="11" name="Marcador de contenido 10">
            <a:extLst>
              <a:ext uri="{FF2B5EF4-FFF2-40B4-BE49-F238E27FC236}">
                <a16:creationId xmlns:a16="http://schemas.microsoft.com/office/drawing/2014/main" id="{E326DC71-85A4-1FF1-E93C-E766580DF1AD}"/>
              </a:ext>
            </a:extLst>
          </p:cNvPr>
          <p:cNvSpPr>
            <a:spLocks noGrp="1"/>
          </p:cNvSpPr>
          <p:nvPr>
            <p:ph sz="half" idx="3"/>
          </p:nvPr>
        </p:nvSpPr>
        <p:spPr>
          <a:xfrm>
            <a:off x="2700020" y="586562"/>
            <a:ext cx="2258060" cy="3016210"/>
          </a:xfrm>
        </p:spPr>
        <p:txBody>
          <a:bodyPr/>
          <a:lstStyle/>
          <a:p>
            <a:r>
              <a:rPr lang="es-ES" dirty="0"/>
              <a:t>●Ahora, presione el botón 'Modo' para aumentar los minutos mientras los dígitos de los minutos parpadean.</a:t>
            </a:r>
          </a:p>
          <a:p>
            <a:r>
              <a:rPr lang="es-ES" dirty="0"/>
              <a:t>●Una vez más, presione el botón 'Establecer' para que los minutos del reloj estén configurados y el formato de horas 'AM'  o 'PM' comience a parpadear.</a:t>
            </a:r>
          </a:p>
          <a:p>
            <a:r>
              <a:rPr lang="es-ES" dirty="0"/>
              <a:t>●Presione el botón 'Modo' para cambiar el formato de la hora, ya sea para configurar 'AM' o 'PM'.</a:t>
            </a:r>
          </a:p>
          <a:p>
            <a:r>
              <a:rPr lang="es-ES" dirty="0"/>
              <a:t>●Presione el botón 'Establecer' una vez más para configurar el reloj y mantenga presionado el botón Modo para salir del modo de configuración del  reloj.</a:t>
            </a:r>
          </a:p>
          <a:p>
            <a:endParaRPr lang="es-ES" dirty="0"/>
          </a:p>
          <a:p>
            <a:r>
              <a:rPr lang="es-ES" dirty="0"/>
              <a:t>4.Presione el botón Modo una vez para cambiar la pantalla al modo ODO nuevamente.</a:t>
            </a:r>
          </a:p>
          <a:p>
            <a:endParaRPr lang="es-ES" dirty="0"/>
          </a:p>
          <a:p>
            <a:r>
              <a:rPr lang="es-ES" dirty="0"/>
              <a:t>  </a:t>
            </a:r>
            <a:r>
              <a:rPr lang="es-ES" b="1" dirty="0"/>
              <a:t>Nota</a:t>
            </a:r>
          </a:p>
          <a:p>
            <a:r>
              <a:rPr lang="es-ES" dirty="0"/>
              <a:t>Los cambios de modo anteriores solo son posibles cuando el vehículo está en condiciones estáticas por seguridad.</a:t>
            </a:r>
          </a:p>
          <a:p>
            <a:r>
              <a:rPr lang="es-ES" dirty="0"/>
              <a:t>Si no  se da ninguna  entrada durante  más de 20 segundos durante la configuración del reloj, el grupo de instrumentos sale de este modo de configuración  automáticamente. </a:t>
            </a:r>
          </a:p>
          <a:p>
            <a:endParaRPr lang="es-ES" dirty="0"/>
          </a:p>
          <a:p>
            <a:endParaRPr lang="es-MX" dirty="0"/>
          </a:p>
        </p:txBody>
      </p:sp>
      <p:sp>
        <p:nvSpPr>
          <p:cNvPr id="14" name="object 3">
            <a:extLst>
              <a:ext uri="{FF2B5EF4-FFF2-40B4-BE49-F238E27FC236}">
                <a16:creationId xmlns:a16="http://schemas.microsoft.com/office/drawing/2014/main" id="{2656A834-9AF3-D7E9-6EB8-B2DDA247C7D4}"/>
              </a:ext>
            </a:extLst>
          </p:cNvPr>
          <p:cNvSpPr txBox="1">
            <a:spLocks noGrp="1"/>
          </p:cNvSpPr>
          <p:nvPr>
            <p:ph type="title"/>
          </p:nvPr>
        </p:nvSpPr>
        <p:spPr>
          <a:xfrm>
            <a:off x="244475" y="196850"/>
            <a:ext cx="3332163" cy="177800"/>
          </a:xfrm>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Tree>
    <p:extLst>
      <p:ext uri="{BB962C8B-B14F-4D97-AF65-F5344CB8AC3E}">
        <p14:creationId xmlns:p14="http://schemas.microsoft.com/office/powerpoint/2010/main" val="42199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1678" y="475234"/>
            <a:ext cx="4700372" cy="2973250"/>
          </a:xfrm>
          <a:prstGeom prst="rect">
            <a:avLst/>
          </a:prstGeom>
        </p:spPr>
        <p:txBody>
          <a:bodyPr vert="horz" wrap="square" lIns="0" tIns="13335" rIns="0" bIns="0" rtlCol="0">
            <a:spAutoFit/>
          </a:bodyPr>
          <a:lstStyle/>
          <a:p>
            <a:pPr marL="12700">
              <a:lnSpc>
                <a:spcPct val="100000"/>
              </a:lnSpc>
              <a:spcBef>
                <a:spcPts val="105"/>
              </a:spcBef>
            </a:pPr>
            <a:endParaRPr lang="es-ES" sz="800" dirty="0"/>
          </a:p>
          <a:p>
            <a:pPr marL="12700">
              <a:lnSpc>
                <a:spcPct val="100000"/>
              </a:lnSpc>
              <a:spcBef>
                <a:spcPts val="105"/>
              </a:spcBef>
            </a:pPr>
            <a:endParaRPr lang="es-ES" sz="800" dirty="0"/>
          </a:p>
          <a:p>
            <a:pPr marL="12700">
              <a:lnSpc>
                <a:spcPct val="100000"/>
              </a:lnSpc>
              <a:spcBef>
                <a:spcPts val="105"/>
              </a:spcBef>
            </a:pPr>
            <a:r>
              <a:rPr lang="es-ES" sz="1050" dirty="0">
                <a:latin typeface="Montserrat" panose="00000500000000000000" pitchFamily="2" charset="0"/>
              </a:rPr>
              <a:t>Estimado cliente,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Gracias por elegir TVS, una de las marcas más durables y rentables del mercado a nivel mundial. Como propietario de una motocicleta TVS usted es ahora parte de una familia de millones de orgullosos propietarios de TVS a nivel mundial.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Nuestras motocicletas están diseñadas para ofrecer un desempeño duradero y de alto rendimiento de combustible aunado a sus atractivos y modernos diseños.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Por favor lea y entienda este manual de propietario en su totalidad para familiarizarse con los mecanismos y controles de su nueva TVS.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Bienvenido a TVS, una familia que crece día con día, distribuida y soportada por Kawasaki de México, empresa de Grupo MOTOMEX. </a:t>
            </a:r>
            <a:endParaRPr sz="1050" dirty="0">
              <a:solidFill>
                <a:schemeClr val="tx1"/>
              </a:solidFill>
              <a:latin typeface="Montserrat" panose="00000500000000000000" pitchFamily="2" charset="0"/>
              <a:cs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8AA215-07B0-7986-5A6F-6DBC05051F00}"/>
              </a:ext>
            </a:extLst>
          </p:cNvPr>
          <p:cNvSpPr>
            <a:spLocks noGrp="1"/>
          </p:cNvSpPr>
          <p:nvPr>
            <p:ph sz="half" idx="2"/>
          </p:nvPr>
        </p:nvSpPr>
        <p:spPr>
          <a:xfrm>
            <a:off x="234370" y="599638"/>
            <a:ext cx="2257425" cy="1292662"/>
          </a:xfrm>
        </p:spPr>
        <p:txBody>
          <a:bodyPr/>
          <a:lstStyle/>
          <a:p>
            <a:r>
              <a:rPr lang="es-ES" b="1" dirty="0"/>
              <a:t>CONTROL DE ILUMINACION  :</a:t>
            </a:r>
          </a:p>
          <a:p>
            <a:r>
              <a:rPr lang="es-ES" dirty="0"/>
              <a:t>El usuario puede controlar el brillo de su velocímetro.</a:t>
            </a:r>
          </a:p>
          <a:p>
            <a:r>
              <a:rPr lang="es-ES" dirty="0"/>
              <a:t>Dos modos de  control disponibles:</a:t>
            </a:r>
          </a:p>
          <a:p>
            <a:r>
              <a:rPr lang="es-ES" dirty="0"/>
              <a:t>Condición del día (6.00  am a 6.00 pm): 100 % (No modificable) </a:t>
            </a:r>
          </a:p>
          <a:p>
            <a:r>
              <a:rPr lang="es-ES" dirty="0"/>
              <a:t>Estado nocturno (18:00  a 6:00):  100 % (predeterminado)  -  control de tres pasos posible</a:t>
            </a:r>
          </a:p>
          <a:p>
            <a:endParaRPr lang="es-ES" dirty="0"/>
          </a:p>
          <a:p>
            <a:r>
              <a:rPr lang="es-ES" dirty="0"/>
              <a:t> Modo de ajuste de iluminación  :</a:t>
            </a:r>
          </a:p>
          <a:p>
            <a:r>
              <a:rPr lang="es-ES" dirty="0"/>
              <a:t>Asegúrese de que la pantalla esté en modo  LAP.</a:t>
            </a:r>
          </a:p>
          <a:p>
            <a:endParaRPr lang="es-MX" dirty="0"/>
          </a:p>
        </p:txBody>
      </p:sp>
      <p:sp>
        <p:nvSpPr>
          <p:cNvPr id="5" name="object 3">
            <a:extLst>
              <a:ext uri="{FF2B5EF4-FFF2-40B4-BE49-F238E27FC236}">
                <a16:creationId xmlns:a16="http://schemas.microsoft.com/office/drawing/2014/main" id="{FF9712AE-B816-B07C-A4A6-9454F6FF207E}"/>
              </a:ext>
            </a:extLst>
          </p:cNvPr>
          <p:cNvSpPr txBox="1">
            <a:spLocks noGrp="1"/>
          </p:cNvSpPr>
          <p:nvPr>
            <p:ph type="title"/>
          </p:nvPr>
        </p:nvSpPr>
        <p:spPr>
          <a:xfrm>
            <a:off x="244475" y="180975"/>
            <a:ext cx="3332163" cy="177800"/>
          </a:xfrm>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graphicFrame>
        <p:nvGraphicFramePr>
          <p:cNvPr id="17" name="Marcador de contenido 16">
            <a:extLst>
              <a:ext uri="{FF2B5EF4-FFF2-40B4-BE49-F238E27FC236}">
                <a16:creationId xmlns:a16="http://schemas.microsoft.com/office/drawing/2014/main" id="{A9641F39-19A9-0933-444E-9F7B18713F6E}"/>
              </a:ext>
            </a:extLst>
          </p:cNvPr>
          <p:cNvGraphicFramePr>
            <a:graphicFrameLocks noGrp="1"/>
          </p:cNvGraphicFramePr>
          <p:nvPr>
            <p:ph sz="half" idx="3"/>
            <p:extLst>
              <p:ext uri="{D42A27DB-BD31-4B8C-83A1-F6EECF244321}">
                <p14:modId xmlns:p14="http://schemas.microsoft.com/office/powerpoint/2010/main" val="4160420693"/>
              </p:ext>
            </p:extLst>
          </p:nvPr>
        </p:nvGraphicFramePr>
        <p:xfrm>
          <a:off x="201901" y="1892300"/>
          <a:ext cx="2401820" cy="1728191"/>
        </p:xfrm>
        <a:graphic>
          <a:graphicData uri="http://schemas.openxmlformats.org/drawingml/2006/table">
            <a:tbl>
              <a:tblPr firstRow="1" firstCol="1" lastRow="1" lastCol="1" bandRow="1" bandCol="1"/>
              <a:tblGrid>
                <a:gridCol w="515974">
                  <a:extLst>
                    <a:ext uri="{9D8B030D-6E8A-4147-A177-3AD203B41FA5}">
                      <a16:colId xmlns:a16="http://schemas.microsoft.com/office/drawing/2014/main" val="3712368924"/>
                    </a:ext>
                  </a:extLst>
                </a:gridCol>
                <a:gridCol w="444959">
                  <a:extLst>
                    <a:ext uri="{9D8B030D-6E8A-4147-A177-3AD203B41FA5}">
                      <a16:colId xmlns:a16="http://schemas.microsoft.com/office/drawing/2014/main" val="3826128993"/>
                    </a:ext>
                  </a:extLst>
                </a:gridCol>
                <a:gridCol w="1440887">
                  <a:extLst>
                    <a:ext uri="{9D8B030D-6E8A-4147-A177-3AD203B41FA5}">
                      <a16:colId xmlns:a16="http://schemas.microsoft.com/office/drawing/2014/main" val="4226354816"/>
                    </a:ext>
                  </a:extLst>
                </a:gridCol>
              </a:tblGrid>
              <a:tr h="228600">
                <a:tc>
                  <a:txBody>
                    <a:bodyPr/>
                    <a:lstStyle/>
                    <a:p>
                      <a:pPr marL="19685">
                        <a:lnSpc>
                          <a:spcPts val="965"/>
                        </a:lnSpc>
                      </a:pP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t>
                      </a:r>
                      <a:r>
                        <a:rPr lang="en-US" sz="7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o</a:t>
                      </a:r>
                      <a:r>
                        <a:rPr lang="en-US" sz="7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d</a:t>
                      </a:r>
                      <a:r>
                        <a:rPr lang="en-US" sz="700" spc="4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700" spc="21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spc="-5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s-MX" sz="700">
                        <a:effectLst/>
                        <a:latin typeface="Arial" panose="020B0604020202020204" pitchFamily="34" charset="0"/>
                        <a:ea typeface="Arial" panose="020B0604020202020204" pitchFamily="34" charset="0"/>
                        <a:cs typeface="Times New Roman" panose="02020603050405020304" pitchFamily="18" charset="0"/>
                      </a:endParaRPr>
                    </a:p>
                    <a:p>
                      <a:pPr marL="19685">
                        <a:lnSpc>
                          <a:spcPts val="805"/>
                        </a:lnSpc>
                        <a:spcBef>
                          <a:spcPts val="45"/>
                        </a:spcBef>
                        <a:spcAft>
                          <a:spcPts val="0"/>
                        </a:spcAft>
                      </a:pP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Set</a:t>
                      </a:r>
                      <a:r>
                        <a:rPr lang="en-US" sz="7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boton</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7940">
                        <a:spcBef>
                          <a:spcPts val="15"/>
                        </a:spcBef>
                        <a:spcAft>
                          <a:spcPts val="0"/>
                        </a:spcAft>
                      </a:pP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a:t>
                      </a:r>
                      <a:r>
                        <a:rPr lang="en-US" sz="7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7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7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s</a:t>
                      </a:r>
                      <a:r>
                        <a:rPr lang="en-US" sz="7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spc="-50">
                          <a:solidFill>
                            <a:srgbClr val="231F20"/>
                          </a:solidFill>
                          <a:effectLst/>
                          <a:latin typeface="Arial" panose="020B0604020202020204" pitchFamily="34" charset="0"/>
                          <a:ea typeface="Arial" panose="020B0604020202020204" pitchFamily="34" charset="0"/>
                          <a:cs typeface="Times New Roman" panose="02020603050405020304" pitchFamily="18" charset="0"/>
                        </a:rPr>
                        <a:t>s</a:t>
                      </a:r>
                      <a:endParaRPr lang="es-MX" sz="700">
                        <a:effectLst/>
                        <a:latin typeface="Arial" panose="020B0604020202020204" pitchFamily="34" charset="0"/>
                        <a:ea typeface="Arial" panose="020B0604020202020204" pitchFamily="34" charset="0"/>
                        <a:cs typeface="Times New Roman" panose="02020603050405020304" pitchFamily="18" charset="0"/>
                      </a:endParaRPr>
                    </a:p>
                    <a:p>
                      <a:pPr marL="27940">
                        <a:lnSpc>
                          <a:spcPts val="775"/>
                        </a:lnSpc>
                        <a:spcBef>
                          <a:spcPts val="50"/>
                        </a:spcBef>
                        <a:spcAft>
                          <a:spcPts val="0"/>
                        </a:spcAft>
                      </a:pPr>
                      <a:r>
                        <a:rPr lang="en-US" sz="7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Duration</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60070" marR="583565" algn="ctr">
                        <a:spcBef>
                          <a:spcPts val="615"/>
                        </a:spcBef>
                        <a:spcAft>
                          <a:spcPts val="0"/>
                        </a:spcAft>
                      </a:pPr>
                      <a:r>
                        <a:rPr lang="en-US" sz="700" spc="-1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Acción</a:t>
                      </a:r>
                      <a:endParaRPr lang="es-MX" sz="7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91969575"/>
                  </a:ext>
                </a:extLst>
              </a:tr>
              <a:tr h="685800">
                <a:tc>
                  <a:txBody>
                    <a:bodyPr/>
                    <a:lstStyle/>
                    <a:p>
                      <a:r>
                        <a:rPr lang="en-US" sz="700">
                          <a:effectLst/>
                          <a:latin typeface="Arial" panose="020B0604020202020204" pitchFamily="34" charset="0"/>
                          <a:ea typeface="Arial" panose="020B0604020202020204" pitchFamily="34" charset="0"/>
                          <a:cs typeface="Times New Roman" panose="02020603050405020304" pitchFamily="18" charset="0"/>
                        </a:rPr>
                        <a:t> </a:t>
                      </a:r>
                      <a:endParaRPr lang="es-MX" sz="700">
                        <a:effectLst/>
                        <a:latin typeface="Arial" panose="020B0604020202020204" pitchFamily="34" charset="0"/>
                        <a:ea typeface="Arial" panose="020B0604020202020204" pitchFamily="34" charset="0"/>
                        <a:cs typeface="Times New Roman" panose="02020603050405020304" pitchFamily="18" charset="0"/>
                      </a:endParaRPr>
                    </a:p>
                    <a:p>
                      <a:pPr>
                        <a:spcBef>
                          <a:spcPts val="15"/>
                        </a:spcBef>
                      </a:pPr>
                      <a:r>
                        <a:rPr lang="en-US" sz="700">
                          <a:effectLst/>
                          <a:latin typeface="Arial" panose="020B0604020202020204" pitchFamily="34" charset="0"/>
                          <a:ea typeface="Arial" panose="020B0604020202020204" pitchFamily="34" charset="0"/>
                          <a:cs typeface="Times New Roman" panose="02020603050405020304" pitchFamily="18" charset="0"/>
                        </a:rPr>
                        <a:t> </a:t>
                      </a:r>
                      <a:endParaRPr lang="es-MX" sz="700">
                        <a:effectLst/>
                        <a:latin typeface="Arial" panose="020B0604020202020204" pitchFamily="34" charset="0"/>
                        <a:ea typeface="Arial" panose="020B0604020202020204" pitchFamily="34" charset="0"/>
                        <a:cs typeface="Times New Roman" panose="02020603050405020304" pitchFamily="18" charset="0"/>
                      </a:endParaRPr>
                    </a:p>
                    <a:p>
                      <a:pPr marL="104775" marR="125095" algn="ctr">
                        <a:spcAft>
                          <a:spcPts val="0"/>
                        </a:spcAft>
                      </a:pPr>
                      <a:r>
                        <a:rPr lang="en-US" sz="7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Set</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700">
                          <a:effectLst/>
                          <a:latin typeface="Arial" panose="020B0604020202020204" pitchFamily="34" charset="0"/>
                          <a:ea typeface="Arial" panose="020B0604020202020204" pitchFamily="34" charset="0"/>
                          <a:cs typeface="Times New Roman" panose="02020603050405020304" pitchFamily="18" charset="0"/>
                        </a:rPr>
                        <a:t> </a:t>
                      </a:r>
                      <a:endParaRPr lang="es-MX" sz="700">
                        <a:effectLst/>
                        <a:latin typeface="Arial" panose="020B0604020202020204" pitchFamily="34" charset="0"/>
                        <a:ea typeface="Arial" panose="020B0604020202020204" pitchFamily="34" charset="0"/>
                        <a:cs typeface="Times New Roman" panose="02020603050405020304" pitchFamily="18" charset="0"/>
                      </a:endParaRPr>
                    </a:p>
                    <a:p>
                      <a:pPr marL="113665" marR="82550">
                        <a:lnSpc>
                          <a:spcPct val="105000"/>
                        </a:lnSpc>
                        <a:spcBef>
                          <a:spcPts val="700"/>
                        </a:spcBef>
                        <a:spcAft>
                          <a:spcPts val="0"/>
                        </a:spcAft>
                      </a:pPr>
                      <a:r>
                        <a:rPr lang="en-US" sz="7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Larga duracion</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9050" marR="1270" algn="just">
                        <a:lnSpc>
                          <a:spcPct val="105000"/>
                        </a:lnSpc>
                        <a:spcBef>
                          <a:spcPts val="15"/>
                        </a:spcBef>
                        <a:spcAft>
                          <a:spcPts val="0"/>
                        </a:spcAft>
                      </a:pP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Ingrese</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al modo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iluminación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Una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vez</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adentro</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se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mostrará</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'ILLU'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en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la zona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viaje</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y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el</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nivel</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iluminación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actual se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mostrará</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en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la zona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visualización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Odo</a:t>
                      </a:r>
                      <a:endParaRPr lang="es-MX" sz="7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917252817"/>
                  </a:ext>
                </a:extLst>
              </a:tr>
              <a:tr h="253796">
                <a:tc>
                  <a:txBody>
                    <a:bodyPr/>
                    <a:lstStyle/>
                    <a:p>
                      <a:pPr marL="135890" marR="125095" algn="ctr">
                        <a:spcBef>
                          <a:spcPts val="590"/>
                        </a:spcBef>
                        <a:spcAft>
                          <a:spcPts val="0"/>
                        </a:spcAft>
                      </a:pPr>
                      <a:r>
                        <a:rPr lang="en-US" sz="700"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Mode</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3665" marR="82550">
                        <a:lnSpc>
                          <a:spcPct val="105000"/>
                        </a:lnSpc>
                        <a:spcAft>
                          <a:spcPts val="0"/>
                        </a:spcAft>
                      </a:pPr>
                      <a:r>
                        <a:rPr lang="en-US" sz="700"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Corta duracion</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5875">
                        <a:lnSpc>
                          <a:spcPct val="105000"/>
                        </a:lnSpc>
                      </a:pPr>
                      <a:r>
                        <a:rPr lang="en-US" sz="7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Reduce el porcentaje de iluminacion</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48942393"/>
                  </a:ext>
                </a:extLst>
              </a:tr>
              <a:tr h="485496">
                <a:tc>
                  <a:txBody>
                    <a:bodyPr/>
                    <a:lstStyle/>
                    <a:p>
                      <a:r>
                        <a:rPr lang="en-US" sz="700">
                          <a:effectLst/>
                          <a:latin typeface="Arial" panose="020B0604020202020204" pitchFamily="34" charset="0"/>
                          <a:ea typeface="Arial" panose="020B0604020202020204" pitchFamily="34" charset="0"/>
                          <a:cs typeface="Times New Roman" panose="02020603050405020304" pitchFamily="18" charset="0"/>
                        </a:rPr>
                        <a:t> </a:t>
                      </a:r>
                      <a:endParaRPr lang="es-MX" sz="700">
                        <a:effectLst/>
                        <a:latin typeface="Arial" panose="020B0604020202020204" pitchFamily="34" charset="0"/>
                        <a:ea typeface="Arial" panose="020B0604020202020204" pitchFamily="34" charset="0"/>
                        <a:cs typeface="Times New Roman" panose="02020603050405020304" pitchFamily="18" charset="0"/>
                      </a:endParaRPr>
                    </a:p>
                    <a:p>
                      <a:pPr marL="104775" marR="125095" algn="ctr">
                        <a:spcAft>
                          <a:spcPts val="0"/>
                        </a:spcAft>
                      </a:pPr>
                      <a:r>
                        <a:rPr lang="en-US" sz="700" spc="-25">
                          <a:solidFill>
                            <a:srgbClr val="231F20"/>
                          </a:solidFill>
                          <a:effectLst/>
                          <a:latin typeface="Arial" panose="020B0604020202020204" pitchFamily="34" charset="0"/>
                          <a:ea typeface="Arial" panose="020B0604020202020204" pitchFamily="34" charset="0"/>
                          <a:cs typeface="Times New Roman" panose="02020603050405020304" pitchFamily="18" charset="0"/>
                        </a:rPr>
                        <a:t>Set</a:t>
                      </a:r>
                      <a:endParaRPr lang="es-MX" sz="7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3665" marR="82550">
                        <a:lnSpc>
                          <a:spcPts val="1000"/>
                        </a:lnSpc>
                        <a:spcBef>
                          <a:spcPts val="815"/>
                        </a:spcBef>
                        <a:spcAft>
                          <a:spcPts val="0"/>
                        </a:spcAft>
                      </a:pPr>
                      <a:r>
                        <a:rPr lang="en-US" sz="700" spc="-2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Larga</a:t>
                      </a:r>
                      <a:r>
                        <a:rPr lang="en-US" sz="700" spc="-2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spc="-2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duracion</a:t>
                      </a:r>
                      <a:endParaRPr lang="es-MX" sz="7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 algn="just">
                        <a:lnSpc>
                          <a:spcPts val="1030"/>
                        </a:lnSpc>
                        <a:spcAft>
                          <a:spcPts val="0"/>
                        </a:spcAft>
                      </a:pP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Ingrese</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el</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valor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iluminación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se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actualizará</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y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saldrá</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del modo de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iluminación</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y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pasará</a:t>
                      </a:r>
                      <a:r>
                        <a:rPr lang="en-US"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al modo </a:t>
                      </a:r>
                      <a:r>
                        <a:rPr lang="en-US" sz="7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Odo</a:t>
                      </a:r>
                      <a:endParaRPr lang="es-MX" sz="7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27542930"/>
                  </a:ext>
                </a:extLst>
              </a:tr>
            </a:tbl>
          </a:graphicData>
        </a:graphic>
      </p:graphicFrame>
      <p:grpSp>
        <p:nvGrpSpPr>
          <p:cNvPr id="19" name="docshapegroup674">
            <a:extLst>
              <a:ext uri="{FF2B5EF4-FFF2-40B4-BE49-F238E27FC236}">
                <a16:creationId xmlns:a16="http://schemas.microsoft.com/office/drawing/2014/main" id="{DB063DC4-2DAC-D2D4-CE42-53D5E0991CAA}"/>
              </a:ext>
            </a:extLst>
          </p:cNvPr>
          <p:cNvGrpSpPr>
            <a:grpSpLocks/>
          </p:cNvGrpSpPr>
          <p:nvPr/>
        </p:nvGrpSpPr>
        <p:grpSpPr bwMode="auto">
          <a:xfrm>
            <a:off x="2762250" y="592137"/>
            <a:ext cx="2257425" cy="842963"/>
            <a:chOff x="0" y="0"/>
            <a:chExt cx="3969" cy="1688"/>
          </a:xfrm>
        </p:grpSpPr>
        <p:pic>
          <p:nvPicPr>
            <p:cNvPr id="4100" name="docshape675">
              <a:extLst>
                <a:ext uri="{FF2B5EF4-FFF2-40B4-BE49-F238E27FC236}">
                  <a16:creationId xmlns:a16="http://schemas.microsoft.com/office/drawing/2014/main" id="{8A24243F-C0CB-8CF2-A7F1-297423755E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69" cy="1688"/>
            </a:xfrm>
            <a:prstGeom prst="rect">
              <a:avLst/>
            </a:prstGeom>
            <a:noFill/>
            <a:extLst>
              <a:ext uri="{909E8E84-426E-40DD-AFC4-6F175D3DCCD1}">
                <a14:hiddenFill xmlns:a14="http://schemas.microsoft.com/office/drawing/2010/main">
                  <a:solidFill>
                    <a:srgbClr val="FFFFFF"/>
                  </a:solidFill>
                </a14:hiddenFill>
              </a:ext>
            </a:extLst>
          </p:spPr>
        </p:pic>
        <p:sp>
          <p:nvSpPr>
            <p:cNvPr id="20" name="docshape676">
              <a:extLst>
                <a:ext uri="{FF2B5EF4-FFF2-40B4-BE49-F238E27FC236}">
                  <a16:creationId xmlns:a16="http://schemas.microsoft.com/office/drawing/2014/main" id="{94698E1E-9E3F-B4AA-8DFA-F15161B972D2}"/>
                </a:ext>
              </a:extLst>
            </p:cNvPr>
            <p:cNvSpPr>
              <a:spLocks/>
            </p:cNvSpPr>
            <p:nvPr/>
          </p:nvSpPr>
          <p:spPr bwMode="auto">
            <a:xfrm>
              <a:off x="2500" y="919"/>
              <a:ext cx="358" cy="473"/>
            </a:xfrm>
            <a:custGeom>
              <a:avLst/>
              <a:gdLst>
                <a:gd name="T0" fmla="+- 0 2515 2501"/>
                <a:gd name="T1" fmla="*/ T0 w 358"/>
                <a:gd name="T2" fmla="+- 0 919 919"/>
                <a:gd name="T3" fmla="*/ 919 h 473"/>
                <a:gd name="T4" fmla="+- 0 2509 2501"/>
                <a:gd name="T5" fmla="*/ T4 w 358"/>
                <a:gd name="T6" fmla="+- 0 924 919"/>
                <a:gd name="T7" fmla="*/ 924 h 473"/>
                <a:gd name="T8" fmla="+- 0 2503 2501"/>
                <a:gd name="T9" fmla="*/ T8 w 358"/>
                <a:gd name="T10" fmla="+- 0 929 919"/>
                <a:gd name="T11" fmla="*/ 929 h 473"/>
                <a:gd name="T12" fmla="+- 0 2501 2501"/>
                <a:gd name="T13" fmla="*/ T12 w 358"/>
                <a:gd name="T14" fmla="+- 0 938 919"/>
                <a:gd name="T15" fmla="*/ 938 h 473"/>
                <a:gd name="T16" fmla="+- 0 2665 2501"/>
                <a:gd name="T17" fmla="*/ T16 w 358"/>
                <a:gd name="T18" fmla="+- 0 1239 919"/>
                <a:gd name="T19" fmla="*/ 1239 h 473"/>
                <a:gd name="T20" fmla="+- 0 2566 2501"/>
                <a:gd name="T21" fmla="*/ T20 w 358"/>
                <a:gd name="T22" fmla="+- 0 1246 919"/>
                <a:gd name="T23" fmla="*/ 1246 h 473"/>
                <a:gd name="T24" fmla="+- 0 2563 2501"/>
                <a:gd name="T25" fmla="*/ T24 w 358"/>
                <a:gd name="T26" fmla="+- 0 1247 919"/>
                <a:gd name="T27" fmla="*/ 1247 h 473"/>
                <a:gd name="T28" fmla="+- 0 2557 2501"/>
                <a:gd name="T29" fmla="*/ T28 w 358"/>
                <a:gd name="T30" fmla="+- 0 1251 919"/>
                <a:gd name="T31" fmla="*/ 1251 h 473"/>
                <a:gd name="T32" fmla="+- 0 2555 2501"/>
                <a:gd name="T33" fmla="*/ T32 w 358"/>
                <a:gd name="T34" fmla="+- 0 1255 919"/>
                <a:gd name="T35" fmla="*/ 1255 h 473"/>
                <a:gd name="T36" fmla="+- 0 2553 2501"/>
                <a:gd name="T37" fmla="*/ T36 w 358"/>
                <a:gd name="T38" fmla="+- 0 1267 919"/>
                <a:gd name="T39" fmla="*/ 1267 h 473"/>
                <a:gd name="T40" fmla="+- 0 2557 2501"/>
                <a:gd name="T41" fmla="*/ T40 w 358"/>
                <a:gd name="T42" fmla="+- 0 1274 919"/>
                <a:gd name="T43" fmla="*/ 1274 h 473"/>
                <a:gd name="T44" fmla="+- 0 2841 2501"/>
                <a:gd name="T45" fmla="*/ T44 w 358"/>
                <a:gd name="T46" fmla="+- 0 1392 919"/>
                <a:gd name="T47" fmla="*/ 1392 h 473"/>
                <a:gd name="T48" fmla="+- 0 2847 2501"/>
                <a:gd name="T49" fmla="*/ T48 w 358"/>
                <a:gd name="T50" fmla="+- 0 1391 919"/>
                <a:gd name="T51" fmla="*/ 1391 h 473"/>
                <a:gd name="T52" fmla="+- 0 2856 2501"/>
                <a:gd name="T53" fmla="*/ T52 w 358"/>
                <a:gd name="T54" fmla="+- 0 1385 919"/>
                <a:gd name="T55" fmla="*/ 1385 h 473"/>
                <a:gd name="T56" fmla="+- 0 2858 2501"/>
                <a:gd name="T57" fmla="*/ T56 w 358"/>
                <a:gd name="T58" fmla="+- 0 1379 919"/>
                <a:gd name="T59" fmla="*/ 1379 h 473"/>
                <a:gd name="T60" fmla="+- 0 2829 2501"/>
                <a:gd name="T61" fmla="*/ T60 w 358"/>
                <a:gd name="T62" fmla="+- 0 1073 919"/>
                <a:gd name="T63" fmla="*/ 1073 h 473"/>
                <a:gd name="T64" fmla="+- 0 2823 2501"/>
                <a:gd name="T65" fmla="*/ T64 w 358"/>
                <a:gd name="T66" fmla="+- 0 1068 919"/>
                <a:gd name="T67" fmla="*/ 1068 h 473"/>
                <a:gd name="T68" fmla="+- 0 2812 2501"/>
                <a:gd name="T69" fmla="*/ T68 w 358"/>
                <a:gd name="T70" fmla="+- 0 1066 919"/>
                <a:gd name="T71" fmla="*/ 1066 h 473"/>
                <a:gd name="T72" fmla="+- 0 2807 2501"/>
                <a:gd name="T73" fmla="*/ T72 w 358"/>
                <a:gd name="T74" fmla="+- 0 1067 919"/>
                <a:gd name="T75" fmla="*/ 1067 h 473"/>
                <a:gd name="T76" fmla="+- 0 2802 2501"/>
                <a:gd name="T77" fmla="*/ T76 w 358"/>
                <a:gd name="T78" fmla="+- 0 1071 919"/>
                <a:gd name="T79" fmla="*/ 1071 h 473"/>
                <a:gd name="T80" fmla="+- 0 2800 2501"/>
                <a:gd name="T81" fmla="*/ T80 w 358"/>
                <a:gd name="T82" fmla="+- 0 1074 919"/>
                <a:gd name="T83" fmla="*/ 1074 h 473"/>
                <a:gd name="T84" fmla="+- 0 2763 2501"/>
                <a:gd name="T85" fmla="*/ T84 w 358"/>
                <a:gd name="T86" fmla="+- 0 1166 919"/>
                <a:gd name="T87" fmla="*/ 1166 h 473"/>
                <a:gd name="T88" fmla="+- 0 2524 2501"/>
                <a:gd name="T89" fmla="*/ T88 w 358"/>
                <a:gd name="T90" fmla="+- 0 920 919"/>
                <a:gd name="T91" fmla="*/ 920 h 473"/>
                <a:gd name="T92" fmla="+- 0 2515 2501"/>
                <a:gd name="T93" fmla="*/ T92 w 358"/>
                <a:gd name="T94" fmla="+- 0 919 919"/>
                <a:gd name="T95" fmla="*/ 919 h 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58" h="473">
                  <a:moveTo>
                    <a:pt x="14" y="0"/>
                  </a:moveTo>
                  <a:lnTo>
                    <a:pt x="8" y="5"/>
                  </a:lnTo>
                  <a:lnTo>
                    <a:pt x="2" y="10"/>
                  </a:lnTo>
                  <a:lnTo>
                    <a:pt x="0" y="19"/>
                  </a:lnTo>
                  <a:lnTo>
                    <a:pt x="164" y="320"/>
                  </a:lnTo>
                  <a:lnTo>
                    <a:pt x="65" y="327"/>
                  </a:lnTo>
                  <a:lnTo>
                    <a:pt x="62" y="328"/>
                  </a:lnTo>
                  <a:lnTo>
                    <a:pt x="56" y="332"/>
                  </a:lnTo>
                  <a:lnTo>
                    <a:pt x="54" y="336"/>
                  </a:lnTo>
                  <a:lnTo>
                    <a:pt x="52" y="348"/>
                  </a:lnTo>
                  <a:lnTo>
                    <a:pt x="56" y="355"/>
                  </a:lnTo>
                  <a:lnTo>
                    <a:pt x="340" y="473"/>
                  </a:lnTo>
                  <a:lnTo>
                    <a:pt x="346" y="472"/>
                  </a:lnTo>
                  <a:lnTo>
                    <a:pt x="355" y="466"/>
                  </a:lnTo>
                  <a:lnTo>
                    <a:pt x="357" y="460"/>
                  </a:lnTo>
                  <a:lnTo>
                    <a:pt x="328" y="154"/>
                  </a:lnTo>
                  <a:lnTo>
                    <a:pt x="322" y="149"/>
                  </a:lnTo>
                  <a:lnTo>
                    <a:pt x="311" y="147"/>
                  </a:lnTo>
                  <a:lnTo>
                    <a:pt x="306" y="148"/>
                  </a:lnTo>
                  <a:lnTo>
                    <a:pt x="301" y="152"/>
                  </a:lnTo>
                  <a:lnTo>
                    <a:pt x="299" y="155"/>
                  </a:lnTo>
                  <a:lnTo>
                    <a:pt x="262" y="247"/>
                  </a:lnTo>
                  <a:lnTo>
                    <a:pt x="23"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docshape677">
              <a:extLst>
                <a:ext uri="{FF2B5EF4-FFF2-40B4-BE49-F238E27FC236}">
                  <a16:creationId xmlns:a16="http://schemas.microsoft.com/office/drawing/2014/main" id="{979C5520-E020-804C-A10A-23491A817F4F}"/>
                </a:ext>
              </a:extLst>
            </p:cNvPr>
            <p:cNvSpPr>
              <a:spLocks/>
            </p:cNvSpPr>
            <p:nvPr/>
          </p:nvSpPr>
          <p:spPr bwMode="auto">
            <a:xfrm>
              <a:off x="2500" y="919"/>
              <a:ext cx="358" cy="473"/>
            </a:xfrm>
            <a:custGeom>
              <a:avLst/>
              <a:gdLst>
                <a:gd name="T0" fmla="+- 0 2515 2501"/>
                <a:gd name="T1" fmla="*/ T0 w 358"/>
                <a:gd name="T2" fmla="+- 0 919 919"/>
                <a:gd name="T3" fmla="*/ 919 h 473"/>
                <a:gd name="T4" fmla="+- 0 2503 2501"/>
                <a:gd name="T5" fmla="*/ T4 w 358"/>
                <a:gd name="T6" fmla="+- 0 929 919"/>
                <a:gd name="T7" fmla="*/ 929 h 473"/>
                <a:gd name="T8" fmla="+- 0 2501 2501"/>
                <a:gd name="T9" fmla="*/ T8 w 358"/>
                <a:gd name="T10" fmla="+- 0 938 919"/>
                <a:gd name="T11" fmla="*/ 938 h 473"/>
                <a:gd name="T12" fmla="+- 0 2665 2501"/>
                <a:gd name="T13" fmla="*/ T12 w 358"/>
                <a:gd name="T14" fmla="+- 0 1239 919"/>
                <a:gd name="T15" fmla="*/ 1239 h 473"/>
                <a:gd name="T16" fmla="+- 0 2566 2501"/>
                <a:gd name="T17" fmla="*/ T16 w 358"/>
                <a:gd name="T18" fmla="+- 0 1246 919"/>
                <a:gd name="T19" fmla="*/ 1246 h 473"/>
                <a:gd name="T20" fmla="+- 0 2563 2501"/>
                <a:gd name="T21" fmla="*/ T20 w 358"/>
                <a:gd name="T22" fmla="+- 0 1247 919"/>
                <a:gd name="T23" fmla="*/ 1247 h 473"/>
                <a:gd name="T24" fmla="+- 0 2557 2501"/>
                <a:gd name="T25" fmla="*/ T24 w 358"/>
                <a:gd name="T26" fmla="+- 0 1251 919"/>
                <a:gd name="T27" fmla="*/ 1251 h 473"/>
                <a:gd name="T28" fmla="+- 0 2555 2501"/>
                <a:gd name="T29" fmla="*/ T28 w 358"/>
                <a:gd name="T30" fmla="+- 0 1255 919"/>
                <a:gd name="T31" fmla="*/ 1255 h 473"/>
                <a:gd name="T32" fmla="+- 0 2554 2501"/>
                <a:gd name="T33" fmla="*/ T32 w 358"/>
                <a:gd name="T34" fmla="+- 0 1259 919"/>
                <a:gd name="T35" fmla="*/ 1259 h 473"/>
                <a:gd name="T36" fmla="+- 0 2553 2501"/>
                <a:gd name="T37" fmla="*/ T36 w 358"/>
                <a:gd name="T38" fmla="+- 0 1267 919"/>
                <a:gd name="T39" fmla="*/ 1267 h 473"/>
                <a:gd name="T40" fmla="+- 0 2557 2501"/>
                <a:gd name="T41" fmla="*/ T40 w 358"/>
                <a:gd name="T42" fmla="+- 0 1274 919"/>
                <a:gd name="T43" fmla="*/ 1274 h 473"/>
                <a:gd name="T44" fmla="+- 0 2841 2501"/>
                <a:gd name="T45" fmla="*/ T44 w 358"/>
                <a:gd name="T46" fmla="+- 0 1392 919"/>
                <a:gd name="T47" fmla="*/ 1392 h 473"/>
                <a:gd name="T48" fmla="+- 0 2847 2501"/>
                <a:gd name="T49" fmla="*/ T48 w 358"/>
                <a:gd name="T50" fmla="+- 0 1391 919"/>
                <a:gd name="T51" fmla="*/ 1391 h 473"/>
                <a:gd name="T52" fmla="+- 0 2856 2501"/>
                <a:gd name="T53" fmla="*/ T52 w 358"/>
                <a:gd name="T54" fmla="+- 0 1385 919"/>
                <a:gd name="T55" fmla="*/ 1385 h 473"/>
                <a:gd name="T56" fmla="+- 0 2858 2501"/>
                <a:gd name="T57" fmla="*/ T56 w 358"/>
                <a:gd name="T58" fmla="+- 0 1379 919"/>
                <a:gd name="T59" fmla="*/ 1379 h 473"/>
                <a:gd name="T60" fmla="+- 0 2858 2501"/>
                <a:gd name="T61" fmla="*/ T60 w 358"/>
                <a:gd name="T62" fmla="+- 0 1375 919"/>
                <a:gd name="T63" fmla="*/ 1375 h 473"/>
                <a:gd name="T64" fmla="+- 0 2842 2501"/>
                <a:gd name="T65" fmla="*/ T64 w 358"/>
                <a:gd name="T66" fmla="+- 0 1375 919"/>
                <a:gd name="T67" fmla="*/ 1375 h 473"/>
                <a:gd name="T68" fmla="+- 0 2570 2501"/>
                <a:gd name="T69" fmla="*/ T68 w 358"/>
                <a:gd name="T70" fmla="+- 0 1262 919"/>
                <a:gd name="T71" fmla="*/ 1262 h 473"/>
                <a:gd name="T72" fmla="+- 0 2682 2501"/>
                <a:gd name="T73" fmla="*/ T72 w 358"/>
                <a:gd name="T74" fmla="+- 0 1253 919"/>
                <a:gd name="T75" fmla="*/ 1253 h 473"/>
                <a:gd name="T76" fmla="+- 0 2684 2501"/>
                <a:gd name="T77" fmla="*/ T76 w 358"/>
                <a:gd name="T78" fmla="+- 0 1252 919"/>
                <a:gd name="T79" fmla="*/ 1252 h 473"/>
                <a:gd name="T80" fmla="+- 0 2687 2501"/>
                <a:gd name="T81" fmla="*/ T80 w 358"/>
                <a:gd name="T82" fmla="+- 0 1247 919"/>
                <a:gd name="T83" fmla="*/ 1247 h 473"/>
                <a:gd name="T84" fmla="+- 0 2687 2501"/>
                <a:gd name="T85" fmla="*/ T84 w 358"/>
                <a:gd name="T86" fmla="+- 0 1244 919"/>
                <a:gd name="T87" fmla="*/ 1244 h 473"/>
                <a:gd name="T88" fmla="+- 0 2518 2501"/>
                <a:gd name="T89" fmla="*/ T88 w 358"/>
                <a:gd name="T90" fmla="+- 0 937 919"/>
                <a:gd name="T91" fmla="*/ 937 h 473"/>
                <a:gd name="T92" fmla="+- 0 2541 2501"/>
                <a:gd name="T93" fmla="*/ T92 w 358"/>
                <a:gd name="T94" fmla="+- 0 937 919"/>
                <a:gd name="T95" fmla="*/ 937 h 473"/>
                <a:gd name="T96" fmla="+- 0 2524 2501"/>
                <a:gd name="T97" fmla="*/ T96 w 358"/>
                <a:gd name="T98" fmla="+- 0 920 919"/>
                <a:gd name="T99" fmla="*/ 920 h 473"/>
                <a:gd name="T100" fmla="+- 0 2515 2501"/>
                <a:gd name="T101" fmla="*/ T100 w 358"/>
                <a:gd name="T102" fmla="+- 0 919 919"/>
                <a:gd name="T103" fmla="*/ 919 h 473"/>
                <a:gd name="T104" fmla="+- 0 2830 2501"/>
                <a:gd name="T105" fmla="*/ T104 w 358"/>
                <a:gd name="T106" fmla="+- 0 1082 919"/>
                <a:gd name="T107" fmla="*/ 1082 h 473"/>
                <a:gd name="T108" fmla="+- 0 2814 2501"/>
                <a:gd name="T109" fmla="*/ T108 w 358"/>
                <a:gd name="T110" fmla="+- 0 1082 919"/>
                <a:gd name="T111" fmla="*/ 1082 h 473"/>
                <a:gd name="T112" fmla="+- 0 2842 2501"/>
                <a:gd name="T113" fmla="*/ T112 w 358"/>
                <a:gd name="T114" fmla="+- 0 1375 919"/>
                <a:gd name="T115" fmla="*/ 1375 h 473"/>
                <a:gd name="T116" fmla="+- 0 2858 2501"/>
                <a:gd name="T117" fmla="*/ T116 w 358"/>
                <a:gd name="T118" fmla="+- 0 1375 919"/>
                <a:gd name="T119" fmla="*/ 1375 h 473"/>
                <a:gd name="T120" fmla="+- 0 2830 2501"/>
                <a:gd name="T121" fmla="*/ T120 w 358"/>
                <a:gd name="T122" fmla="+- 0 1082 919"/>
                <a:gd name="T123" fmla="*/ 1082 h 473"/>
                <a:gd name="T124" fmla="+- 0 2541 2501"/>
                <a:gd name="T125" fmla="*/ T124 w 358"/>
                <a:gd name="T126" fmla="+- 0 937 919"/>
                <a:gd name="T127" fmla="*/ 937 h 473"/>
                <a:gd name="T128" fmla="+- 0 2518 2501"/>
                <a:gd name="T129" fmla="*/ T128 w 358"/>
                <a:gd name="T130" fmla="+- 0 937 919"/>
                <a:gd name="T131" fmla="*/ 937 h 473"/>
                <a:gd name="T132" fmla="+- 0 2761 2501"/>
                <a:gd name="T133" fmla="*/ T132 w 358"/>
                <a:gd name="T134" fmla="+- 0 1186 919"/>
                <a:gd name="T135" fmla="*/ 1186 h 473"/>
                <a:gd name="T136" fmla="+- 0 2762 2501"/>
                <a:gd name="T137" fmla="*/ T136 w 358"/>
                <a:gd name="T138" fmla="+- 0 1188 919"/>
                <a:gd name="T139" fmla="*/ 1188 h 473"/>
                <a:gd name="T140" fmla="+- 0 2765 2501"/>
                <a:gd name="T141" fmla="*/ T140 w 358"/>
                <a:gd name="T142" fmla="+- 0 1189 919"/>
                <a:gd name="T143" fmla="*/ 1189 h 473"/>
                <a:gd name="T144" fmla="+- 0 2769 2501"/>
                <a:gd name="T145" fmla="*/ T144 w 358"/>
                <a:gd name="T146" fmla="+- 0 1188 919"/>
                <a:gd name="T147" fmla="*/ 1188 h 473"/>
                <a:gd name="T148" fmla="+- 0 2770 2501"/>
                <a:gd name="T149" fmla="*/ T148 w 358"/>
                <a:gd name="T150" fmla="+- 0 1188 919"/>
                <a:gd name="T151" fmla="*/ 1188 h 473"/>
                <a:gd name="T152" fmla="+- 0 2772 2501"/>
                <a:gd name="T153" fmla="*/ T152 w 358"/>
                <a:gd name="T154" fmla="+- 0 1186 919"/>
                <a:gd name="T155" fmla="*/ 1186 h 473"/>
                <a:gd name="T156" fmla="+- 0 2773 2501"/>
                <a:gd name="T157" fmla="*/ T156 w 358"/>
                <a:gd name="T158" fmla="+- 0 1185 919"/>
                <a:gd name="T159" fmla="*/ 1185 h 473"/>
                <a:gd name="T160" fmla="+- 0 2781 2501"/>
                <a:gd name="T161" fmla="*/ T160 w 358"/>
                <a:gd name="T162" fmla="+- 0 1166 919"/>
                <a:gd name="T163" fmla="*/ 1166 h 473"/>
                <a:gd name="T164" fmla="+- 0 2763 2501"/>
                <a:gd name="T165" fmla="*/ T164 w 358"/>
                <a:gd name="T166" fmla="+- 0 1166 919"/>
                <a:gd name="T167" fmla="*/ 1166 h 473"/>
                <a:gd name="T168" fmla="+- 0 2541 2501"/>
                <a:gd name="T169" fmla="*/ T168 w 358"/>
                <a:gd name="T170" fmla="+- 0 937 919"/>
                <a:gd name="T171" fmla="*/ 937 h 473"/>
                <a:gd name="T172" fmla="+- 0 2812 2501"/>
                <a:gd name="T173" fmla="*/ T172 w 358"/>
                <a:gd name="T174" fmla="+- 0 1066 919"/>
                <a:gd name="T175" fmla="*/ 1066 h 473"/>
                <a:gd name="T176" fmla="+- 0 2807 2501"/>
                <a:gd name="T177" fmla="*/ T176 w 358"/>
                <a:gd name="T178" fmla="+- 0 1067 919"/>
                <a:gd name="T179" fmla="*/ 1067 h 473"/>
                <a:gd name="T180" fmla="+- 0 2804 2501"/>
                <a:gd name="T181" fmla="*/ T180 w 358"/>
                <a:gd name="T182" fmla="+- 0 1069 919"/>
                <a:gd name="T183" fmla="*/ 1069 h 473"/>
                <a:gd name="T184" fmla="+- 0 2802 2501"/>
                <a:gd name="T185" fmla="*/ T184 w 358"/>
                <a:gd name="T186" fmla="+- 0 1071 919"/>
                <a:gd name="T187" fmla="*/ 1071 h 473"/>
                <a:gd name="T188" fmla="+- 0 2800 2501"/>
                <a:gd name="T189" fmla="*/ T188 w 358"/>
                <a:gd name="T190" fmla="+- 0 1074 919"/>
                <a:gd name="T191" fmla="*/ 1074 h 473"/>
                <a:gd name="T192" fmla="+- 0 2799 2501"/>
                <a:gd name="T193" fmla="*/ T192 w 358"/>
                <a:gd name="T194" fmla="+- 0 1077 919"/>
                <a:gd name="T195" fmla="*/ 1077 h 473"/>
                <a:gd name="T196" fmla="+- 0 2763 2501"/>
                <a:gd name="T197" fmla="*/ T196 w 358"/>
                <a:gd name="T198" fmla="+- 0 1166 919"/>
                <a:gd name="T199" fmla="*/ 1166 h 473"/>
                <a:gd name="T200" fmla="+- 0 2781 2501"/>
                <a:gd name="T201" fmla="*/ T200 w 358"/>
                <a:gd name="T202" fmla="+- 0 1166 919"/>
                <a:gd name="T203" fmla="*/ 1166 h 473"/>
                <a:gd name="T204" fmla="+- 0 2814 2501"/>
                <a:gd name="T205" fmla="*/ T204 w 358"/>
                <a:gd name="T206" fmla="+- 0 1082 919"/>
                <a:gd name="T207" fmla="*/ 1082 h 473"/>
                <a:gd name="T208" fmla="+- 0 2830 2501"/>
                <a:gd name="T209" fmla="*/ T208 w 358"/>
                <a:gd name="T210" fmla="+- 0 1082 919"/>
                <a:gd name="T211" fmla="*/ 1082 h 473"/>
                <a:gd name="T212" fmla="+- 0 2829 2501"/>
                <a:gd name="T213" fmla="*/ T212 w 358"/>
                <a:gd name="T214" fmla="+- 0 1073 919"/>
                <a:gd name="T215" fmla="*/ 1073 h 473"/>
                <a:gd name="T216" fmla="+- 0 2823 2501"/>
                <a:gd name="T217" fmla="*/ T216 w 358"/>
                <a:gd name="T218" fmla="+- 0 1068 919"/>
                <a:gd name="T219" fmla="*/ 1068 h 473"/>
                <a:gd name="T220" fmla="+- 0 2812 2501"/>
                <a:gd name="T221" fmla="*/ T220 w 358"/>
                <a:gd name="T222" fmla="+- 0 1066 919"/>
                <a:gd name="T223" fmla="*/ 1066 h 4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358" h="473">
                  <a:moveTo>
                    <a:pt x="14" y="0"/>
                  </a:moveTo>
                  <a:lnTo>
                    <a:pt x="2" y="10"/>
                  </a:lnTo>
                  <a:lnTo>
                    <a:pt x="0" y="19"/>
                  </a:lnTo>
                  <a:lnTo>
                    <a:pt x="164" y="320"/>
                  </a:lnTo>
                  <a:lnTo>
                    <a:pt x="65" y="327"/>
                  </a:lnTo>
                  <a:lnTo>
                    <a:pt x="62" y="328"/>
                  </a:lnTo>
                  <a:lnTo>
                    <a:pt x="56" y="332"/>
                  </a:lnTo>
                  <a:lnTo>
                    <a:pt x="54" y="336"/>
                  </a:lnTo>
                  <a:lnTo>
                    <a:pt x="53" y="340"/>
                  </a:lnTo>
                  <a:lnTo>
                    <a:pt x="52" y="348"/>
                  </a:lnTo>
                  <a:lnTo>
                    <a:pt x="56" y="355"/>
                  </a:lnTo>
                  <a:lnTo>
                    <a:pt x="340" y="473"/>
                  </a:lnTo>
                  <a:lnTo>
                    <a:pt x="346" y="472"/>
                  </a:lnTo>
                  <a:lnTo>
                    <a:pt x="355" y="466"/>
                  </a:lnTo>
                  <a:lnTo>
                    <a:pt x="357" y="460"/>
                  </a:lnTo>
                  <a:lnTo>
                    <a:pt x="357" y="456"/>
                  </a:lnTo>
                  <a:lnTo>
                    <a:pt x="341" y="456"/>
                  </a:lnTo>
                  <a:lnTo>
                    <a:pt x="69" y="343"/>
                  </a:lnTo>
                  <a:lnTo>
                    <a:pt x="181" y="334"/>
                  </a:lnTo>
                  <a:lnTo>
                    <a:pt x="183" y="333"/>
                  </a:lnTo>
                  <a:lnTo>
                    <a:pt x="186" y="328"/>
                  </a:lnTo>
                  <a:lnTo>
                    <a:pt x="186" y="325"/>
                  </a:lnTo>
                  <a:lnTo>
                    <a:pt x="17" y="18"/>
                  </a:lnTo>
                  <a:lnTo>
                    <a:pt x="40" y="18"/>
                  </a:lnTo>
                  <a:lnTo>
                    <a:pt x="23" y="1"/>
                  </a:lnTo>
                  <a:lnTo>
                    <a:pt x="14" y="0"/>
                  </a:lnTo>
                  <a:close/>
                  <a:moveTo>
                    <a:pt x="329" y="163"/>
                  </a:moveTo>
                  <a:lnTo>
                    <a:pt x="313" y="163"/>
                  </a:lnTo>
                  <a:lnTo>
                    <a:pt x="341" y="456"/>
                  </a:lnTo>
                  <a:lnTo>
                    <a:pt x="357" y="456"/>
                  </a:lnTo>
                  <a:lnTo>
                    <a:pt x="329" y="163"/>
                  </a:lnTo>
                  <a:close/>
                  <a:moveTo>
                    <a:pt x="40" y="18"/>
                  </a:moveTo>
                  <a:lnTo>
                    <a:pt x="17" y="18"/>
                  </a:lnTo>
                  <a:lnTo>
                    <a:pt x="260" y="267"/>
                  </a:lnTo>
                  <a:lnTo>
                    <a:pt x="261" y="269"/>
                  </a:lnTo>
                  <a:lnTo>
                    <a:pt x="264" y="270"/>
                  </a:lnTo>
                  <a:lnTo>
                    <a:pt x="268" y="269"/>
                  </a:lnTo>
                  <a:lnTo>
                    <a:pt x="269" y="269"/>
                  </a:lnTo>
                  <a:lnTo>
                    <a:pt x="271" y="267"/>
                  </a:lnTo>
                  <a:lnTo>
                    <a:pt x="272" y="266"/>
                  </a:lnTo>
                  <a:lnTo>
                    <a:pt x="280" y="247"/>
                  </a:lnTo>
                  <a:lnTo>
                    <a:pt x="262" y="247"/>
                  </a:lnTo>
                  <a:lnTo>
                    <a:pt x="40" y="18"/>
                  </a:lnTo>
                  <a:close/>
                  <a:moveTo>
                    <a:pt x="311" y="147"/>
                  </a:moveTo>
                  <a:lnTo>
                    <a:pt x="306" y="148"/>
                  </a:lnTo>
                  <a:lnTo>
                    <a:pt x="303" y="150"/>
                  </a:lnTo>
                  <a:lnTo>
                    <a:pt x="301" y="152"/>
                  </a:lnTo>
                  <a:lnTo>
                    <a:pt x="299" y="155"/>
                  </a:lnTo>
                  <a:lnTo>
                    <a:pt x="298" y="158"/>
                  </a:lnTo>
                  <a:lnTo>
                    <a:pt x="262" y="247"/>
                  </a:lnTo>
                  <a:lnTo>
                    <a:pt x="280" y="247"/>
                  </a:lnTo>
                  <a:lnTo>
                    <a:pt x="313" y="163"/>
                  </a:lnTo>
                  <a:lnTo>
                    <a:pt x="329" y="163"/>
                  </a:lnTo>
                  <a:lnTo>
                    <a:pt x="328" y="154"/>
                  </a:lnTo>
                  <a:lnTo>
                    <a:pt x="322" y="149"/>
                  </a:lnTo>
                  <a:lnTo>
                    <a:pt x="311" y="147"/>
                  </a:lnTo>
                  <a:close/>
                </a:path>
              </a:pathLst>
            </a:custGeom>
            <a:solidFill>
              <a:srgbClr val="020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22" name="CuadroTexto 21">
            <a:extLst>
              <a:ext uri="{FF2B5EF4-FFF2-40B4-BE49-F238E27FC236}">
                <a16:creationId xmlns:a16="http://schemas.microsoft.com/office/drawing/2014/main" id="{A7488C16-70D5-CCC7-964C-B5387408E48A}"/>
              </a:ext>
            </a:extLst>
          </p:cNvPr>
          <p:cNvSpPr txBox="1"/>
          <p:nvPr/>
        </p:nvSpPr>
        <p:spPr>
          <a:xfrm>
            <a:off x="2804105" y="1438439"/>
            <a:ext cx="2181225" cy="446276"/>
          </a:xfrm>
          <a:prstGeom prst="rect">
            <a:avLst/>
          </a:prstGeom>
          <a:noFill/>
        </p:spPr>
        <p:txBody>
          <a:bodyPr wrap="square" rtlCol="0">
            <a:spAutoFit/>
          </a:bodyPr>
          <a:lstStyle/>
          <a:p>
            <a:r>
              <a:rPr lang="es-ES" sz="800" b="1" dirty="0">
                <a:latin typeface="Montserrat" panose="00000500000000000000" pitchFamily="2" charset="0"/>
              </a:rPr>
              <a:t>Ajuste de MPH y KMPH</a:t>
            </a:r>
            <a:endParaRPr lang="es-ES" sz="700" b="1" dirty="0">
              <a:latin typeface="Montserrat" panose="00000500000000000000" pitchFamily="2" charset="0"/>
            </a:endParaRPr>
          </a:p>
          <a:p>
            <a:r>
              <a:rPr lang="es-ES" sz="700" dirty="0">
                <a:latin typeface="Montserrat" panose="00000500000000000000" pitchFamily="2" charset="0"/>
              </a:rPr>
              <a:t>Predeterminado ajuste es en KMPH</a:t>
            </a:r>
            <a:r>
              <a:rPr lang="es-ES" sz="800" dirty="0">
                <a:latin typeface="Montserrat" panose="00000500000000000000" pitchFamily="2" charset="0"/>
              </a:rPr>
              <a:t>.</a:t>
            </a:r>
          </a:p>
          <a:p>
            <a:endParaRPr lang="es-MX" sz="700" dirty="0"/>
          </a:p>
        </p:txBody>
      </p:sp>
      <p:graphicFrame>
        <p:nvGraphicFramePr>
          <p:cNvPr id="24" name="Tabla 23">
            <a:extLst>
              <a:ext uri="{FF2B5EF4-FFF2-40B4-BE49-F238E27FC236}">
                <a16:creationId xmlns:a16="http://schemas.microsoft.com/office/drawing/2014/main" id="{4D553E96-4B3A-EB70-E57A-57B6BC4BED85}"/>
              </a:ext>
            </a:extLst>
          </p:cNvPr>
          <p:cNvGraphicFramePr>
            <a:graphicFrameLocks noGrp="1"/>
          </p:cNvGraphicFramePr>
          <p:nvPr>
            <p:extLst>
              <p:ext uri="{D42A27DB-BD31-4B8C-83A1-F6EECF244321}">
                <p14:modId xmlns:p14="http://schemas.microsoft.com/office/powerpoint/2010/main" val="3530453275"/>
              </p:ext>
            </p:extLst>
          </p:nvPr>
        </p:nvGraphicFramePr>
        <p:xfrm>
          <a:off x="2738612" y="1892300"/>
          <a:ext cx="2401820" cy="1416622"/>
        </p:xfrm>
        <a:graphic>
          <a:graphicData uri="http://schemas.openxmlformats.org/drawingml/2006/table">
            <a:tbl>
              <a:tblPr firstRow="1" firstCol="1" lastRow="1" lastCol="1" bandRow="1" bandCol="1"/>
              <a:tblGrid>
                <a:gridCol w="543831">
                  <a:extLst>
                    <a:ext uri="{9D8B030D-6E8A-4147-A177-3AD203B41FA5}">
                      <a16:colId xmlns:a16="http://schemas.microsoft.com/office/drawing/2014/main" val="3822580536"/>
                    </a:ext>
                  </a:extLst>
                </a:gridCol>
                <a:gridCol w="450569">
                  <a:extLst>
                    <a:ext uri="{9D8B030D-6E8A-4147-A177-3AD203B41FA5}">
                      <a16:colId xmlns:a16="http://schemas.microsoft.com/office/drawing/2014/main" val="3622835990"/>
                    </a:ext>
                  </a:extLst>
                </a:gridCol>
                <a:gridCol w="1407420">
                  <a:extLst>
                    <a:ext uri="{9D8B030D-6E8A-4147-A177-3AD203B41FA5}">
                      <a16:colId xmlns:a16="http://schemas.microsoft.com/office/drawing/2014/main" val="653877810"/>
                    </a:ext>
                  </a:extLst>
                </a:gridCol>
              </a:tblGrid>
              <a:tr h="170419">
                <a:tc>
                  <a:txBody>
                    <a:bodyPr/>
                    <a:lstStyle/>
                    <a:p>
                      <a:pPr marL="31115">
                        <a:lnSpc>
                          <a:spcPts val="765"/>
                        </a:lnSpc>
                      </a:pP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M</a:t>
                      </a:r>
                      <a:r>
                        <a:rPr lang="en-US" sz="700" spc="3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o</a:t>
                      </a:r>
                      <a:r>
                        <a:rPr lang="en-US" sz="700" spc="3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d</a:t>
                      </a:r>
                      <a:r>
                        <a:rPr lang="en-US" sz="700" spc="3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a:t>
                      </a:r>
                      <a:r>
                        <a:rPr lang="en-US" sz="700" spc="17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5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p>
                      <a:pPr marL="31115">
                        <a:lnSpc>
                          <a:spcPts val="675"/>
                        </a:lnSpc>
                        <a:spcBef>
                          <a:spcPts val="40"/>
                        </a:spcBef>
                        <a:spcAft>
                          <a:spcPts val="0"/>
                        </a:spcAft>
                      </a:pP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Set</a:t>
                      </a:r>
                      <a:r>
                        <a:rPr lang="en-US" sz="700" spc="-15">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1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Switch</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8735">
                        <a:lnSpc>
                          <a:spcPts val="790"/>
                        </a:lnSpc>
                      </a:pP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P</a:t>
                      </a:r>
                      <a:r>
                        <a:rPr lang="en-US" sz="700" spc="1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r</a:t>
                      </a:r>
                      <a:r>
                        <a:rPr lang="en-US" sz="700" spc="15">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a:t>
                      </a:r>
                      <a:r>
                        <a:rPr lang="en-US" sz="700" spc="15">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s</a:t>
                      </a:r>
                      <a:r>
                        <a:rPr lang="en-US" sz="700" spc="1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5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s</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p>
                      <a:pPr marL="38735">
                        <a:lnSpc>
                          <a:spcPts val="645"/>
                        </a:lnSpc>
                        <a:spcBef>
                          <a:spcPts val="40"/>
                        </a:spcBef>
                        <a:spcAft>
                          <a:spcPts val="0"/>
                        </a:spcAft>
                      </a:pPr>
                      <a:r>
                        <a:rPr lang="en-US" sz="700" spc="-1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Duration</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63245" marR="636905" algn="ctr">
                        <a:lnSpc>
                          <a:spcPts val="795"/>
                        </a:lnSpc>
                        <a:spcAft>
                          <a:spcPts val="0"/>
                        </a:spcAft>
                      </a:pPr>
                      <a:endParaRPr lang="es-MX"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76817696"/>
                  </a:ext>
                </a:extLst>
              </a:tr>
              <a:tr h="902842">
                <a:tc>
                  <a:txBody>
                    <a:bodyPr/>
                    <a:lstStyle/>
                    <a:p>
                      <a:r>
                        <a:rPr lang="en-US" sz="700">
                          <a:effectLst/>
                          <a:latin typeface="Montserrat" panose="00000500000000000000" pitchFamily="2" charset="0"/>
                          <a:ea typeface="Arial" panose="020B0604020202020204" pitchFamily="34" charset="0"/>
                          <a:cs typeface="Times New Roman" panose="02020603050405020304" pitchFamily="18" charset="0"/>
                        </a:rPr>
                        <a:t> </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p>
                      <a:r>
                        <a:rPr lang="en-US" sz="700">
                          <a:effectLst/>
                          <a:latin typeface="Montserrat" panose="00000500000000000000" pitchFamily="2" charset="0"/>
                          <a:ea typeface="Arial" panose="020B0604020202020204" pitchFamily="34" charset="0"/>
                          <a:cs typeface="Times New Roman" panose="02020603050405020304" pitchFamily="18" charset="0"/>
                        </a:rPr>
                        <a:t> </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p>
                      <a:pPr>
                        <a:spcBef>
                          <a:spcPts val="20"/>
                        </a:spcBef>
                      </a:pPr>
                      <a:r>
                        <a:rPr lang="en-US" sz="700">
                          <a:effectLst/>
                          <a:latin typeface="Montserrat" panose="00000500000000000000" pitchFamily="2" charset="0"/>
                          <a:ea typeface="Arial" panose="020B0604020202020204" pitchFamily="34" charset="0"/>
                          <a:cs typeface="Times New Roman" panose="02020603050405020304" pitchFamily="18" charset="0"/>
                        </a:rPr>
                        <a:t> </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p>
                      <a:pPr marL="155575"/>
                      <a:r>
                        <a:rPr lang="en-US" sz="700" spc="-2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Mode</a:t>
                      </a:r>
                      <a:endParaRPr lang="es-MX" sz="70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700" dirty="0">
                          <a:effectLst/>
                          <a:latin typeface="Montserrat" panose="00000500000000000000" pitchFamily="2" charset="0"/>
                          <a:ea typeface="Arial" panose="020B0604020202020204" pitchFamily="34" charset="0"/>
                          <a:cs typeface="Times New Roman" panose="02020603050405020304" pitchFamily="18" charset="0"/>
                        </a:rPr>
                        <a:t> </a:t>
                      </a:r>
                      <a:endParaRPr lang="es-MX" sz="700" dirty="0">
                        <a:effectLst/>
                        <a:latin typeface="Montserrat" panose="00000500000000000000" pitchFamily="2" charset="0"/>
                        <a:ea typeface="Arial" panose="020B0604020202020204" pitchFamily="34" charset="0"/>
                        <a:cs typeface="Times New Roman" panose="02020603050405020304" pitchFamily="18" charset="0"/>
                      </a:endParaRPr>
                    </a:p>
                    <a:p>
                      <a:r>
                        <a:rPr lang="en-US" sz="700" dirty="0">
                          <a:effectLst/>
                          <a:latin typeface="Montserrat" panose="00000500000000000000" pitchFamily="2" charset="0"/>
                          <a:ea typeface="Arial" panose="020B0604020202020204" pitchFamily="34" charset="0"/>
                          <a:cs typeface="Times New Roman" panose="02020603050405020304" pitchFamily="18" charset="0"/>
                        </a:rPr>
                        <a:t> </a:t>
                      </a:r>
                      <a:endParaRPr lang="es-MX" sz="700" dirty="0">
                        <a:effectLst/>
                        <a:latin typeface="Montserrat" panose="00000500000000000000" pitchFamily="2" charset="0"/>
                        <a:ea typeface="Arial" panose="020B0604020202020204" pitchFamily="34" charset="0"/>
                        <a:cs typeface="Times New Roman" panose="02020603050405020304" pitchFamily="18" charset="0"/>
                      </a:endParaRPr>
                    </a:p>
                    <a:p>
                      <a:pPr>
                        <a:spcBef>
                          <a:spcPts val="35"/>
                        </a:spcBef>
                      </a:pPr>
                      <a:r>
                        <a:rPr lang="en-US" sz="700" dirty="0">
                          <a:effectLst/>
                          <a:latin typeface="Montserrat" panose="00000500000000000000" pitchFamily="2" charset="0"/>
                          <a:ea typeface="Arial" panose="020B0604020202020204" pitchFamily="34" charset="0"/>
                          <a:cs typeface="Times New Roman" panose="02020603050405020304" pitchFamily="18" charset="0"/>
                        </a:rPr>
                        <a:t> </a:t>
                      </a:r>
                      <a:endParaRPr lang="es-MX" sz="700" dirty="0">
                        <a:effectLst/>
                        <a:latin typeface="Montserrat" panose="00000500000000000000" pitchFamily="2" charset="0"/>
                        <a:ea typeface="Arial" panose="020B0604020202020204" pitchFamily="34" charset="0"/>
                        <a:cs typeface="Times New Roman" panose="02020603050405020304" pitchFamily="18" charset="0"/>
                      </a:endParaRPr>
                    </a:p>
                    <a:p>
                      <a:pPr marL="26670"/>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&gt;</a:t>
                      </a:r>
                      <a:r>
                        <a:rPr lang="en-US" sz="700" spc="2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10</a:t>
                      </a:r>
                      <a:r>
                        <a:rPr lang="en-US" sz="700" spc="25"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5"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seg.</a:t>
                      </a:r>
                      <a:endParaRPr lang="es-MX"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9050" marR="249555" algn="just">
                        <a:lnSpc>
                          <a:spcPct val="105000"/>
                        </a:lnSpc>
                        <a:spcAft>
                          <a:spcPts val="0"/>
                        </a:spcAft>
                      </a:pP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Llave</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encendido</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en</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la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posición</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OFF,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presione</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y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mantenga</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presionado</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el</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botón</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modo y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gire</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la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llave</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encendido</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y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mantenga</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presionado</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el</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botón</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modo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durante</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más</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10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segundos</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para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cambiar</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la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unidad</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de Km. a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millas</a:t>
                      </a:r>
                      <a:r>
                        <a:rPr lang="en-US" sz="70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 y </a:t>
                      </a:r>
                      <a:r>
                        <a:rPr lang="en-US" sz="700" dirty="0" err="1">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viceversa</a:t>
                      </a:r>
                      <a:r>
                        <a:rPr lang="en-US" sz="700" spc="-10" dirty="0">
                          <a:solidFill>
                            <a:srgbClr val="231F20"/>
                          </a:solidFill>
                          <a:effectLst/>
                          <a:latin typeface="Montserrat" panose="00000500000000000000" pitchFamily="2" charset="0"/>
                          <a:ea typeface="Arial" panose="020B0604020202020204" pitchFamily="34" charset="0"/>
                          <a:cs typeface="Times New Roman" panose="02020603050405020304" pitchFamily="18" charset="0"/>
                        </a:rPr>
                        <a:t>.</a:t>
                      </a:r>
                      <a:endParaRPr lang="es-MX"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71575849"/>
                  </a:ext>
                </a:extLst>
              </a:tr>
            </a:tbl>
          </a:graphicData>
        </a:graphic>
      </p:graphicFrame>
      <p:sp>
        <p:nvSpPr>
          <p:cNvPr id="25" name="CuadroTexto 24">
            <a:extLst>
              <a:ext uri="{FF2B5EF4-FFF2-40B4-BE49-F238E27FC236}">
                <a16:creationId xmlns:a16="http://schemas.microsoft.com/office/drawing/2014/main" id="{6374DEF6-F92F-45FB-71FA-CAD5E0A00F71}"/>
              </a:ext>
            </a:extLst>
          </p:cNvPr>
          <p:cNvSpPr txBox="1"/>
          <p:nvPr/>
        </p:nvSpPr>
        <p:spPr>
          <a:xfrm>
            <a:off x="4115340" y="1884715"/>
            <a:ext cx="544875" cy="200055"/>
          </a:xfrm>
          <a:prstGeom prst="rect">
            <a:avLst/>
          </a:prstGeom>
          <a:noFill/>
        </p:spPr>
        <p:txBody>
          <a:bodyPr wrap="square" rtlCol="0">
            <a:spAutoFit/>
          </a:bodyPr>
          <a:lstStyle/>
          <a:p>
            <a:r>
              <a:rPr lang="es-ES" sz="700" dirty="0">
                <a:latin typeface="Montserrat" panose="00000500000000000000" pitchFamily="2" charset="0"/>
              </a:rPr>
              <a:t>Acción</a:t>
            </a:r>
            <a:endParaRPr lang="es-MX" sz="700" dirty="0">
              <a:latin typeface="Montserrat" panose="00000500000000000000" pitchFamily="2" charset="0"/>
            </a:endParaRPr>
          </a:p>
        </p:txBody>
      </p:sp>
    </p:spTree>
    <p:extLst>
      <p:ext uri="{BB962C8B-B14F-4D97-AF65-F5344CB8AC3E}">
        <p14:creationId xmlns:p14="http://schemas.microsoft.com/office/powerpoint/2010/main" val="3928916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cshapegroup684">
            <a:extLst>
              <a:ext uri="{FF2B5EF4-FFF2-40B4-BE49-F238E27FC236}">
                <a16:creationId xmlns:a16="http://schemas.microsoft.com/office/drawing/2014/main" id="{0B3B19C1-BD7F-1ED0-09B4-71D7A6BAF605}"/>
              </a:ext>
            </a:extLst>
          </p:cNvPr>
          <p:cNvGrpSpPr>
            <a:grpSpLocks/>
          </p:cNvGrpSpPr>
          <p:nvPr/>
        </p:nvGrpSpPr>
        <p:grpSpPr bwMode="auto">
          <a:xfrm>
            <a:off x="200025" y="1435100"/>
            <a:ext cx="2257425" cy="1103312"/>
            <a:chOff x="541" y="-2178"/>
            <a:chExt cx="3969" cy="2098"/>
          </a:xfrm>
        </p:grpSpPr>
        <p:pic>
          <p:nvPicPr>
            <p:cNvPr id="5123" name="docshape685">
              <a:extLst>
                <a:ext uri="{FF2B5EF4-FFF2-40B4-BE49-F238E27FC236}">
                  <a16:creationId xmlns:a16="http://schemas.microsoft.com/office/drawing/2014/main" id="{4E608351-B109-1149-A7F4-2F5296820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 y="-2179"/>
              <a:ext cx="3969"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686">
              <a:extLst>
                <a:ext uri="{FF2B5EF4-FFF2-40B4-BE49-F238E27FC236}">
                  <a16:creationId xmlns:a16="http://schemas.microsoft.com/office/drawing/2014/main" id="{5F44AB1D-7453-BD4D-0C55-97F464751CFD}"/>
                </a:ext>
              </a:extLst>
            </p:cNvPr>
            <p:cNvSpPr>
              <a:spLocks/>
            </p:cNvSpPr>
            <p:nvPr/>
          </p:nvSpPr>
          <p:spPr bwMode="auto">
            <a:xfrm>
              <a:off x="1514" y="-1018"/>
              <a:ext cx="410" cy="430"/>
            </a:xfrm>
            <a:custGeom>
              <a:avLst/>
              <a:gdLst>
                <a:gd name="T0" fmla="+- 0 1908 1514"/>
                <a:gd name="T1" fmla="*/ T0 w 410"/>
                <a:gd name="T2" fmla="+- 0 -1017 -1017"/>
                <a:gd name="T3" fmla="*/ -1017 h 430"/>
                <a:gd name="T4" fmla="+- 0 1612 1514"/>
                <a:gd name="T5" fmla="*/ T4 w 410"/>
                <a:gd name="T6" fmla="+- 0 -935 -1017"/>
                <a:gd name="T7" fmla="*/ -935 h 430"/>
                <a:gd name="T8" fmla="+- 0 1607 1514"/>
                <a:gd name="T9" fmla="*/ T8 w 410"/>
                <a:gd name="T10" fmla="+- 0 -929 -1017"/>
                <a:gd name="T11" fmla="*/ -929 h 430"/>
                <a:gd name="T12" fmla="+- 0 1607 1514"/>
                <a:gd name="T13" fmla="*/ T12 w 410"/>
                <a:gd name="T14" fmla="+- 0 -917 -1017"/>
                <a:gd name="T15" fmla="*/ -917 h 430"/>
                <a:gd name="T16" fmla="+- 0 1609 1514"/>
                <a:gd name="T17" fmla="*/ T16 w 410"/>
                <a:gd name="T18" fmla="+- 0 -913 -1017"/>
                <a:gd name="T19" fmla="*/ -913 h 430"/>
                <a:gd name="T20" fmla="+- 0 1614 1514"/>
                <a:gd name="T21" fmla="*/ T20 w 410"/>
                <a:gd name="T22" fmla="+- 0 -908 -1017"/>
                <a:gd name="T23" fmla="*/ -908 h 430"/>
                <a:gd name="T24" fmla="+- 0 1617 1514"/>
                <a:gd name="T25" fmla="*/ T24 w 410"/>
                <a:gd name="T26" fmla="+- 0 -907 -1017"/>
                <a:gd name="T27" fmla="*/ -907 h 430"/>
                <a:gd name="T28" fmla="+- 0 1715 1514"/>
                <a:gd name="T29" fmla="*/ T28 w 410"/>
                <a:gd name="T30" fmla="+- 0 -887 -1017"/>
                <a:gd name="T31" fmla="*/ -887 h 430"/>
                <a:gd name="T32" fmla="+- 0 1514 1514"/>
                <a:gd name="T33" fmla="*/ T32 w 410"/>
                <a:gd name="T34" fmla="+- 0 -609 -1017"/>
                <a:gd name="T35" fmla="*/ -609 h 430"/>
                <a:gd name="T36" fmla="+- 0 1515 1514"/>
                <a:gd name="T37" fmla="*/ T36 w 410"/>
                <a:gd name="T38" fmla="+- 0 -599 -1017"/>
                <a:gd name="T39" fmla="*/ -599 h 430"/>
                <a:gd name="T40" fmla="+- 0 1521 1514"/>
                <a:gd name="T41" fmla="*/ T40 w 410"/>
                <a:gd name="T42" fmla="+- 0 -594 -1017"/>
                <a:gd name="T43" fmla="*/ -594 h 430"/>
                <a:gd name="T44" fmla="+- 0 1527 1514"/>
                <a:gd name="T45" fmla="*/ T44 w 410"/>
                <a:gd name="T46" fmla="+- 0 -589 -1017"/>
                <a:gd name="T47" fmla="*/ -589 h 430"/>
                <a:gd name="T48" fmla="+- 0 1536 1514"/>
                <a:gd name="T49" fmla="*/ T48 w 410"/>
                <a:gd name="T50" fmla="+- 0 -588 -1017"/>
                <a:gd name="T51" fmla="*/ -588 h 430"/>
                <a:gd name="T52" fmla="+- 0 1803 1514"/>
                <a:gd name="T53" fmla="*/ T52 w 410"/>
                <a:gd name="T54" fmla="+- 0 -803 -1017"/>
                <a:gd name="T55" fmla="*/ -803 h 430"/>
                <a:gd name="T56" fmla="+- 0 1828 1514"/>
                <a:gd name="T57" fmla="*/ T56 w 410"/>
                <a:gd name="T58" fmla="+- 0 -707 -1017"/>
                <a:gd name="T59" fmla="*/ -707 h 430"/>
                <a:gd name="T60" fmla="+- 0 1829 1514"/>
                <a:gd name="T61" fmla="*/ T60 w 410"/>
                <a:gd name="T62" fmla="+- 0 -704 -1017"/>
                <a:gd name="T63" fmla="*/ -704 h 430"/>
                <a:gd name="T64" fmla="+- 0 1835 1514"/>
                <a:gd name="T65" fmla="*/ T64 w 410"/>
                <a:gd name="T66" fmla="+- 0 -699 -1017"/>
                <a:gd name="T67" fmla="*/ -699 h 430"/>
                <a:gd name="T68" fmla="+- 0 1839 1514"/>
                <a:gd name="T69" fmla="*/ T68 w 410"/>
                <a:gd name="T70" fmla="+- 0 -697 -1017"/>
                <a:gd name="T71" fmla="*/ -697 h 430"/>
                <a:gd name="T72" fmla="+- 0 1850 1514"/>
                <a:gd name="T73" fmla="*/ T72 w 410"/>
                <a:gd name="T74" fmla="+- 0 -698 -1017"/>
                <a:gd name="T75" fmla="*/ -698 h 430"/>
                <a:gd name="T76" fmla="+- 0 1857 1514"/>
                <a:gd name="T77" fmla="*/ T76 w 410"/>
                <a:gd name="T78" fmla="+- 0 -703 -1017"/>
                <a:gd name="T79" fmla="*/ -703 h 430"/>
                <a:gd name="T80" fmla="+- 0 1923 1514"/>
                <a:gd name="T81" fmla="*/ T80 w 410"/>
                <a:gd name="T82" fmla="+- 0 -1003 -1017"/>
                <a:gd name="T83" fmla="*/ -1003 h 430"/>
                <a:gd name="T84" fmla="+- 0 1922 1514"/>
                <a:gd name="T85" fmla="*/ T84 w 410"/>
                <a:gd name="T86" fmla="+- 0 -1008 -1017"/>
                <a:gd name="T87" fmla="*/ -1008 h 430"/>
                <a:gd name="T88" fmla="+- 0 1913 1514"/>
                <a:gd name="T89" fmla="*/ T88 w 410"/>
                <a:gd name="T90" fmla="+- 0 -1016 -1017"/>
                <a:gd name="T91" fmla="*/ -1016 h 430"/>
                <a:gd name="T92" fmla="+- 0 1908 1514"/>
                <a:gd name="T93" fmla="*/ T92 w 410"/>
                <a:gd name="T94" fmla="+- 0 -1017 -1017"/>
                <a:gd name="T95" fmla="*/ -1017 h 4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10" h="430">
                  <a:moveTo>
                    <a:pt x="394" y="0"/>
                  </a:moveTo>
                  <a:lnTo>
                    <a:pt x="98" y="82"/>
                  </a:lnTo>
                  <a:lnTo>
                    <a:pt x="93" y="88"/>
                  </a:lnTo>
                  <a:lnTo>
                    <a:pt x="93" y="100"/>
                  </a:lnTo>
                  <a:lnTo>
                    <a:pt x="95" y="104"/>
                  </a:lnTo>
                  <a:lnTo>
                    <a:pt x="100" y="109"/>
                  </a:lnTo>
                  <a:lnTo>
                    <a:pt x="103" y="110"/>
                  </a:lnTo>
                  <a:lnTo>
                    <a:pt x="201" y="130"/>
                  </a:lnTo>
                  <a:lnTo>
                    <a:pt x="0" y="408"/>
                  </a:lnTo>
                  <a:lnTo>
                    <a:pt x="1" y="418"/>
                  </a:lnTo>
                  <a:lnTo>
                    <a:pt x="7" y="423"/>
                  </a:lnTo>
                  <a:lnTo>
                    <a:pt x="13" y="428"/>
                  </a:lnTo>
                  <a:lnTo>
                    <a:pt x="22" y="429"/>
                  </a:lnTo>
                  <a:lnTo>
                    <a:pt x="289" y="214"/>
                  </a:lnTo>
                  <a:lnTo>
                    <a:pt x="314" y="310"/>
                  </a:lnTo>
                  <a:lnTo>
                    <a:pt x="315" y="313"/>
                  </a:lnTo>
                  <a:lnTo>
                    <a:pt x="321" y="318"/>
                  </a:lnTo>
                  <a:lnTo>
                    <a:pt x="325" y="320"/>
                  </a:lnTo>
                  <a:lnTo>
                    <a:pt x="336" y="319"/>
                  </a:lnTo>
                  <a:lnTo>
                    <a:pt x="343" y="314"/>
                  </a:lnTo>
                  <a:lnTo>
                    <a:pt x="409" y="14"/>
                  </a:lnTo>
                  <a:lnTo>
                    <a:pt x="408" y="9"/>
                  </a:lnTo>
                  <a:lnTo>
                    <a:pt x="399" y="1"/>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 name="docshape687">
              <a:extLst>
                <a:ext uri="{FF2B5EF4-FFF2-40B4-BE49-F238E27FC236}">
                  <a16:creationId xmlns:a16="http://schemas.microsoft.com/office/drawing/2014/main" id="{955980D0-3517-B581-BD0D-A8C0DECB8D99}"/>
                </a:ext>
              </a:extLst>
            </p:cNvPr>
            <p:cNvSpPr>
              <a:spLocks/>
            </p:cNvSpPr>
            <p:nvPr/>
          </p:nvSpPr>
          <p:spPr bwMode="auto">
            <a:xfrm>
              <a:off x="1514" y="-1018"/>
              <a:ext cx="410" cy="430"/>
            </a:xfrm>
            <a:custGeom>
              <a:avLst/>
              <a:gdLst>
                <a:gd name="T0" fmla="+- 0 1908 1514"/>
                <a:gd name="T1" fmla="*/ T0 w 410"/>
                <a:gd name="T2" fmla="+- 0 -1017 -1017"/>
                <a:gd name="T3" fmla="*/ -1017 h 430"/>
                <a:gd name="T4" fmla="+- 0 1612 1514"/>
                <a:gd name="T5" fmla="*/ T4 w 410"/>
                <a:gd name="T6" fmla="+- 0 -935 -1017"/>
                <a:gd name="T7" fmla="*/ -935 h 430"/>
                <a:gd name="T8" fmla="+- 0 1607 1514"/>
                <a:gd name="T9" fmla="*/ T8 w 410"/>
                <a:gd name="T10" fmla="+- 0 -929 -1017"/>
                <a:gd name="T11" fmla="*/ -929 h 430"/>
                <a:gd name="T12" fmla="+- 0 1607 1514"/>
                <a:gd name="T13" fmla="*/ T12 w 410"/>
                <a:gd name="T14" fmla="+- 0 -917 -1017"/>
                <a:gd name="T15" fmla="*/ -917 h 430"/>
                <a:gd name="T16" fmla="+- 0 1609 1514"/>
                <a:gd name="T17" fmla="*/ T16 w 410"/>
                <a:gd name="T18" fmla="+- 0 -913 -1017"/>
                <a:gd name="T19" fmla="*/ -913 h 430"/>
                <a:gd name="T20" fmla="+- 0 1612 1514"/>
                <a:gd name="T21" fmla="*/ T20 w 410"/>
                <a:gd name="T22" fmla="+- 0 -910 -1017"/>
                <a:gd name="T23" fmla="*/ -910 h 430"/>
                <a:gd name="T24" fmla="+- 0 1614 1514"/>
                <a:gd name="T25" fmla="*/ T24 w 410"/>
                <a:gd name="T26" fmla="+- 0 -908 -1017"/>
                <a:gd name="T27" fmla="*/ -908 h 430"/>
                <a:gd name="T28" fmla="+- 0 1617 1514"/>
                <a:gd name="T29" fmla="*/ T28 w 410"/>
                <a:gd name="T30" fmla="+- 0 -907 -1017"/>
                <a:gd name="T31" fmla="*/ -907 h 430"/>
                <a:gd name="T32" fmla="+- 0 1715 1514"/>
                <a:gd name="T33" fmla="*/ T32 w 410"/>
                <a:gd name="T34" fmla="+- 0 -887 -1017"/>
                <a:gd name="T35" fmla="*/ -887 h 430"/>
                <a:gd name="T36" fmla="+- 0 1514 1514"/>
                <a:gd name="T37" fmla="*/ T36 w 410"/>
                <a:gd name="T38" fmla="+- 0 -609 -1017"/>
                <a:gd name="T39" fmla="*/ -609 h 430"/>
                <a:gd name="T40" fmla="+- 0 1515 1514"/>
                <a:gd name="T41" fmla="*/ T40 w 410"/>
                <a:gd name="T42" fmla="+- 0 -599 -1017"/>
                <a:gd name="T43" fmla="*/ -599 h 430"/>
                <a:gd name="T44" fmla="+- 0 1527 1514"/>
                <a:gd name="T45" fmla="*/ T44 w 410"/>
                <a:gd name="T46" fmla="+- 0 -588 -1017"/>
                <a:gd name="T47" fmla="*/ -588 h 430"/>
                <a:gd name="T48" fmla="+- 0 1536 1514"/>
                <a:gd name="T49" fmla="*/ T48 w 410"/>
                <a:gd name="T50" fmla="+- 0 -588 -1017"/>
                <a:gd name="T51" fmla="*/ -588 h 430"/>
                <a:gd name="T52" fmla="+- 0 1557 1514"/>
                <a:gd name="T53" fmla="*/ T52 w 410"/>
                <a:gd name="T54" fmla="+- 0 -606 -1017"/>
                <a:gd name="T55" fmla="*/ -606 h 430"/>
                <a:gd name="T56" fmla="+- 0 1532 1514"/>
                <a:gd name="T57" fmla="*/ T56 w 410"/>
                <a:gd name="T58" fmla="+- 0 -606 -1017"/>
                <a:gd name="T59" fmla="*/ -606 h 430"/>
                <a:gd name="T60" fmla="+- 0 1735 1514"/>
                <a:gd name="T61" fmla="*/ T60 w 410"/>
                <a:gd name="T62" fmla="+- 0 -888 -1017"/>
                <a:gd name="T63" fmla="*/ -888 h 430"/>
                <a:gd name="T64" fmla="+- 0 1737 1514"/>
                <a:gd name="T65" fmla="*/ T64 w 410"/>
                <a:gd name="T66" fmla="+- 0 -890 -1017"/>
                <a:gd name="T67" fmla="*/ -890 h 430"/>
                <a:gd name="T68" fmla="+- 0 1737 1514"/>
                <a:gd name="T69" fmla="*/ T68 w 410"/>
                <a:gd name="T70" fmla="+- 0 -893 -1017"/>
                <a:gd name="T71" fmla="*/ -893 h 430"/>
                <a:gd name="T72" fmla="+- 0 1735 1514"/>
                <a:gd name="T73" fmla="*/ T72 w 410"/>
                <a:gd name="T74" fmla="+- 0 -896 -1017"/>
                <a:gd name="T75" fmla="*/ -896 h 430"/>
                <a:gd name="T76" fmla="+- 0 1735 1514"/>
                <a:gd name="T77" fmla="*/ T76 w 410"/>
                <a:gd name="T78" fmla="+- 0 -897 -1017"/>
                <a:gd name="T79" fmla="*/ -897 h 430"/>
                <a:gd name="T80" fmla="+- 0 1733 1514"/>
                <a:gd name="T81" fmla="*/ T80 w 410"/>
                <a:gd name="T82" fmla="+- 0 -899 -1017"/>
                <a:gd name="T83" fmla="*/ -899 h 430"/>
                <a:gd name="T84" fmla="+- 0 1732 1514"/>
                <a:gd name="T85" fmla="*/ T84 w 410"/>
                <a:gd name="T86" fmla="+- 0 -900 -1017"/>
                <a:gd name="T87" fmla="*/ -900 h 430"/>
                <a:gd name="T88" fmla="+- 0 1730 1514"/>
                <a:gd name="T89" fmla="*/ T88 w 410"/>
                <a:gd name="T90" fmla="+- 0 -900 -1017"/>
                <a:gd name="T91" fmla="*/ -900 h 430"/>
                <a:gd name="T92" fmla="+- 0 1623 1514"/>
                <a:gd name="T93" fmla="*/ T92 w 410"/>
                <a:gd name="T94" fmla="+- 0 -922 -1017"/>
                <a:gd name="T95" fmla="*/ -922 h 430"/>
                <a:gd name="T96" fmla="+- 0 1906 1514"/>
                <a:gd name="T97" fmla="*/ T96 w 410"/>
                <a:gd name="T98" fmla="+- 0 -1001 -1017"/>
                <a:gd name="T99" fmla="*/ -1001 h 430"/>
                <a:gd name="T100" fmla="+- 0 1923 1514"/>
                <a:gd name="T101" fmla="*/ T100 w 410"/>
                <a:gd name="T102" fmla="+- 0 -1001 -1017"/>
                <a:gd name="T103" fmla="*/ -1001 h 430"/>
                <a:gd name="T104" fmla="+- 0 1923 1514"/>
                <a:gd name="T105" fmla="*/ T104 w 410"/>
                <a:gd name="T106" fmla="+- 0 -1003 -1017"/>
                <a:gd name="T107" fmla="*/ -1003 h 430"/>
                <a:gd name="T108" fmla="+- 0 1922 1514"/>
                <a:gd name="T109" fmla="*/ T108 w 410"/>
                <a:gd name="T110" fmla="+- 0 -1008 -1017"/>
                <a:gd name="T111" fmla="*/ -1008 h 430"/>
                <a:gd name="T112" fmla="+- 0 1913 1514"/>
                <a:gd name="T113" fmla="*/ T112 w 410"/>
                <a:gd name="T114" fmla="+- 0 -1016 -1017"/>
                <a:gd name="T115" fmla="*/ -1016 h 430"/>
                <a:gd name="T116" fmla="+- 0 1908 1514"/>
                <a:gd name="T117" fmla="*/ T116 w 410"/>
                <a:gd name="T118" fmla="+- 0 -1017 -1017"/>
                <a:gd name="T119" fmla="*/ -1017 h 430"/>
                <a:gd name="T120" fmla="+- 0 1808 1514"/>
                <a:gd name="T121" fmla="*/ T120 w 410"/>
                <a:gd name="T122" fmla="+- 0 -826 -1017"/>
                <a:gd name="T123" fmla="*/ -826 h 430"/>
                <a:gd name="T124" fmla="+- 0 1805 1514"/>
                <a:gd name="T125" fmla="*/ T124 w 410"/>
                <a:gd name="T126" fmla="+- 0 -825 -1017"/>
                <a:gd name="T127" fmla="*/ -825 h 430"/>
                <a:gd name="T128" fmla="+- 0 1803 1514"/>
                <a:gd name="T129" fmla="*/ T128 w 410"/>
                <a:gd name="T130" fmla="+- 0 -823 -1017"/>
                <a:gd name="T131" fmla="*/ -823 h 430"/>
                <a:gd name="T132" fmla="+- 0 1532 1514"/>
                <a:gd name="T133" fmla="*/ T132 w 410"/>
                <a:gd name="T134" fmla="+- 0 -606 -1017"/>
                <a:gd name="T135" fmla="*/ -606 h 430"/>
                <a:gd name="T136" fmla="+- 0 1557 1514"/>
                <a:gd name="T137" fmla="*/ T136 w 410"/>
                <a:gd name="T138" fmla="+- 0 -606 -1017"/>
                <a:gd name="T139" fmla="*/ -606 h 430"/>
                <a:gd name="T140" fmla="+- 0 1803 1514"/>
                <a:gd name="T141" fmla="*/ T140 w 410"/>
                <a:gd name="T142" fmla="+- 0 -803 -1017"/>
                <a:gd name="T143" fmla="*/ -803 h 430"/>
                <a:gd name="T144" fmla="+- 0 1820 1514"/>
                <a:gd name="T145" fmla="*/ T144 w 410"/>
                <a:gd name="T146" fmla="+- 0 -803 -1017"/>
                <a:gd name="T147" fmla="*/ -803 h 430"/>
                <a:gd name="T148" fmla="+- 0 1815 1514"/>
                <a:gd name="T149" fmla="*/ T148 w 410"/>
                <a:gd name="T150" fmla="+- 0 -822 -1017"/>
                <a:gd name="T151" fmla="*/ -822 h 430"/>
                <a:gd name="T152" fmla="+- 0 1813 1514"/>
                <a:gd name="T153" fmla="*/ T152 w 410"/>
                <a:gd name="T154" fmla="+- 0 -824 -1017"/>
                <a:gd name="T155" fmla="*/ -824 h 430"/>
                <a:gd name="T156" fmla="+- 0 1808 1514"/>
                <a:gd name="T157" fmla="*/ T156 w 410"/>
                <a:gd name="T158" fmla="+- 0 -826 -1017"/>
                <a:gd name="T159" fmla="*/ -826 h 430"/>
                <a:gd name="T160" fmla="+- 0 1820 1514"/>
                <a:gd name="T161" fmla="*/ T160 w 410"/>
                <a:gd name="T162" fmla="+- 0 -803 -1017"/>
                <a:gd name="T163" fmla="*/ -803 h 430"/>
                <a:gd name="T164" fmla="+- 0 1803 1514"/>
                <a:gd name="T165" fmla="*/ T164 w 410"/>
                <a:gd name="T166" fmla="+- 0 -803 -1017"/>
                <a:gd name="T167" fmla="*/ -803 h 430"/>
                <a:gd name="T168" fmla="+- 0 1828 1514"/>
                <a:gd name="T169" fmla="*/ T168 w 410"/>
                <a:gd name="T170" fmla="+- 0 -707 -1017"/>
                <a:gd name="T171" fmla="*/ -707 h 430"/>
                <a:gd name="T172" fmla="+- 0 1829 1514"/>
                <a:gd name="T173" fmla="*/ T172 w 410"/>
                <a:gd name="T174" fmla="+- 0 -704 -1017"/>
                <a:gd name="T175" fmla="*/ -704 h 430"/>
                <a:gd name="T176" fmla="+- 0 1835 1514"/>
                <a:gd name="T177" fmla="*/ T176 w 410"/>
                <a:gd name="T178" fmla="+- 0 -699 -1017"/>
                <a:gd name="T179" fmla="*/ -699 h 430"/>
                <a:gd name="T180" fmla="+- 0 1839 1514"/>
                <a:gd name="T181" fmla="*/ T180 w 410"/>
                <a:gd name="T182" fmla="+- 0 -697 -1017"/>
                <a:gd name="T183" fmla="*/ -697 h 430"/>
                <a:gd name="T184" fmla="+- 0 1850 1514"/>
                <a:gd name="T185" fmla="*/ T184 w 410"/>
                <a:gd name="T186" fmla="+- 0 -698 -1017"/>
                <a:gd name="T187" fmla="*/ -698 h 430"/>
                <a:gd name="T188" fmla="+- 0 1857 1514"/>
                <a:gd name="T189" fmla="*/ T188 w 410"/>
                <a:gd name="T190" fmla="+- 0 -703 -1017"/>
                <a:gd name="T191" fmla="*/ -703 h 430"/>
                <a:gd name="T192" fmla="+- 0 1859 1514"/>
                <a:gd name="T193" fmla="*/ T192 w 410"/>
                <a:gd name="T194" fmla="+- 0 -714 -1017"/>
                <a:gd name="T195" fmla="*/ -714 h 430"/>
                <a:gd name="T196" fmla="+- 0 1843 1514"/>
                <a:gd name="T197" fmla="*/ T196 w 410"/>
                <a:gd name="T198" fmla="+- 0 -714 -1017"/>
                <a:gd name="T199" fmla="*/ -714 h 430"/>
                <a:gd name="T200" fmla="+- 0 1820 1514"/>
                <a:gd name="T201" fmla="*/ T200 w 410"/>
                <a:gd name="T202" fmla="+- 0 -803 -1017"/>
                <a:gd name="T203" fmla="*/ -803 h 430"/>
                <a:gd name="T204" fmla="+- 0 1923 1514"/>
                <a:gd name="T205" fmla="*/ T204 w 410"/>
                <a:gd name="T206" fmla="+- 0 -1001 -1017"/>
                <a:gd name="T207" fmla="*/ -1001 h 430"/>
                <a:gd name="T208" fmla="+- 0 1906 1514"/>
                <a:gd name="T209" fmla="*/ T208 w 410"/>
                <a:gd name="T210" fmla="+- 0 -1001 -1017"/>
                <a:gd name="T211" fmla="*/ -1001 h 430"/>
                <a:gd name="T212" fmla="+- 0 1843 1514"/>
                <a:gd name="T213" fmla="*/ T212 w 410"/>
                <a:gd name="T214" fmla="+- 0 -714 -1017"/>
                <a:gd name="T215" fmla="*/ -714 h 430"/>
                <a:gd name="T216" fmla="+- 0 1859 1514"/>
                <a:gd name="T217" fmla="*/ T216 w 410"/>
                <a:gd name="T218" fmla="+- 0 -714 -1017"/>
                <a:gd name="T219" fmla="*/ -714 h 430"/>
                <a:gd name="T220" fmla="+- 0 1923 1514"/>
                <a:gd name="T221" fmla="*/ T220 w 410"/>
                <a:gd name="T222" fmla="+- 0 -1001 -1017"/>
                <a:gd name="T223" fmla="*/ -1001 h 4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410" h="430">
                  <a:moveTo>
                    <a:pt x="394" y="0"/>
                  </a:moveTo>
                  <a:lnTo>
                    <a:pt x="98" y="82"/>
                  </a:lnTo>
                  <a:lnTo>
                    <a:pt x="93" y="88"/>
                  </a:lnTo>
                  <a:lnTo>
                    <a:pt x="93" y="100"/>
                  </a:lnTo>
                  <a:lnTo>
                    <a:pt x="95" y="104"/>
                  </a:lnTo>
                  <a:lnTo>
                    <a:pt x="98" y="107"/>
                  </a:lnTo>
                  <a:lnTo>
                    <a:pt x="100" y="109"/>
                  </a:lnTo>
                  <a:lnTo>
                    <a:pt x="103" y="110"/>
                  </a:lnTo>
                  <a:lnTo>
                    <a:pt x="201" y="130"/>
                  </a:lnTo>
                  <a:lnTo>
                    <a:pt x="0" y="408"/>
                  </a:lnTo>
                  <a:lnTo>
                    <a:pt x="1" y="418"/>
                  </a:lnTo>
                  <a:lnTo>
                    <a:pt x="13" y="429"/>
                  </a:lnTo>
                  <a:lnTo>
                    <a:pt x="22" y="429"/>
                  </a:lnTo>
                  <a:lnTo>
                    <a:pt x="43" y="411"/>
                  </a:lnTo>
                  <a:lnTo>
                    <a:pt x="18" y="411"/>
                  </a:lnTo>
                  <a:lnTo>
                    <a:pt x="221" y="129"/>
                  </a:lnTo>
                  <a:lnTo>
                    <a:pt x="223" y="127"/>
                  </a:lnTo>
                  <a:lnTo>
                    <a:pt x="223" y="124"/>
                  </a:lnTo>
                  <a:lnTo>
                    <a:pt x="221" y="121"/>
                  </a:lnTo>
                  <a:lnTo>
                    <a:pt x="221" y="120"/>
                  </a:lnTo>
                  <a:lnTo>
                    <a:pt x="219" y="118"/>
                  </a:lnTo>
                  <a:lnTo>
                    <a:pt x="218" y="117"/>
                  </a:lnTo>
                  <a:lnTo>
                    <a:pt x="216" y="117"/>
                  </a:lnTo>
                  <a:lnTo>
                    <a:pt x="109" y="95"/>
                  </a:lnTo>
                  <a:lnTo>
                    <a:pt x="392" y="16"/>
                  </a:lnTo>
                  <a:lnTo>
                    <a:pt x="409" y="16"/>
                  </a:lnTo>
                  <a:lnTo>
                    <a:pt x="409" y="14"/>
                  </a:lnTo>
                  <a:lnTo>
                    <a:pt x="408" y="9"/>
                  </a:lnTo>
                  <a:lnTo>
                    <a:pt x="399" y="1"/>
                  </a:lnTo>
                  <a:lnTo>
                    <a:pt x="394" y="0"/>
                  </a:lnTo>
                  <a:close/>
                  <a:moveTo>
                    <a:pt x="294" y="191"/>
                  </a:moveTo>
                  <a:lnTo>
                    <a:pt x="291" y="192"/>
                  </a:lnTo>
                  <a:lnTo>
                    <a:pt x="289" y="194"/>
                  </a:lnTo>
                  <a:lnTo>
                    <a:pt x="18" y="411"/>
                  </a:lnTo>
                  <a:lnTo>
                    <a:pt x="43" y="411"/>
                  </a:lnTo>
                  <a:lnTo>
                    <a:pt x="289" y="214"/>
                  </a:lnTo>
                  <a:lnTo>
                    <a:pt x="306" y="214"/>
                  </a:lnTo>
                  <a:lnTo>
                    <a:pt x="301" y="195"/>
                  </a:lnTo>
                  <a:lnTo>
                    <a:pt x="299" y="193"/>
                  </a:lnTo>
                  <a:lnTo>
                    <a:pt x="294" y="191"/>
                  </a:lnTo>
                  <a:close/>
                  <a:moveTo>
                    <a:pt x="306" y="214"/>
                  </a:moveTo>
                  <a:lnTo>
                    <a:pt x="289" y="214"/>
                  </a:lnTo>
                  <a:lnTo>
                    <a:pt x="314" y="310"/>
                  </a:lnTo>
                  <a:lnTo>
                    <a:pt x="315" y="313"/>
                  </a:lnTo>
                  <a:lnTo>
                    <a:pt x="321" y="318"/>
                  </a:lnTo>
                  <a:lnTo>
                    <a:pt x="325" y="320"/>
                  </a:lnTo>
                  <a:lnTo>
                    <a:pt x="336" y="319"/>
                  </a:lnTo>
                  <a:lnTo>
                    <a:pt x="343" y="314"/>
                  </a:lnTo>
                  <a:lnTo>
                    <a:pt x="345" y="303"/>
                  </a:lnTo>
                  <a:lnTo>
                    <a:pt x="329" y="303"/>
                  </a:lnTo>
                  <a:lnTo>
                    <a:pt x="306" y="214"/>
                  </a:lnTo>
                  <a:close/>
                  <a:moveTo>
                    <a:pt x="409" y="16"/>
                  </a:moveTo>
                  <a:lnTo>
                    <a:pt x="392" y="16"/>
                  </a:lnTo>
                  <a:lnTo>
                    <a:pt x="329" y="303"/>
                  </a:lnTo>
                  <a:lnTo>
                    <a:pt x="345" y="303"/>
                  </a:lnTo>
                  <a:lnTo>
                    <a:pt x="409" y="16"/>
                  </a:lnTo>
                  <a:close/>
                </a:path>
              </a:pathLst>
            </a:custGeom>
            <a:solidFill>
              <a:srgbClr val="020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3" name="Marcador de contenido 2">
            <a:extLst>
              <a:ext uri="{FF2B5EF4-FFF2-40B4-BE49-F238E27FC236}">
                <a16:creationId xmlns:a16="http://schemas.microsoft.com/office/drawing/2014/main" id="{29077923-7268-E40F-3B5F-DC73DED94AD1}"/>
              </a:ext>
            </a:extLst>
          </p:cNvPr>
          <p:cNvSpPr>
            <a:spLocks noGrp="1"/>
          </p:cNvSpPr>
          <p:nvPr>
            <p:ph sz="half" idx="2"/>
          </p:nvPr>
        </p:nvSpPr>
        <p:spPr>
          <a:xfrm>
            <a:off x="244856" y="609643"/>
            <a:ext cx="2257425" cy="2816156"/>
          </a:xfrm>
        </p:spPr>
        <p:txBody>
          <a:bodyPr/>
          <a:lstStyle/>
          <a:p>
            <a:r>
              <a:rPr lang="es-ES" sz="800" b="1" dirty="0"/>
              <a:t>FARO LED</a:t>
            </a:r>
          </a:p>
          <a:p>
            <a:endParaRPr lang="es-ES" sz="800" b="1" dirty="0"/>
          </a:p>
          <a:p>
            <a:r>
              <a:rPr lang="es-ES" dirty="0"/>
              <a:t>TVS STRYKER 3V viene con una  luz  LED  que  se ilumina automáticamente una vez que se arranca el motor. La luz alta / luz baja se puede controlar presionando el interruptor </a:t>
            </a:r>
          </a:p>
          <a:p>
            <a:endParaRPr lang="es-ES" sz="800" dirty="0"/>
          </a:p>
          <a:p>
            <a:endParaRPr lang="es-ES" sz="800" dirty="0"/>
          </a:p>
          <a:p>
            <a:endParaRPr lang="es-ES" sz="800" dirty="0"/>
          </a:p>
          <a:p>
            <a:endParaRPr lang="es-ES" sz="800" dirty="0"/>
          </a:p>
          <a:p>
            <a:endParaRPr lang="es-ES" sz="800" dirty="0"/>
          </a:p>
          <a:p>
            <a:endParaRPr lang="es-ES" sz="800" dirty="0"/>
          </a:p>
          <a:p>
            <a:endParaRPr lang="es-ES" sz="800" dirty="0"/>
          </a:p>
          <a:p>
            <a:endParaRPr lang="es-ES" sz="800" dirty="0"/>
          </a:p>
          <a:p>
            <a:endParaRPr lang="es-ES" sz="800" dirty="0"/>
          </a:p>
          <a:p>
            <a:endParaRPr lang="es-ES" sz="800" dirty="0"/>
          </a:p>
          <a:p>
            <a:endParaRPr lang="es-ES" sz="800" dirty="0"/>
          </a:p>
          <a:p>
            <a:r>
              <a:rPr lang="es-ES" sz="800" b="1" dirty="0"/>
              <a:t>ADVERTENCIA</a:t>
            </a:r>
          </a:p>
          <a:p>
            <a:r>
              <a:rPr lang="es-ES" dirty="0"/>
              <a:t>Siempre use las luces de señal de giro apropiadas cuando tenga la intención de cambiar de carril o tomar turnos. Asegúrese de apagar las luces de la señal de giro después de negociar los giros o carriles.</a:t>
            </a:r>
          </a:p>
          <a:p>
            <a:endParaRPr lang="es-ES" sz="800" dirty="0"/>
          </a:p>
        </p:txBody>
      </p:sp>
      <p:sp>
        <p:nvSpPr>
          <p:cNvPr id="4" name="Marcador de contenido 3">
            <a:extLst>
              <a:ext uri="{FF2B5EF4-FFF2-40B4-BE49-F238E27FC236}">
                <a16:creationId xmlns:a16="http://schemas.microsoft.com/office/drawing/2014/main" id="{50455C30-C302-0663-BCA7-BE0CCEFC222C}"/>
              </a:ext>
            </a:extLst>
          </p:cNvPr>
          <p:cNvSpPr>
            <a:spLocks noGrp="1"/>
          </p:cNvSpPr>
          <p:nvPr>
            <p:ph sz="half" idx="3"/>
          </p:nvPr>
        </p:nvSpPr>
        <p:spPr>
          <a:xfrm>
            <a:off x="2700020" y="586562"/>
            <a:ext cx="2258060" cy="1631216"/>
          </a:xfrm>
        </p:spPr>
        <p:txBody>
          <a:bodyPr/>
          <a:lstStyle/>
          <a:p>
            <a:r>
              <a:rPr lang="es-ES" sz="800" b="1" dirty="0"/>
              <a:t> MANILLAR LADO IZQUIERDO </a:t>
            </a:r>
          </a:p>
          <a:p>
            <a:endParaRPr lang="es-ES" dirty="0"/>
          </a:p>
          <a:p>
            <a:r>
              <a:rPr lang="es-ES" b="1" dirty="0"/>
              <a:t>1. Interruptor de bocina </a:t>
            </a:r>
            <a:r>
              <a:rPr lang="es-ES" dirty="0"/>
              <a:t>Pulse el interruptor para accionar la bocina.</a:t>
            </a:r>
          </a:p>
          <a:p>
            <a:endParaRPr lang="es-ES" dirty="0"/>
          </a:p>
          <a:p>
            <a:r>
              <a:rPr lang="es-ES" b="1" dirty="0"/>
              <a:t>2.Interruptor de la luz intermitente </a:t>
            </a:r>
            <a:r>
              <a:rPr lang="es-ES" dirty="0"/>
              <a:t>Deslice   el  interruptor de la  luz intermitente hacia la izquierda o derecha para operar las luces   de   señal de giro  respectivas (LH/RH).   Pulse el interruptor para apagar 'OFF’.</a:t>
            </a:r>
          </a:p>
          <a:p>
            <a:endParaRPr lang="es-ES" b="1" dirty="0"/>
          </a:p>
          <a:p>
            <a:r>
              <a:rPr lang="es-ES" b="1" dirty="0"/>
              <a:t>3.Palanca de embrague </a:t>
            </a:r>
            <a:r>
              <a:rPr lang="es-ES" dirty="0"/>
              <a:t>Utilice la  palanca del embrague para desacoplar  la  transmisión a la rueda trasera mientras cambia las marchas.</a:t>
            </a:r>
          </a:p>
          <a:p>
            <a:endParaRPr lang="es-MX" dirty="0"/>
          </a:p>
        </p:txBody>
      </p:sp>
      <p:pic>
        <p:nvPicPr>
          <p:cNvPr id="12" name="Imagen 11" descr="Diagrama&#10;&#10;Descripción generada automáticamente">
            <a:extLst>
              <a:ext uri="{FF2B5EF4-FFF2-40B4-BE49-F238E27FC236}">
                <a16:creationId xmlns:a16="http://schemas.microsoft.com/office/drawing/2014/main" id="{2F5B0B48-EA1B-385B-418B-3DBA01CB1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2197100"/>
            <a:ext cx="2197164" cy="1321603"/>
          </a:xfrm>
          <a:prstGeom prst="rect">
            <a:avLst/>
          </a:prstGeom>
        </p:spPr>
      </p:pic>
      <p:sp>
        <p:nvSpPr>
          <p:cNvPr id="13" name="object 3">
            <a:extLst>
              <a:ext uri="{FF2B5EF4-FFF2-40B4-BE49-F238E27FC236}">
                <a16:creationId xmlns:a16="http://schemas.microsoft.com/office/drawing/2014/main" id="{60433FCE-81DB-039B-F58A-8E94116A0C41}"/>
              </a:ext>
            </a:extLst>
          </p:cNvPr>
          <p:cNvSpPr txBox="1">
            <a:spLocks noGrp="1"/>
          </p:cNvSpPr>
          <p:nvPr>
            <p:ph type="title"/>
          </p:nvPr>
        </p:nvSpPr>
        <p:spPr>
          <a:xfrm>
            <a:off x="244475" y="196850"/>
            <a:ext cx="3332163" cy="166071"/>
          </a:xfrm>
          <a:prstGeom prst="rect">
            <a:avLst/>
          </a:prstGeom>
        </p:spPr>
        <p:txBody>
          <a:bodyPr vert="horz" wrap="square" lIns="0" tIns="12065" rIns="0" bIns="0" rtlCol="0">
            <a:spAutoFit/>
          </a:bodyPr>
          <a:lstStyle/>
          <a:p>
            <a:pPr marL="12700">
              <a:lnSpc>
                <a:spcPct val="100000"/>
              </a:lnSpc>
              <a:spcBef>
                <a:spcPts val="95"/>
              </a:spcBef>
            </a:pPr>
            <a:r>
              <a:rPr lang="es-ES" dirty="0"/>
              <a:t>LUCES Y CONTROL IZQUIERDO</a:t>
            </a:r>
            <a:endParaRPr spc="-10" dirty="0"/>
          </a:p>
        </p:txBody>
      </p:sp>
    </p:spTree>
    <p:extLst>
      <p:ext uri="{BB962C8B-B14F-4D97-AF65-F5344CB8AC3E}">
        <p14:creationId xmlns:p14="http://schemas.microsoft.com/office/powerpoint/2010/main" val="111950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A489E-4115-75DB-4FF8-64D6CA5D6FD4}"/>
              </a:ext>
            </a:extLst>
          </p:cNvPr>
          <p:cNvSpPr>
            <a:spLocks noGrp="1"/>
          </p:cNvSpPr>
          <p:nvPr>
            <p:ph type="title"/>
          </p:nvPr>
        </p:nvSpPr>
        <p:spPr>
          <a:xfrm>
            <a:off x="244856" y="196672"/>
            <a:ext cx="3332479" cy="153888"/>
          </a:xfrm>
        </p:spPr>
        <p:txBody>
          <a:bodyPr/>
          <a:lstStyle/>
          <a:p>
            <a:r>
              <a:rPr lang="es-ES" dirty="0"/>
              <a:t>LUCES Y CONTROL IZQUIERDO</a:t>
            </a:r>
            <a:endParaRPr lang="es-MX" dirty="0"/>
          </a:p>
        </p:txBody>
      </p:sp>
      <p:sp>
        <p:nvSpPr>
          <p:cNvPr id="3" name="Marcador de contenido 2">
            <a:extLst>
              <a:ext uri="{FF2B5EF4-FFF2-40B4-BE49-F238E27FC236}">
                <a16:creationId xmlns:a16="http://schemas.microsoft.com/office/drawing/2014/main" id="{D5B4E429-7F7B-F16D-BA2E-D2248CE7511D}"/>
              </a:ext>
            </a:extLst>
          </p:cNvPr>
          <p:cNvSpPr>
            <a:spLocks noGrp="1"/>
          </p:cNvSpPr>
          <p:nvPr>
            <p:ph sz="half" idx="2"/>
          </p:nvPr>
        </p:nvSpPr>
        <p:spPr>
          <a:xfrm>
            <a:off x="199390" y="725998"/>
            <a:ext cx="2257425" cy="2369880"/>
          </a:xfrm>
        </p:spPr>
        <p:txBody>
          <a:bodyPr/>
          <a:lstStyle/>
          <a:p>
            <a:r>
              <a:rPr lang="es-ES" b="1" dirty="0"/>
              <a:t>4. Interruptor de paso</a:t>
            </a:r>
          </a:p>
          <a:p>
            <a:r>
              <a:rPr lang="es-ES" dirty="0"/>
              <a:t>Pulse el interruptor para parpadear la luz de carretera de la  lámpara frontal.  Se utiliza para dar señal a los vehículos que vienen de dirección opuesta mientras adelantan a otros vehículos durante el día y la  noche.  Durante  la condición de encendido de la luz de cabeza  , si  se presiona el interruptor de  paso, la luz delantera  cambiará el  estado del interruptor de haz  (Luz alta a Luz  baja  o  Luz  baja a Luz alta según el     interruptor de control  del haz.</a:t>
            </a:r>
          </a:p>
          <a:p>
            <a:endParaRPr lang="es-ES" dirty="0"/>
          </a:p>
          <a:p>
            <a:r>
              <a:rPr lang="es-ES" b="1" dirty="0"/>
              <a:t>5.Interruptor de control de haz de luz</a:t>
            </a:r>
          </a:p>
          <a:p>
            <a:r>
              <a:rPr lang="es-ES" dirty="0"/>
              <a:t>El haz de la luz de  la luz frontal  (alto/bajo) se puede controlar presionando el interruptor de control de luz.</a:t>
            </a:r>
          </a:p>
          <a:p>
            <a:r>
              <a:rPr lang="es-ES" dirty="0"/>
              <a:t>Pulse el interruptor hacia adelante para encender la luz de carretera o pulse el interruptor  hacia </a:t>
            </a:r>
            <a:r>
              <a:rPr lang="es-ES" dirty="0" err="1"/>
              <a:t>atras</a:t>
            </a:r>
            <a:r>
              <a:rPr lang="es-ES" dirty="0"/>
              <a:t> para encender la  luz de cruce de la luz de    la luz    de carretera.</a:t>
            </a:r>
          </a:p>
          <a:p>
            <a:r>
              <a:rPr lang="es-ES" b="1" dirty="0"/>
              <a:t> </a:t>
            </a:r>
          </a:p>
          <a:p>
            <a:endParaRPr lang="es-MX" dirty="0"/>
          </a:p>
        </p:txBody>
      </p:sp>
      <p:sp>
        <p:nvSpPr>
          <p:cNvPr id="4" name="Marcador de contenido 3">
            <a:extLst>
              <a:ext uri="{FF2B5EF4-FFF2-40B4-BE49-F238E27FC236}">
                <a16:creationId xmlns:a16="http://schemas.microsoft.com/office/drawing/2014/main" id="{9D5E33EC-195E-9587-7C37-DD6CF827C87D}"/>
              </a:ext>
            </a:extLst>
          </p:cNvPr>
          <p:cNvSpPr>
            <a:spLocks noGrp="1"/>
          </p:cNvSpPr>
          <p:nvPr>
            <p:ph sz="half" idx="3"/>
          </p:nvPr>
        </p:nvSpPr>
        <p:spPr>
          <a:xfrm>
            <a:off x="2762250" y="749300"/>
            <a:ext cx="2258060" cy="1200329"/>
          </a:xfrm>
        </p:spPr>
        <p:txBody>
          <a:bodyPr/>
          <a:lstStyle/>
          <a:p>
            <a:r>
              <a:rPr lang="es-ES" sz="800" b="1" dirty="0"/>
              <a:t> Advertencia</a:t>
            </a:r>
          </a:p>
          <a:p>
            <a:endParaRPr lang="es-ES" sz="800" dirty="0"/>
          </a:p>
          <a:p>
            <a:r>
              <a:rPr lang="es-ES" sz="800" dirty="0"/>
              <a:t>Utilice el haz de luz de la luz de cabeza apropiado 'alto / bajo' según las condiciones del tráfico y la carretera para su seguridad y evitar molestias a otros conductores.</a:t>
            </a:r>
          </a:p>
          <a:p>
            <a:endParaRPr lang="es-ES" sz="800" b="1" dirty="0"/>
          </a:p>
          <a:p>
            <a:r>
              <a:rPr lang="es-ES" sz="800" b="1" dirty="0"/>
              <a:t>Nota</a:t>
            </a:r>
          </a:p>
          <a:p>
            <a:endParaRPr lang="es-ES" dirty="0"/>
          </a:p>
          <a:p>
            <a:r>
              <a:rPr lang="es-ES" dirty="0"/>
              <a:t>El faro enciende con el motor en funcionamiento</a:t>
            </a:r>
            <a:endParaRPr lang="es-MX" dirty="0"/>
          </a:p>
        </p:txBody>
      </p:sp>
    </p:spTree>
    <p:extLst>
      <p:ext uri="{BB962C8B-B14F-4D97-AF65-F5344CB8AC3E}">
        <p14:creationId xmlns:p14="http://schemas.microsoft.com/office/powerpoint/2010/main" val="676517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B450E-CA91-ADDE-3F03-F973A3A7CBFD}"/>
              </a:ext>
            </a:extLst>
          </p:cNvPr>
          <p:cNvSpPr>
            <a:spLocks noGrp="1"/>
          </p:cNvSpPr>
          <p:nvPr>
            <p:ph type="title"/>
          </p:nvPr>
        </p:nvSpPr>
        <p:spPr>
          <a:xfrm>
            <a:off x="244856" y="196672"/>
            <a:ext cx="3332479" cy="153888"/>
          </a:xfrm>
        </p:spPr>
        <p:txBody>
          <a:bodyPr/>
          <a:lstStyle/>
          <a:p>
            <a:r>
              <a:rPr lang="es-ES" dirty="0"/>
              <a:t>CONTROL LADO DERECHO</a:t>
            </a:r>
            <a:endParaRPr lang="es-MX" dirty="0"/>
          </a:p>
        </p:txBody>
      </p:sp>
      <p:sp>
        <p:nvSpPr>
          <p:cNvPr id="3" name="Marcador de contenido 2">
            <a:extLst>
              <a:ext uri="{FF2B5EF4-FFF2-40B4-BE49-F238E27FC236}">
                <a16:creationId xmlns:a16="http://schemas.microsoft.com/office/drawing/2014/main" id="{762D34AD-261F-096A-D6E7-FB18AC53A984}"/>
              </a:ext>
            </a:extLst>
          </p:cNvPr>
          <p:cNvSpPr>
            <a:spLocks noGrp="1"/>
          </p:cNvSpPr>
          <p:nvPr>
            <p:ph sz="half" idx="2"/>
          </p:nvPr>
        </p:nvSpPr>
        <p:spPr>
          <a:xfrm>
            <a:off x="262256" y="673100"/>
            <a:ext cx="2257425" cy="1092607"/>
          </a:xfrm>
        </p:spPr>
        <p:txBody>
          <a:bodyPr/>
          <a:lstStyle/>
          <a:p>
            <a:r>
              <a:rPr lang="es-ES" sz="800" b="1" dirty="0"/>
              <a:t>MANILLAR LADO  DERECHO</a:t>
            </a:r>
          </a:p>
          <a:p>
            <a:endParaRPr lang="es-ES" b="1" dirty="0"/>
          </a:p>
          <a:p>
            <a:r>
              <a:rPr lang="es-ES" b="1" dirty="0"/>
              <a:t>1. Interruptor  de corte del motor</a:t>
            </a:r>
          </a:p>
          <a:p>
            <a:r>
              <a:rPr lang="es-ES" dirty="0"/>
              <a:t>Se utiliza para apagar  el motor         , pero para mantener activo otro sistema de corriente directa.. El circuito de encendido está desactivado, evitando que el motor  se vuelva a arrancar. Para reiniciar el motor, vuelva a colocar el interruptor en la  posición </a:t>
            </a:r>
          </a:p>
          <a:p>
            <a:endParaRPr lang="es-MX" dirty="0"/>
          </a:p>
        </p:txBody>
      </p:sp>
      <p:pic>
        <p:nvPicPr>
          <p:cNvPr id="9" name="Marcador de contenido 8" descr="Imagen que contiene par, tabla, gato, espejo&#10;&#10;Descripción generada automáticamente">
            <a:extLst>
              <a:ext uri="{FF2B5EF4-FFF2-40B4-BE49-F238E27FC236}">
                <a16:creationId xmlns:a16="http://schemas.microsoft.com/office/drawing/2014/main" id="{BD7B9F3B-2B22-D30F-7E04-4144A9661AAC}"/>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247650" y="1736319"/>
            <a:ext cx="2257425" cy="1527581"/>
          </a:xfrm>
        </p:spPr>
      </p:pic>
      <p:sp>
        <p:nvSpPr>
          <p:cNvPr id="10" name="CuadroTexto 9">
            <a:extLst>
              <a:ext uri="{FF2B5EF4-FFF2-40B4-BE49-F238E27FC236}">
                <a16:creationId xmlns:a16="http://schemas.microsoft.com/office/drawing/2014/main" id="{E55096A9-98F7-D2FF-C7CD-BE079BEEA7E8}"/>
              </a:ext>
            </a:extLst>
          </p:cNvPr>
          <p:cNvSpPr txBox="1"/>
          <p:nvPr/>
        </p:nvSpPr>
        <p:spPr>
          <a:xfrm>
            <a:off x="2687266" y="655099"/>
            <a:ext cx="2374014" cy="2893100"/>
          </a:xfrm>
          <a:prstGeom prst="rect">
            <a:avLst/>
          </a:prstGeom>
          <a:noFill/>
        </p:spPr>
        <p:txBody>
          <a:bodyPr wrap="square" rtlCol="0">
            <a:spAutoFit/>
          </a:bodyPr>
          <a:lstStyle/>
          <a:p>
            <a:r>
              <a:rPr lang="es-ES" sz="700" b="1" dirty="0">
                <a:latin typeface="Montserrat" panose="00000500000000000000" pitchFamily="2" charset="0"/>
              </a:rPr>
              <a:t>2. Palanca de freno delantera</a:t>
            </a:r>
          </a:p>
          <a:p>
            <a:pPr algn="just"/>
            <a:r>
              <a:rPr lang="es-ES" sz="700" dirty="0">
                <a:latin typeface="Montserrat" panose="00000500000000000000" pitchFamily="2" charset="0"/>
              </a:rPr>
              <a:t>El freno delantero se aplica mientras se aprieta  suavemente la palanca del freno delantero  hacia el puño del  acelerador.  La luz de freno se ilumina al aplicar el freno delantero.</a:t>
            </a:r>
          </a:p>
          <a:p>
            <a:endParaRPr lang="es-ES" sz="700" dirty="0">
              <a:latin typeface="Montserrat" panose="00000500000000000000" pitchFamily="2" charset="0"/>
            </a:endParaRPr>
          </a:p>
          <a:p>
            <a:r>
              <a:rPr lang="es-ES" sz="700" b="1" dirty="0">
                <a:latin typeface="Montserrat" panose="00000500000000000000" pitchFamily="2" charset="0"/>
              </a:rPr>
              <a:t>3. Agarre del acelerador</a:t>
            </a:r>
          </a:p>
          <a:p>
            <a:pPr algn="just"/>
            <a:r>
              <a:rPr lang="es-ES" sz="700" dirty="0">
                <a:latin typeface="Montserrat" panose="00000500000000000000" pitchFamily="2" charset="0"/>
              </a:rPr>
              <a:t>La velocidad del motor se controla mediante la rotación de la empuñadura del acelerador. Gírelo hacia usted para aumentar la velocidad del motor y aléjelo de usted o suéltelo para disminuir la velocidad del motor .</a:t>
            </a:r>
          </a:p>
          <a:p>
            <a:endParaRPr lang="es-ES" sz="700" dirty="0">
              <a:latin typeface="Montserrat" panose="00000500000000000000" pitchFamily="2" charset="0"/>
            </a:endParaRPr>
          </a:p>
          <a:p>
            <a:r>
              <a:rPr lang="es-ES" sz="700" b="1" dirty="0">
                <a:latin typeface="Montserrat" panose="00000500000000000000" pitchFamily="2" charset="0"/>
              </a:rPr>
              <a:t>4. Interruptor de arranque eléctrico</a:t>
            </a:r>
          </a:p>
          <a:p>
            <a:r>
              <a:rPr lang="es-ES" sz="700" dirty="0">
                <a:latin typeface="Montserrat" panose="00000500000000000000" pitchFamily="2" charset="0"/>
              </a:rPr>
              <a:t>Pulse el interruptor de arranque  eléctrico ‘      ' para arrancar la llave eléctricamente con la transmisión en punto muerto o presionando  la palanca del embrague cuando la transmisión esté en marcha. </a:t>
            </a:r>
          </a:p>
          <a:p>
            <a:r>
              <a:rPr lang="es-ES" sz="700" dirty="0"/>
              <a:t> </a:t>
            </a:r>
          </a:p>
          <a:p>
            <a:r>
              <a:rPr lang="es-ES" sz="700" b="1" dirty="0">
                <a:latin typeface="Montserrat" panose="00000500000000000000" pitchFamily="2" charset="0"/>
              </a:rPr>
              <a:t>Nota</a:t>
            </a:r>
          </a:p>
          <a:p>
            <a:pPr algn="just"/>
            <a:r>
              <a:rPr lang="es-ES" sz="700" dirty="0">
                <a:latin typeface="Montserrat" panose="00000500000000000000" pitchFamily="2" charset="0"/>
              </a:rPr>
              <a:t>Asegúrese de encender el interruptor de corte del motor antes de arrancar el vehículo.</a:t>
            </a:r>
          </a:p>
          <a:p>
            <a:endParaRPr lang="es-ES" sz="700" dirty="0">
              <a:latin typeface="Montserrat" panose="00000500000000000000" pitchFamily="2" charset="0"/>
            </a:endParaRPr>
          </a:p>
          <a:p>
            <a:r>
              <a:rPr lang="es-ES" sz="700" dirty="0">
                <a:latin typeface="Montserrat" panose="00000500000000000000" pitchFamily="2" charset="0"/>
              </a:rPr>
              <a:t>Suelte el interruptor de arranque eléctrico inmediatamente después de presionarlo.</a:t>
            </a:r>
            <a:endParaRPr lang="es-MX" sz="700" dirty="0">
              <a:latin typeface="Montserrat" panose="00000500000000000000" pitchFamily="2" charset="0"/>
            </a:endParaRPr>
          </a:p>
        </p:txBody>
      </p:sp>
      <p:pic>
        <p:nvPicPr>
          <p:cNvPr id="13" name="image87.png">
            <a:extLst>
              <a:ext uri="{FF2B5EF4-FFF2-40B4-BE49-F238E27FC236}">
                <a16:creationId xmlns:a16="http://schemas.microsoft.com/office/drawing/2014/main" id="{40A2BA8E-5FB9-D7D9-B1E6-33B76FD25A95}"/>
              </a:ext>
            </a:extLst>
          </p:cNvPr>
          <p:cNvPicPr>
            <a:picLocks noChangeAspect="1"/>
          </p:cNvPicPr>
          <p:nvPr/>
        </p:nvPicPr>
        <p:blipFill>
          <a:blip r:embed="rId3" cstate="print"/>
          <a:stretch>
            <a:fillRect/>
          </a:stretch>
        </p:blipFill>
        <p:spPr>
          <a:xfrm>
            <a:off x="1695450" y="1009391"/>
            <a:ext cx="89215" cy="90265"/>
          </a:xfrm>
          <a:prstGeom prst="rect">
            <a:avLst/>
          </a:prstGeom>
        </p:spPr>
      </p:pic>
      <p:pic>
        <p:nvPicPr>
          <p:cNvPr id="14" name="image88.png">
            <a:extLst>
              <a:ext uri="{FF2B5EF4-FFF2-40B4-BE49-F238E27FC236}">
                <a16:creationId xmlns:a16="http://schemas.microsoft.com/office/drawing/2014/main" id="{1FAF435C-945F-B830-AAF6-2FC0B557814D}"/>
              </a:ext>
            </a:extLst>
          </p:cNvPr>
          <p:cNvPicPr>
            <a:picLocks noChangeAspect="1"/>
          </p:cNvPicPr>
          <p:nvPr/>
        </p:nvPicPr>
        <p:blipFill>
          <a:blip r:embed="rId4" cstate="print"/>
          <a:stretch>
            <a:fillRect/>
          </a:stretch>
        </p:blipFill>
        <p:spPr>
          <a:xfrm>
            <a:off x="933450" y="1543583"/>
            <a:ext cx="123190" cy="120650"/>
          </a:xfrm>
          <a:prstGeom prst="rect">
            <a:avLst/>
          </a:prstGeom>
        </p:spPr>
      </p:pic>
      <p:pic>
        <p:nvPicPr>
          <p:cNvPr id="15" name="image94.png">
            <a:extLst>
              <a:ext uri="{FF2B5EF4-FFF2-40B4-BE49-F238E27FC236}">
                <a16:creationId xmlns:a16="http://schemas.microsoft.com/office/drawing/2014/main" id="{B3806C9C-02A5-E531-C740-A3CDE09759A7}"/>
              </a:ext>
            </a:extLst>
          </p:cNvPr>
          <p:cNvPicPr>
            <a:picLocks noChangeAspect="1"/>
          </p:cNvPicPr>
          <p:nvPr/>
        </p:nvPicPr>
        <p:blipFill>
          <a:blip r:embed="rId5" cstate="print"/>
          <a:stretch>
            <a:fillRect/>
          </a:stretch>
        </p:blipFill>
        <p:spPr>
          <a:xfrm>
            <a:off x="4688840" y="2153285"/>
            <a:ext cx="130810" cy="120015"/>
          </a:xfrm>
          <a:prstGeom prst="rect">
            <a:avLst/>
          </a:prstGeom>
        </p:spPr>
      </p:pic>
    </p:spTree>
    <p:extLst>
      <p:ext uri="{BB962C8B-B14F-4D97-AF65-F5344CB8AC3E}">
        <p14:creationId xmlns:p14="http://schemas.microsoft.com/office/powerpoint/2010/main" val="425538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160F2-AD89-90CE-AF52-80C5039D63A6}"/>
              </a:ext>
            </a:extLst>
          </p:cNvPr>
          <p:cNvSpPr>
            <a:spLocks noGrp="1"/>
          </p:cNvSpPr>
          <p:nvPr>
            <p:ph type="title"/>
          </p:nvPr>
        </p:nvSpPr>
        <p:spPr>
          <a:xfrm>
            <a:off x="244856" y="196672"/>
            <a:ext cx="3332479" cy="153888"/>
          </a:xfrm>
        </p:spPr>
        <p:txBody>
          <a:bodyPr/>
          <a:lstStyle/>
          <a:p>
            <a:r>
              <a:rPr lang="es-ES" dirty="0"/>
              <a:t>TANQUE DE COMBUSTIBLE</a:t>
            </a:r>
            <a:endParaRPr lang="es-MX" dirty="0"/>
          </a:p>
        </p:txBody>
      </p:sp>
      <p:sp>
        <p:nvSpPr>
          <p:cNvPr id="3" name="Marcador de contenido 2">
            <a:extLst>
              <a:ext uri="{FF2B5EF4-FFF2-40B4-BE49-F238E27FC236}">
                <a16:creationId xmlns:a16="http://schemas.microsoft.com/office/drawing/2014/main" id="{EC963099-C182-0A9D-5CE4-45E7248B24DE}"/>
              </a:ext>
            </a:extLst>
          </p:cNvPr>
          <p:cNvSpPr>
            <a:spLocks noGrp="1"/>
          </p:cNvSpPr>
          <p:nvPr>
            <p:ph sz="half" idx="2"/>
          </p:nvPr>
        </p:nvSpPr>
        <p:spPr>
          <a:xfrm>
            <a:off x="213284" y="546582"/>
            <a:ext cx="2257425" cy="3447098"/>
          </a:xfrm>
        </p:spPr>
        <p:txBody>
          <a:bodyPr/>
          <a:lstStyle/>
          <a:p>
            <a:r>
              <a:rPr lang="es-ES" b="1" dirty="0"/>
              <a:t>TAPA DEL TANQUE DE COMBUSTIBLE</a:t>
            </a:r>
            <a:endParaRPr lang="es-ES" dirty="0"/>
          </a:p>
          <a:p>
            <a:pPr algn="just"/>
            <a:r>
              <a:rPr lang="es-ES" dirty="0"/>
              <a:t>La  tapa del  depósito de  combustible tipo descarga  (1) se proporciona en el TVS N360C.  Para abrir la tapa del depósito de combustible, levante la tapa de protección (2), inserte la llave de control en el cable, gírela en el sentido de las agujas del reloj y levante la tapa. Presione la tapa de nuevo a su posición original, gire la tecla en sentido contrario a las agujas del reloj y bloquee la tapa.</a:t>
            </a:r>
          </a:p>
          <a:p>
            <a:pPr algn="just"/>
            <a:r>
              <a:rPr lang="es-ES" dirty="0"/>
              <a:t>Cierre la  tapa al final.</a:t>
            </a:r>
          </a:p>
          <a:p>
            <a:pPr algn="just"/>
            <a:r>
              <a:rPr lang="es-ES" dirty="0"/>
              <a:t>Para evitar la  acumulación de agua en el tanque de combustible, se proporciona  un pequeño orificio de drenaje y una tubería en la cavidad de la tapa del tanque de combustible para que el agua que entra por la tapa se drene a través de una manguera.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r>
              <a:rPr lang="es-ES" dirty="0"/>
              <a:t>** El  tanque de combustible  no es un instrumento de  medición y la capacidad del  tanque de   combustible puede variar ligeramente   de la  capacidad indicada.</a:t>
            </a:r>
          </a:p>
          <a:p>
            <a:r>
              <a:rPr lang="es-ES" dirty="0"/>
              <a:t> </a:t>
            </a:r>
          </a:p>
          <a:p>
            <a:endParaRPr lang="es-ES" dirty="0"/>
          </a:p>
          <a:p>
            <a:endParaRPr lang="es-MX" dirty="0"/>
          </a:p>
        </p:txBody>
      </p:sp>
      <p:pic>
        <p:nvPicPr>
          <p:cNvPr id="6" name="Marcador de contenido 5" descr="Imagen en blanco y negro de un carro&#10;&#10;Descripción generada automáticamente con confianza media">
            <a:extLst>
              <a:ext uri="{FF2B5EF4-FFF2-40B4-BE49-F238E27FC236}">
                <a16:creationId xmlns:a16="http://schemas.microsoft.com/office/drawing/2014/main" id="{5BFF7693-1B5A-5BB0-6FF1-2E28AF821B23}"/>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400050" y="2273300"/>
            <a:ext cx="1600200" cy="848227"/>
          </a:xfrm>
        </p:spPr>
      </p:pic>
      <p:sp>
        <p:nvSpPr>
          <p:cNvPr id="7" name="CuadroTexto 6">
            <a:extLst>
              <a:ext uri="{FF2B5EF4-FFF2-40B4-BE49-F238E27FC236}">
                <a16:creationId xmlns:a16="http://schemas.microsoft.com/office/drawing/2014/main" id="{E91F2154-C1A0-1B3B-4657-1053877A8416}"/>
              </a:ext>
            </a:extLst>
          </p:cNvPr>
          <p:cNvSpPr txBox="1"/>
          <p:nvPr/>
        </p:nvSpPr>
        <p:spPr>
          <a:xfrm>
            <a:off x="2609850" y="453112"/>
            <a:ext cx="2438400" cy="2139047"/>
          </a:xfrm>
          <a:prstGeom prst="rect">
            <a:avLst/>
          </a:prstGeom>
          <a:noFill/>
        </p:spPr>
        <p:txBody>
          <a:bodyPr wrap="square" rtlCol="0">
            <a:spAutoFit/>
          </a:bodyPr>
          <a:lstStyle/>
          <a:p>
            <a:r>
              <a:rPr lang="es-ES" sz="700" b="1" dirty="0">
                <a:latin typeface="Montserrat" panose="00000500000000000000" pitchFamily="2" charset="0"/>
              </a:rPr>
              <a:t>Advertencia</a:t>
            </a:r>
          </a:p>
          <a:p>
            <a:pPr algn="just"/>
            <a:r>
              <a:rPr lang="es-ES" sz="700" dirty="0">
                <a:latin typeface="Montserrat" panose="00000500000000000000" pitchFamily="2" charset="0"/>
              </a:rPr>
              <a:t> No fume durante la recarga.  No  use teléfonos  celulares mientras recarga. Evite derramar combustible en el motor caliente.  Rellene la gasolina en un área bien ventilada.  Apague el motor mientras reposta ya que la gasolina es altamente inflamable. Después de rellenar cerrar la tapa correctamente.</a:t>
            </a:r>
          </a:p>
          <a:p>
            <a:endParaRPr lang="es-ES" sz="700" dirty="0"/>
          </a:p>
          <a:p>
            <a:r>
              <a:rPr lang="es-ES" sz="700" b="1" dirty="0"/>
              <a:t>SISTEMA DE CONTROL DE EMISIONES EVAPORATIVAS</a:t>
            </a:r>
          </a:p>
          <a:p>
            <a:pPr algn="just"/>
            <a:r>
              <a:rPr lang="es-ES" sz="700" dirty="0">
                <a:latin typeface="Montserrat" panose="00000500000000000000" pitchFamily="2" charset="0"/>
              </a:rPr>
              <a:t>Este vehículo está equipado con un sistema de control de emisiones evaporativas  (EVAP).  Si  hay alguna sacudida  anormal,  se siente un problema de arranque en el vehículo o  ruido  debido a  un escape repentino de gas al abrir la tapa  del  tanque de  combustible, informe inmediatamente a su  Distribuidor o Centro de  Servicio  Autorizado TVS.</a:t>
            </a:r>
            <a:endParaRPr lang="es-MX" sz="700" dirty="0">
              <a:latin typeface="Montserrat" panose="00000500000000000000" pitchFamily="2" charset="0"/>
            </a:endParaRPr>
          </a:p>
        </p:txBody>
      </p:sp>
      <p:pic>
        <p:nvPicPr>
          <p:cNvPr id="10" name="image98.png">
            <a:extLst>
              <a:ext uri="{FF2B5EF4-FFF2-40B4-BE49-F238E27FC236}">
                <a16:creationId xmlns:a16="http://schemas.microsoft.com/office/drawing/2014/main" id="{D4CDD8A6-DD93-5046-88EF-553B2F64DFFE}"/>
              </a:ext>
            </a:extLst>
          </p:cNvPr>
          <p:cNvPicPr>
            <a:picLocks noChangeAspect="1"/>
          </p:cNvPicPr>
          <p:nvPr/>
        </p:nvPicPr>
        <p:blipFill>
          <a:blip r:embed="rId3" cstate="print"/>
          <a:stretch>
            <a:fillRect/>
          </a:stretch>
        </p:blipFill>
        <p:spPr>
          <a:xfrm>
            <a:off x="2797175" y="2578100"/>
            <a:ext cx="2098675" cy="674008"/>
          </a:xfrm>
          <a:prstGeom prst="rect">
            <a:avLst/>
          </a:prstGeom>
        </p:spPr>
      </p:pic>
      <p:grpSp>
        <p:nvGrpSpPr>
          <p:cNvPr id="11" name="docshapegroup738">
            <a:extLst>
              <a:ext uri="{FF2B5EF4-FFF2-40B4-BE49-F238E27FC236}">
                <a16:creationId xmlns:a16="http://schemas.microsoft.com/office/drawing/2014/main" id="{EA624D78-25EC-E8CA-5A2E-D4B5B1718614}"/>
              </a:ext>
            </a:extLst>
          </p:cNvPr>
          <p:cNvGrpSpPr>
            <a:grpSpLocks/>
          </p:cNvGrpSpPr>
          <p:nvPr/>
        </p:nvGrpSpPr>
        <p:grpSpPr bwMode="auto">
          <a:xfrm>
            <a:off x="4210050" y="3263900"/>
            <a:ext cx="284162" cy="188912"/>
            <a:chOff x="8153" y="1564"/>
            <a:chExt cx="447" cy="297"/>
          </a:xfrm>
        </p:grpSpPr>
        <p:sp>
          <p:nvSpPr>
            <p:cNvPr id="12" name="docshape739">
              <a:extLst>
                <a:ext uri="{FF2B5EF4-FFF2-40B4-BE49-F238E27FC236}">
                  <a16:creationId xmlns:a16="http://schemas.microsoft.com/office/drawing/2014/main" id="{004FB1E2-8CCC-C46B-3264-8BB993EC64D4}"/>
                </a:ext>
              </a:extLst>
            </p:cNvPr>
            <p:cNvSpPr>
              <a:spLocks/>
            </p:cNvSpPr>
            <p:nvPr/>
          </p:nvSpPr>
          <p:spPr bwMode="auto">
            <a:xfrm>
              <a:off x="8258" y="1637"/>
              <a:ext cx="233" cy="153"/>
            </a:xfrm>
            <a:custGeom>
              <a:avLst/>
              <a:gdLst>
                <a:gd name="T0" fmla="+- 0 8259 8259"/>
                <a:gd name="T1" fmla="*/ T0 w 233"/>
                <a:gd name="T2" fmla="+- 0 1637 1637"/>
                <a:gd name="T3" fmla="*/ 1637 h 153"/>
                <a:gd name="T4" fmla="+- 0 8491 8259"/>
                <a:gd name="T5" fmla="*/ T4 w 233"/>
                <a:gd name="T6" fmla="+- 0 1790 1637"/>
                <a:gd name="T7" fmla="*/ 1790 h 153"/>
                <a:gd name="T8" fmla="+- 0 8491 8259"/>
                <a:gd name="T9" fmla="*/ T8 w 233"/>
                <a:gd name="T10" fmla="+- 0 1637 1637"/>
                <a:gd name="T11" fmla="*/ 1637 h 153"/>
                <a:gd name="T12" fmla="+- 0 8259 8259"/>
                <a:gd name="T13" fmla="*/ T12 w 233"/>
                <a:gd name="T14" fmla="+- 0 1790 1637"/>
                <a:gd name="T15" fmla="*/ 1790 h 153"/>
              </a:gdLst>
              <a:ahLst/>
              <a:cxnLst>
                <a:cxn ang="0">
                  <a:pos x="T1" y="T3"/>
                </a:cxn>
                <a:cxn ang="0">
                  <a:pos x="T5" y="T7"/>
                </a:cxn>
                <a:cxn ang="0">
                  <a:pos x="T9" y="T11"/>
                </a:cxn>
                <a:cxn ang="0">
                  <a:pos x="T13" y="T15"/>
                </a:cxn>
              </a:cxnLst>
              <a:rect l="0" t="0" r="r" b="b"/>
              <a:pathLst>
                <a:path w="233" h="153">
                  <a:moveTo>
                    <a:pt x="0" y="0"/>
                  </a:moveTo>
                  <a:lnTo>
                    <a:pt x="232" y="153"/>
                  </a:lnTo>
                  <a:moveTo>
                    <a:pt x="232" y="0"/>
                  </a:moveTo>
                  <a:lnTo>
                    <a:pt x="0" y="153"/>
                  </a:lnTo>
                </a:path>
              </a:pathLst>
            </a:custGeom>
            <a:noFill/>
            <a:ln w="15253">
              <a:solidFill>
                <a:srgbClr val="02030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docshape740">
              <a:extLst>
                <a:ext uri="{FF2B5EF4-FFF2-40B4-BE49-F238E27FC236}">
                  <a16:creationId xmlns:a16="http://schemas.microsoft.com/office/drawing/2014/main" id="{817607FC-42FA-6BB7-7DF1-B7F3B659C552}"/>
                </a:ext>
              </a:extLst>
            </p:cNvPr>
            <p:cNvSpPr>
              <a:spLocks noChangeArrowheads="1"/>
            </p:cNvSpPr>
            <p:nvPr/>
          </p:nvSpPr>
          <p:spPr bwMode="auto">
            <a:xfrm>
              <a:off x="8157" y="1569"/>
              <a:ext cx="437" cy="287"/>
            </a:xfrm>
            <a:prstGeom prst="rect">
              <a:avLst/>
            </a:prstGeom>
            <a:noFill/>
            <a:ln w="635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grpSp>
        <p:nvGrpSpPr>
          <p:cNvPr id="14" name="docshapegroup735">
            <a:extLst>
              <a:ext uri="{FF2B5EF4-FFF2-40B4-BE49-F238E27FC236}">
                <a16:creationId xmlns:a16="http://schemas.microsoft.com/office/drawing/2014/main" id="{6E7EC03C-132F-9900-3C36-DA72EC7226F1}"/>
              </a:ext>
            </a:extLst>
          </p:cNvPr>
          <p:cNvGrpSpPr>
            <a:grpSpLocks/>
          </p:cNvGrpSpPr>
          <p:nvPr/>
        </p:nvGrpSpPr>
        <p:grpSpPr bwMode="auto">
          <a:xfrm>
            <a:off x="3059075" y="3262306"/>
            <a:ext cx="282575" cy="187325"/>
            <a:chOff x="6145" y="1565"/>
            <a:chExt cx="444" cy="296"/>
          </a:xfrm>
        </p:grpSpPr>
        <p:sp>
          <p:nvSpPr>
            <p:cNvPr id="15" name="docshape736">
              <a:extLst>
                <a:ext uri="{FF2B5EF4-FFF2-40B4-BE49-F238E27FC236}">
                  <a16:creationId xmlns:a16="http://schemas.microsoft.com/office/drawing/2014/main" id="{39152C07-3E8B-58FA-9BFF-1CB0601BA04D}"/>
                </a:ext>
              </a:extLst>
            </p:cNvPr>
            <p:cNvSpPr>
              <a:spLocks noChangeArrowheads="1"/>
            </p:cNvSpPr>
            <p:nvPr/>
          </p:nvSpPr>
          <p:spPr bwMode="auto">
            <a:xfrm>
              <a:off x="6151" y="1570"/>
              <a:ext cx="432" cy="284"/>
            </a:xfrm>
            <a:prstGeom prst="rect">
              <a:avLst/>
            </a:prstGeom>
            <a:noFill/>
            <a:ln w="7631">
              <a:solidFill>
                <a:srgbClr val="02030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docshape737">
              <a:extLst>
                <a:ext uri="{FF2B5EF4-FFF2-40B4-BE49-F238E27FC236}">
                  <a16:creationId xmlns:a16="http://schemas.microsoft.com/office/drawing/2014/main" id="{37F4A07B-5EB4-A8E9-C1F3-9A26CDFDA630}"/>
                </a:ext>
              </a:extLst>
            </p:cNvPr>
            <p:cNvSpPr>
              <a:spLocks/>
            </p:cNvSpPr>
            <p:nvPr/>
          </p:nvSpPr>
          <p:spPr bwMode="auto">
            <a:xfrm>
              <a:off x="6237" y="1618"/>
              <a:ext cx="277" cy="166"/>
            </a:xfrm>
            <a:custGeom>
              <a:avLst/>
              <a:gdLst>
                <a:gd name="T0" fmla="+- 0 6237 6237"/>
                <a:gd name="T1" fmla="*/ T0 w 277"/>
                <a:gd name="T2" fmla="+- 0 1698 1619"/>
                <a:gd name="T3" fmla="*/ 1698 h 166"/>
                <a:gd name="T4" fmla="+- 0 6325 6237"/>
                <a:gd name="T5" fmla="*/ T4 w 277"/>
                <a:gd name="T6" fmla="+- 0 1784 1619"/>
                <a:gd name="T7" fmla="*/ 1784 h 166"/>
                <a:gd name="T8" fmla="+- 0 6514 6237"/>
                <a:gd name="T9" fmla="*/ T8 w 277"/>
                <a:gd name="T10" fmla="+- 0 1619 1619"/>
                <a:gd name="T11" fmla="*/ 1619 h 166"/>
              </a:gdLst>
              <a:ahLst/>
              <a:cxnLst>
                <a:cxn ang="0">
                  <a:pos x="T1" y="T3"/>
                </a:cxn>
                <a:cxn ang="0">
                  <a:pos x="T5" y="T7"/>
                </a:cxn>
                <a:cxn ang="0">
                  <a:pos x="T9" y="T11"/>
                </a:cxn>
              </a:cxnLst>
              <a:rect l="0" t="0" r="r" b="b"/>
              <a:pathLst>
                <a:path w="277" h="166">
                  <a:moveTo>
                    <a:pt x="0" y="79"/>
                  </a:moveTo>
                  <a:lnTo>
                    <a:pt x="88" y="165"/>
                  </a:lnTo>
                  <a:lnTo>
                    <a:pt x="277" y="0"/>
                  </a:lnTo>
                </a:path>
              </a:pathLst>
            </a:custGeom>
            <a:noFill/>
            <a:ln w="15253">
              <a:solidFill>
                <a:srgbClr val="02030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2421684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83644-08C6-09B9-03C6-EF3344A30843}"/>
              </a:ext>
            </a:extLst>
          </p:cNvPr>
          <p:cNvSpPr>
            <a:spLocks noGrp="1"/>
          </p:cNvSpPr>
          <p:nvPr>
            <p:ph type="title"/>
          </p:nvPr>
        </p:nvSpPr>
        <p:spPr>
          <a:xfrm>
            <a:off x="244856" y="196672"/>
            <a:ext cx="3332479" cy="153888"/>
          </a:xfrm>
        </p:spPr>
        <p:txBody>
          <a:bodyPr/>
          <a:lstStyle/>
          <a:p>
            <a:r>
              <a:rPr lang="es-ES" dirty="0"/>
              <a:t>PALANCA DE CAMBIOS</a:t>
            </a:r>
            <a:endParaRPr lang="es-MX" dirty="0"/>
          </a:p>
        </p:txBody>
      </p:sp>
      <p:sp>
        <p:nvSpPr>
          <p:cNvPr id="3" name="Marcador de contenido 2">
            <a:extLst>
              <a:ext uri="{FF2B5EF4-FFF2-40B4-BE49-F238E27FC236}">
                <a16:creationId xmlns:a16="http://schemas.microsoft.com/office/drawing/2014/main" id="{5E1D8C58-6853-0BD0-8CDD-2D43D36DA1CC}"/>
              </a:ext>
            </a:extLst>
          </p:cNvPr>
          <p:cNvSpPr>
            <a:spLocks noGrp="1"/>
          </p:cNvSpPr>
          <p:nvPr>
            <p:ph sz="half" idx="2"/>
          </p:nvPr>
        </p:nvSpPr>
        <p:spPr>
          <a:xfrm>
            <a:off x="226800" y="586562"/>
            <a:ext cx="2257425" cy="1615827"/>
          </a:xfrm>
        </p:spPr>
        <p:txBody>
          <a:bodyPr/>
          <a:lstStyle/>
          <a:p>
            <a:r>
              <a:rPr lang="es-ES" b="1" dirty="0"/>
              <a:t>ADVERTENCIA</a:t>
            </a:r>
          </a:p>
          <a:p>
            <a:pPr algn="just"/>
            <a:r>
              <a:rPr lang="es-ES" dirty="0"/>
              <a:t>No limpie el vehículo acostado en el suelo, para evitar la entrada de combustible en el sistema EVAP.</a:t>
            </a:r>
          </a:p>
          <a:p>
            <a:pPr algn="just"/>
            <a:r>
              <a:rPr lang="es-ES" dirty="0"/>
              <a:t>Nunca llene combustible más allá de la entrada del tanque de combustible (1). El llenado por encima de la entrada puede provocar una respiración inadecuada del tanque de combustible  , lo que dificulta    el  arranque y  el funcionamiento incorrecto del vehículo. Siempre que se reposte la moto, llene solo la cantidad recomendada de combustible.</a:t>
            </a:r>
          </a:p>
          <a:p>
            <a:endParaRPr lang="es-ES" dirty="0"/>
          </a:p>
          <a:p>
            <a:r>
              <a:rPr lang="es-ES" b="1" dirty="0"/>
              <a:t> PALANCA DE CAMBIOS</a:t>
            </a:r>
          </a:p>
          <a:p>
            <a:endParaRPr lang="es-MX" dirty="0"/>
          </a:p>
        </p:txBody>
      </p:sp>
      <p:sp>
        <p:nvSpPr>
          <p:cNvPr id="4" name="Marcador de contenido 3">
            <a:extLst>
              <a:ext uri="{FF2B5EF4-FFF2-40B4-BE49-F238E27FC236}">
                <a16:creationId xmlns:a16="http://schemas.microsoft.com/office/drawing/2014/main" id="{82384573-1E8D-B835-6681-69FB8F76720B}"/>
              </a:ext>
            </a:extLst>
          </p:cNvPr>
          <p:cNvSpPr>
            <a:spLocks noGrp="1"/>
          </p:cNvSpPr>
          <p:nvPr>
            <p:ph sz="half" idx="3"/>
          </p:nvPr>
        </p:nvSpPr>
        <p:spPr>
          <a:xfrm>
            <a:off x="2700020" y="586562"/>
            <a:ext cx="2258060" cy="2693045"/>
          </a:xfrm>
        </p:spPr>
        <p:txBody>
          <a:bodyPr/>
          <a:lstStyle/>
          <a:p>
            <a:pPr algn="just"/>
            <a:r>
              <a:rPr lang="es-ES" dirty="0"/>
              <a:t>TVS STRYKER 3V está equipado con una transmisión  de  5 velocidades. La posición neutral (N) de la transmisión se indica mediante la luz de advertencia del velocímetro.</a:t>
            </a:r>
          </a:p>
          <a:p>
            <a:pPr algn="just"/>
            <a:r>
              <a:rPr lang="es-ES" dirty="0"/>
              <a:t>Para cambiar la transmisión de neutral a primera marcha, presione la palanca de cambios hacia abajo.</a:t>
            </a:r>
          </a:p>
          <a:p>
            <a:pPr algn="just"/>
            <a:r>
              <a:rPr lang="es-ES" dirty="0"/>
              <a:t>Para cambiarlo a la segunda marcha, levante la palanca hacia arriba. La palanca   hacia arriba activa repetidamente todos los cambios en sucesión hasta la quinta marcha.</a:t>
            </a:r>
          </a:p>
          <a:p>
            <a:pPr algn="just"/>
            <a:r>
              <a:rPr lang="es-ES" dirty="0"/>
              <a:t>El indicador de posición de marchas en el dial del tablero de instrumentos indica la  posición actual de la marcha  y las  flechas indicadoras de la palanca de cambios le guían para subir o bajar   la marcha a  las rpm predefinidas del  motor.</a:t>
            </a:r>
          </a:p>
          <a:p>
            <a:pPr algn="just"/>
            <a:endParaRPr lang="es-ES" b="1" dirty="0"/>
          </a:p>
          <a:p>
            <a:pPr algn="just"/>
            <a:r>
              <a:rPr lang="es-ES" b="1" dirty="0"/>
              <a:t>ADVERTENCIA</a:t>
            </a:r>
          </a:p>
          <a:p>
            <a:pPr algn="just"/>
            <a:r>
              <a:rPr lang="es-ES" dirty="0"/>
              <a:t>Nunca cambie de marcha sin desembragar y soltar el acelerador.   El incumplimiento de  esto dará lugar a  cambios bruscos o sacudidas al cambiar las marchas. Recuerde volver a  la posición neutral antes de volver a arrancar el motor.</a:t>
            </a:r>
          </a:p>
          <a:p>
            <a:endParaRPr lang="es-MX" dirty="0"/>
          </a:p>
        </p:txBody>
      </p:sp>
      <p:grpSp>
        <p:nvGrpSpPr>
          <p:cNvPr id="52" name="docshapegroup741">
            <a:extLst>
              <a:ext uri="{FF2B5EF4-FFF2-40B4-BE49-F238E27FC236}">
                <a16:creationId xmlns:a16="http://schemas.microsoft.com/office/drawing/2014/main" id="{A8F3CFF8-45A3-099E-173E-599F00A913A4}"/>
              </a:ext>
            </a:extLst>
          </p:cNvPr>
          <p:cNvGrpSpPr>
            <a:grpSpLocks/>
          </p:cNvGrpSpPr>
          <p:nvPr/>
        </p:nvGrpSpPr>
        <p:grpSpPr bwMode="auto">
          <a:xfrm>
            <a:off x="200025" y="2197100"/>
            <a:ext cx="2257425" cy="1032401"/>
            <a:chOff x="543" y="483"/>
            <a:chExt cx="3969" cy="2098"/>
          </a:xfrm>
        </p:grpSpPr>
        <p:pic>
          <p:nvPicPr>
            <p:cNvPr id="3124" name="docshape742">
              <a:extLst>
                <a:ext uri="{FF2B5EF4-FFF2-40B4-BE49-F238E27FC236}">
                  <a16:creationId xmlns:a16="http://schemas.microsoft.com/office/drawing/2014/main" id="{FD707A39-732B-968B-BE79-8E4B53E90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 y="483"/>
              <a:ext cx="3969"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docshape743">
              <a:extLst>
                <a:ext uri="{FF2B5EF4-FFF2-40B4-BE49-F238E27FC236}">
                  <a16:creationId xmlns:a16="http://schemas.microsoft.com/office/drawing/2014/main" id="{8AFFD160-8A36-5547-3F4E-ED47F4D32479}"/>
                </a:ext>
              </a:extLst>
            </p:cNvPr>
            <p:cNvSpPr>
              <a:spLocks/>
            </p:cNvSpPr>
            <p:nvPr/>
          </p:nvSpPr>
          <p:spPr bwMode="auto">
            <a:xfrm>
              <a:off x="1314" y="939"/>
              <a:ext cx="661" cy="1090"/>
            </a:xfrm>
            <a:custGeom>
              <a:avLst/>
              <a:gdLst>
                <a:gd name="T0" fmla="+- 0 1507 1314"/>
                <a:gd name="T1" fmla="*/ T0 w 661"/>
                <a:gd name="T2" fmla="+- 0 2029 939"/>
                <a:gd name="T3" fmla="*/ 2029 h 1090"/>
                <a:gd name="T4" fmla="+- 0 1461 1314"/>
                <a:gd name="T5" fmla="*/ T4 w 661"/>
                <a:gd name="T6" fmla="+- 0 1984 939"/>
                <a:gd name="T7" fmla="*/ 1984 h 1090"/>
                <a:gd name="T8" fmla="+- 0 1420 1314"/>
                <a:gd name="T9" fmla="*/ T8 w 661"/>
                <a:gd name="T10" fmla="+- 0 1937 939"/>
                <a:gd name="T11" fmla="*/ 1937 h 1090"/>
                <a:gd name="T12" fmla="+- 0 1386 1314"/>
                <a:gd name="T13" fmla="*/ T12 w 661"/>
                <a:gd name="T14" fmla="+- 0 1888 939"/>
                <a:gd name="T15" fmla="*/ 1888 h 1090"/>
                <a:gd name="T16" fmla="+- 0 1347 1314"/>
                <a:gd name="T17" fmla="*/ T16 w 661"/>
                <a:gd name="T18" fmla="+- 0 1802 939"/>
                <a:gd name="T19" fmla="*/ 1802 h 1090"/>
                <a:gd name="T20" fmla="+- 0 1322 1314"/>
                <a:gd name="T21" fmla="*/ T20 w 661"/>
                <a:gd name="T22" fmla="+- 0 1699 939"/>
                <a:gd name="T23" fmla="*/ 1699 h 1090"/>
                <a:gd name="T24" fmla="+- 0 1314 1314"/>
                <a:gd name="T25" fmla="*/ T24 w 661"/>
                <a:gd name="T26" fmla="+- 0 1631 939"/>
                <a:gd name="T27" fmla="*/ 1631 h 1090"/>
                <a:gd name="T28" fmla="+- 0 1315 1314"/>
                <a:gd name="T29" fmla="*/ T28 w 661"/>
                <a:gd name="T30" fmla="+- 0 1554 939"/>
                <a:gd name="T31" fmla="*/ 1554 h 1090"/>
                <a:gd name="T32" fmla="+- 0 1327 1314"/>
                <a:gd name="T33" fmla="*/ T32 w 661"/>
                <a:gd name="T34" fmla="+- 0 1468 939"/>
                <a:gd name="T35" fmla="*/ 1468 h 1090"/>
                <a:gd name="T36" fmla="+- 0 1352 1314"/>
                <a:gd name="T37" fmla="*/ T36 w 661"/>
                <a:gd name="T38" fmla="+- 0 1375 939"/>
                <a:gd name="T39" fmla="*/ 1375 h 1090"/>
                <a:gd name="T40" fmla="+- 0 1394 1314"/>
                <a:gd name="T41" fmla="*/ T40 w 661"/>
                <a:gd name="T42" fmla="+- 0 1276 939"/>
                <a:gd name="T43" fmla="*/ 1276 h 1090"/>
                <a:gd name="T44" fmla="+- 0 1444 1314"/>
                <a:gd name="T45" fmla="*/ T44 w 661"/>
                <a:gd name="T46" fmla="+- 0 1196 939"/>
                <a:gd name="T47" fmla="*/ 1196 h 1090"/>
                <a:gd name="T48" fmla="+- 0 1505 1314"/>
                <a:gd name="T49" fmla="*/ T48 w 661"/>
                <a:gd name="T50" fmla="+- 0 1129 939"/>
                <a:gd name="T51" fmla="*/ 1129 h 1090"/>
                <a:gd name="T52" fmla="+- 0 1573 1314"/>
                <a:gd name="T53" fmla="*/ T52 w 661"/>
                <a:gd name="T54" fmla="+- 0 1075 939"/>
                <a:gd name="T55" fmla="*/ 1075 h 1090"/>
                <a:gd name="T56" fmla="+- 0 1646 1314"/>
                <a:gd name="T57" fmla="*/ T56 w 661"/>
                <a:gd name="T58" fmla="+- 0 1032 939"/>
                <a:gd name="T59" fmla="*/ 1032 h 1090"/>
                <a:gd name="T60" fmla="+- 0 1718 1314"/>
                <a:gd name="T61" fmla="*/ T60 w 661"/>
                <a:gd name="T62" fmla="+- 0 999 939"/>
                <a:gd name="T63" fmla="*/ 999 h 1090"/>
                <a:gd name="T64" fmla="+- 0 1789 1314"/>
                <a:gd name="T65" fmla="*/ T64 w 661"/>
                <a:gd name="T66" fmla="+- 0 974 939"/>
                <a:gd name="T67" fmla="*/ 974 h 1090"/>
                <a:gd name="T68" fmla="+- 0 1853 1314"/>
                <a:gd name="T69" fmla="*/ T68 w 661"/>
                <a:gd name="T70" fmla="+- 0 957 939"/>
                <a:gd name="T71" fmla="*/ 957 h 1090"/>
                <a:gd name="T72" fmla="+- 0 1949 1314"/>
                <a:gd name="T73" fmla="*/ T72 w 661"/>
                <a:gd name="T74" fmla="+- 0 941 939"/>
                <a:gd name="T75" fmla="*/ 941 h 1090"/>
                <a:gd name="T76" fmla="+- 0 1975 1314"/>
                <a:gd name="T77" fmla="*/ T76 w 661"/>
                <a:gd name="T78" fmla="+- 0 939 939"/>
                <a:gd name="T79" fmla="*/ 939 h 10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61" h="1090">
                  <a:moveTo>
                    <a:pt x="193" y="1090"/>
                  </a:moveTo>
                  <a:lnTo>
                    <a:pt x="147" y="1045"/>
                  </a:lnTo>
                  <a:lnTo>
                    <a:pt x="106" y="998"/>
                  </a:lnTo>
                  <a:lnTo>
                    <a:pt x="72" y="949"/>
                  </a:lnTo>
                  <a:lnTo>
                    <a:pt x="33" y="863"/>
                  </a:lnTo>
                  <a:lnTo>
                    <a:pt x="8" y="760"/>
                  </a:lnTo>
                  <a:lnTo>
                    <a:pt x="0" y="692"/>
                  </a:lnTo>
                  <a:lnTo>
                    <a:pt x="1" y="615"/>
                  </a:lnTo>
                  <a:lnTo>
                    <a:pt x="13" y="529"/>
                  </a:lnTo>
                  <a:lnTo>
                    <a:pt x="38" y="436"/>
                  </a:lnTo>
                  <a:lnTo>
                    <a:pt x="80" y="337"/>
                  </a:lnTo>
                  <a:lnTo>
                    <a:pt x="130" y="257"/>
                  </a:lnTo>
                  <a:lnTo>
                    <a:pt x="191" y="190"/>
                  </a:lnTo>
                  <a:lnTo>
                    <a:pt x="259" y="136"/>
                  </a:lnTo>
                  <a:lnTo>
                    <a:pt x="332" y="93"/>
                  </a:lnTo>
                  <a:lnTo>
                    <a:pt x="404" y="60"/>
                  </a:lnTo>
                  <a:lnTo>
                    <a:pt x="475" y="35"/>
                  </a:lnTo>
                  <a:lnTo>
                    <a:pt x="539" y="18"/>
                  </a:lnTo>
                  <a:lnTo>
                    <a:pt x="635" y="2"/>
                  </a:lnTo>
                  <a:lnTo>
                    <a:pt x="661" y="0"/>
                  </a:lnTo>
                </a:path>
              </a:pathLst>
            </a:custGeom>
            <a:noFill/>
            <a:ln w="15239">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4" name="docshape744">
              <a:extLst>
                <a:ext uri="{FF2B5EF4-FFF2-40B4-BE49-F238E27FC236}">
                  <a16:creationId xmlns:a16="http://schemas.microsoft.com/office/drawing/2014/main" id="{EF7D8000-9C98-4CA1-211D-F034E3F75B67}"/>
                </a:ext>
              </a:extLst>
            </p:cNvPr>
            <p:cNvSpPr>
              <a:spLocks/>
            </p:cNvSpPr>
            <p:nvPr/>
          </p:nvSpPr>
          <p:spPr bwMode="auto">
            <a:xfrm>
              <a:off x="1314" y="939"/>
              <a:ext cx="661" cy="1090"/>
            </a:xfrm>
            <a:custGeom>
              <a:avLst/>
              <a:gdLst>
                <a:gd name="T0" fmla="+- 0 1507 1314"/>
                <a:gd name="T1" fmla="*/ T0 w 661"/>
                <a:gd name="T2" fmla="+- 0 2029 939"/>
                <a:gd name="T3" fmla="*/ 2029 h 1090"/>
                <a:gd name="T4" fmla="+- 0 1461 1314"/>
                <a:gd name="T5" fmla="*/ T4 w 661"/>
                <a:gd name="T6" fmla="+- 0 1984 939"/>
                <a:gd name="T7" fmla="*/ 1984 h 1090"/>
                <a:gd name="T8" fmla="+- 0 1420 1314"/>
                <a:gd name="T9" fmla="*/ T8 w 661"/>
                <a:gd name="T10" fmla="+- 0 1937 939"/>
                <a:gd name="T11" fmla="*/ 1937 h 1090"/>
                <a:gd name="T12" fmla="+- 0 1386 1314"/>
                <a:gd name="T13" fmla="*/ T12 w 661"/>
                <a:gd name="T14" fmla="+- 0 1888 939"/>
                <a:gd name="T15" fmla="*/ 1888 h 1090"/>
                <a:gd name="T16" fmla="+- 0 1347 1314"/>
                <a:gd name="T17" fmla="*/ T16 w 661"/>
                <a:gd name="T18" fmla="+- 0 1802 939"/>
                <a:gd name="T19" fmla="*/ 1802 h 1090"/>
                <a:gd name="T20" fmla="+- 0 1322 1314"/>
                <a:gd name="T21" fmla="*/ T20 w 661"/>
                <a:gd name="T22" fmla="+- 0 1699 939"/>
                <a:gd name="T23" fmla="*/ 1699 h 1090"/>
                <a:gd name="T24" fmla="+- 0 1314 1314"/>
                <a:gd name="T25" fmla="*/ T24 w 661"/>
                <a:gd name="T26" fmla="+- 0 1631 939"/>
                <a:gd name="T27" fmla="*/ 1631 h 1090"/>
                <a:gd name="T28" fmla="+- 0 1315 1314"/>
                <a:gd name="T29" fmla="*/ T28 w 661"/>
                <a:gd name="T30" fmla="+- 0 1554 939"/>
                <a:gd name="T31" fmla="*/ 1554 h 1090"/>
                <a:gd name="T32" fmla="+- 0 1327 1314"/>
                <a:gd name="T33" fmla="*/ T32 w 661"/>
                <a:gd name="T34" fmla="+- 0 1468 939"/>
                <a:gd name="T35" fmla="*/ 1468 h 1090"/>
                <a:gd name="T36" fmla="+- 0 1352 1314"/>
                <a:gd name="T37" fmla="*/ T36 w 661"/>
                <a:gd name="T38" fmla="+- 0 1375 939"/>
                <a:gd name="T39" fmla="*/ 1375 h 1090"/>
                <a:gd name="T40" fmla="+- 0 1394 1314"/>
                <a:gd name="T41" fmla="*/ T40 w 661"/>
                <a:gd name="T42" fmla="+- 0 1276 939"/>
                <a:gd name="T43" fmla="*/ 1276 h 1090"/>
                <a:gd name="T44" fmla="+- 0 1444 1314"/>
                <a:gd name="T45" fmla="*/ T44 w 661"/>
                <a:gd name="T46" fmla="+- 0 1196 939"/>
                <a:gd name="T47" fmla="*/ 1196 h 1090"/>
                <a:gd name="T48" fmla="+- 0 1505 1314"/>
                <a:gd name="T49" fmla="*/ T48 w 661"/>
                <a:gd name="T50" fmla="+- 0 1129 939"/>
                <a:gd name="T51" fmla="*/ 1129 h 1090"/>
                <a:gd name="T52" fmla="+- 0 1573 1314"/>
                <a:gd name="T53" fmla="*/ T52 w 661"/>
                <a:gd name="T54" fmla="+- 0 1075 939"/>
                <a:gd name="T55" fmla="*/ 1075 h 1090"/>
                <a:gd name="T56" fmla="+- 0 1646 1314"/>
                <a:gd name="T57" fmla="*/ T56 w 661"/>
                <a:gd name="T58" fmla="+- 0 1032 939"/>
                <a:gd name="T59" fmla="*/ 1032 h 1090"/>
                <a:gd name="T60" fmla="+- 0 1718 1314"/>
                <a:gd name="T61" fmla="*/ T60 w 661"/>
                <a:gd name="T62" fmla="+- 0 999 939"/>
                <a:gd name="T63" fmla="*/ 999 h 1090"/>
                <a:gd name="T64" fmla="+- 0 1789 1314"/>
                <a:gd name="T65" fmla="*/ T64 w 661"/>
                <a:gd name="T66" fmla="+- 0 974 939"/>
                <a:gd name="T67" fmla="*/ 974 h 1090"/>
                <a:gd name="T68" fmla="+- 0 1853 1314"/>
                <a:gd name="T69" fmla="*/ T68 w 661"/>
                <a:gd name="T70" fmla="+- 0 957 939"/>
                <a:gd name="T71" fmla="*/ 957 h 1090"/>
                <a:gd name="T72" fmla="+- 0 1949 1314"/>
                <a:gd name="T73" fmla="*/ T72 w 661"/>
                <a:gd name="T74" fmla="+- 0 941 939"/>
                <a:gd name="T75" fmla="*/ 941 h 1090"/>
                <a:gd name="T76" fmla="+- 0 1975 1314"/>
                <a:gd name="T77" fmla="*/ T76 w 661"/>
                <a:gd name="T78" fmla="+- 0 939 939"/>
                <a:gd name="T79" fmla="*/ 939 h 10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661" h="1090">
                  <a:moveTo>
                    <a:pt x="193" y="1090"/>
                  </a:moveTo>
                  <a:lnTo>
                    <a:pt x="147" y="1045"/>
                  </a:lnTo>
                  <a:lnTo>
                    <a:pt x="106" y="998"/>
                  </a:lnTo>
                  <a:lnTo>
                    <a:pt x="72" y="949"/>
                  </a:lnTo>
                  <a:lnTo>
                    <a:pt x="33" y="863"/>
                  </a:lnTo>
                  <a:lnTo>
                    <a:pt x="8" y="760"/>
                  </a:lnTo>
                  <a:lnTo>
                    <a:pt x="0" y="692"/>
                  </a:lnTo>
                  <a:lnTo>
                    <a:pt x="1" y="615"/>
                  </a:lnTo>
                  <a:lnTo>
                    <a:pt x="13" y="529"/>
                  </a:lnTo>
                  <a:lnTo>
                    <a:pt x="38" y="436"/>
                  </a:lnTo>
                  <a:lnTo>
                    <a:pt x="80" y="337"/>
                  </a:lnTo>
                  <a:lnTo>
                    <a:pt x="130" y="257"/>
                  </a:lnTo>
                  <a:lnTo>
                    <a:pt x="191" y="190"/>
                  </a:lnTo>
                  <a:lnTo>
                    <a:pt x="259" y="136"/>
                  </a:lnTo>
                  <a:lnTo>
                    <a:pt x="332" y="93"/>
                  </a:lnTo>
                  <a:lnTo>
                    <a:pt x="404" y="60"/>
                  </a:lnTo>
                  <a:lnTo>
                    <a:pt x="475" y="35"/>
                  </a:lnTo>
                  <a:lnTo>
                    <a:pt x="539" y="18"/>
                  </a:lnTo>
                  <a:lnTo>
                    <a:pt x="635" y="2"/>
                  </a:lnTo>
                  <a:lnTo>
                    <a:pt x="661" y="0"/>
                  </a:lnTo>
                </a:path>
              </a:pathLst>
            </a:custGeom>
            <a:noFill/>
            <a:ln w="7621">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5" name="docshape745">
              <a:extLst>
                <a:ext uri="{FF2B5EF4-FFF2-40B4-BE49-F238E27FC236}">
                  <a16:creationId xmlns:a16="http://schemas.microsoft.com/office/drawing/2014/main" id="{2E8D5D67-77E1-9989-C7D7-DF90D7D15B84}"/>
                </a:ext>
              </a:extLst>
            </p:cNvPr>
            <p:cNvSpPr>
              <a:spLocks/>
            </p:cNvSpPr>
            <p:nvPr/>
          </p:nvSpPr>
          <p:spPr bwMode="auto">
            <a:xfrm>
              <a:off x="1947" y="913"/>
              <a:ext cx="55" cy="55"/>
            </a:xfrm>
            <a:custGeom>
              <a:avLst/>
              <a:gdLst>
                <a:gd name="T0" fmla="+- 0 1974 1947"/>
                <a:gd name="T1" fmla="*/ T0 w 55"/>
                <a:gd name="T2" fmla="+- 0 914 914"/>
                <a:gd name="T3" fmla="*/ 914 h 55"/>
                <a:gd name="T4" fmla="+- 0 1951 1947"/>
                <a:gd name="T5" fmla="*/ T4 w 55"/>
                <a:gd name="T6" fmla="+- 0 927 914"/>
                <a:gd name="T7" fmla="*/ 927 h 55"/>
                <a:gd name="T8" fmla="+- 0 1947 1947"/>
                <a:gd name="T9" fmla="*/ T8 w 55"/>
                <a:gd name="T10" fmla="+- 0 942 914"/>
                <a:gd name="T11" fmla="*/ 942 h 55"/>
                <a:gd name="T12" fmla="+- 0 1960 1947"/>
                <a:gd name="T13" fmla="*/ T12 w 55"/>
                <a:gd name="T14" fmla="+- 0 965 914"/>
                <a:gd name="T15" fmla="*/ 965 h 55"/>
                <a:gd name="T16" fmla="+- 0 1975 1947"/>
                <a:gd name="T17" fmla="*/ T16 w 55"/>
                <a:gd name="T18" fmla="+- 0 969 914"/>
                <a:gd name="T19" fmla="*/ 969 h 55"/>
                <a:gd name="T20" fmla="+- 0 1987 1947"/>
                <a:gd name="T21" fmla="*/ T20 w 55"/>
                <a:gd name="T22" fmla="+- 0 962 914"/>
                <a:gd name="T23" fmla="*/ 962 h 55"/>
                <a:gd name="T24" fmla="+- 0 1998 1947"/>
                <a:gd name="T25" fmla="*/ T24 w 55"/>
                <a:gd name="T26" fmla="+- 0 955 914"/>
                <a:gd name="T27" fmla="*/ 955 h 55"/>
                <a:gd name="T28" fmla="+- 0 2002 1947"/>
                <a:gd name="T29" fmla="*/ T28 w 55"/>
                <a:gd name="T30" fmla="+- 0 941 914"/>
                <a:gd name="T31" fmla="*/ 941 h 55"/>
                <a:gd name="T32" fmla="+- 0 1989 1947"/>
                <a:gd name="T33" fmla="*/ T32 w 55"/>
                <a:gd name="T34" fmla="+- 0 918 914"/>
                <a:gd name="T35" fmla="*/ 918 h 55"/>
                <a:gd name="T36" fmla="+- 0 1974 1947"/>
                <a:gd name="T37" fmla="*/ T36 w 55"/>
                <a:gd name="T38" fmla="+- 0 914 914"/>
                <a:gd name="T39" fmla="*/ 914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55">
                  <a:moveTo>
                    <a:pt x="27" y="0"/>
                  </a:moveTo>
                  <a:lnTo>
                    <a:pt x="4" y="13"/>
                  </a:lnTo>
                  <a:lnTo>
                    <a:pt x="0" y="28"/>
                  </a:lnTo>
                  <a:lnTo>
                    <a:pt x="13" y="51"/>
                  </a:lnTo>
                  <a:lnTo>
                    <a:pt x="28" y="55"/>
                  </a:lnTo>
                  <a:lnTo>
                    <a:pt x="40" y="48"/>
                  </a:lnTo>
                  <a:lnTo>
                    <a:pt x="51" y="41"/>
                  </a:lnTo>
                  <a:lnTo>
                    <a:pt x="55" y="27"/>
                  </a:lnTo>
                  <a:lnTo>
                    <a:pt x="42" y="4"/>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6" name="docshape746">
              <a:extLst>
                <a:ext uri="{FF2B5EF4-FFF2-40B4-BE49-F238E27FC236}">
                  <a16:creationId xmlns:a16="http://schemas.microsoft.com/office/drawing/2014/main" id="{7055026C-142A-AF33-2A05-2A9DFD824738}"/>
                </a:ext>
              </a:extLst>
            </p:cNvPr>
            <p:cNvSpPr>
              <a:spLocks/>
            </p:cNvSpPr>
            <p:nvPr/>
          </p:nvSpPr>
          <p:spPr bwMode="auto">
            <a:xfrm>
              <a:off x="1947" y="913"/>
              <a:ext cx="55" cy="55"/>
            </a:xfrm>
            <a:custGeom>
              <a:avLst/>
              <a:gdLst>
                <a:gd name="T0" fmla="+- 0 1987 1947"/>
                <a:gd name="T1" fmla="*/ T0 w 55"/>
                <a:gd name="T2" fmla="+- 0 962 914"/>
                <a:gd name="T3" fmla="*/ 962 h 55"/>
                <a:gd name="T4" fmla="+- 0 1998 1947"/>
                <a:gd name="T5" fmla="*/ T4 w 55"/>
                <a:gd name="T6" fmla="+- 0 955 914"/>
                <a:gd name="T7" fmla="*/ 955 h 55"/>
                <a:gd name="T8" fmla="+- 0 2002 1947"/>
                <a:gd name="T9" fmla="*/ T8 w 55"/>
                <a:gd name="T10" fmla="+- 0 941 914"/>
                <a:gd name="T11" fmla="*/ 941 h 55"/>
                <a:gd name="T12" fmla="+- 0 1995 1947"/>
                <a:gd name="T13" fmla="*/ T12 w 55"/>
                <a:gd name="T14" fmla="+- 0 929 914"/>
                <a:gd name="T15" fmla="*/ 929 h 55"/>
                <a:gd name="T16" fmla="+- 0 1989 1947"/>
                <a:gd name="T17" fmla="*/ T16 w 55"/>
                <a:gd name="T18" fmla="+- 0 918 914"/>
                <a:gd name="T19" fmla="*/ 918 h 55"/>
                <a:gd name="T20" fmla="+- 0 1974 1947"/>
                <a:gd name="T21" fmla="*/ T20 w 55"/>
                <a:gd name="T22" fmla="+- 0 914 914"/>
                <a:gd name="T23" fmla="*/ 914 h 55"/>
                <a:gd name="T24" fmla="+- 0 1963 1947"/>
                <a:gd name="T25" fmla="*/ T24 w 55"/>
                <a:gd name="T26" fmla="+- 0 920 914"/>
                <a:gd name="T27" fmla="*/ 920 h 55"/>
                <a:gd name="T28" fmla="+- 0 1951 1947"/>
                <a:gd name="T29" fmla="*/ T28 w 55"/>
                <a:gd name="T30" fmla="+- 0 927 914"/>
                <a:gd name="T31" fmla="*/ 927 h 55"/>
                <a:gd name="T32" fmla="+- 0 1947 1947"/>
                <a:gd name="T33" fmla="*/ T32 w 55"/>
                <a:gd name="T34" fmla="+- 0 942 914"/>
                <a:gd name="T35" fmla="*/ 942 h 55"/>
                <a:gd name="T36" fmla="+- 0 1954 1947"/>
                <a:gd name="T37" fmla="*/ T36 w 55"/>
                <a:gd name="T38" fmla="+- 0 953 914"/>
                <a:gd name="T39" fmla="*/ 953 h 55"/>
                <a:gd name="T40" fmla="+- 0 1960 1947"/>
                <a:gd name="T41" fmla="*/ T40 w 55"/>
                <a:gd name="T42" fmla="+- 0 965 914"/>
                <a:gd name="T43" fmla="*/ 965 h 55"/>
                <a:gd name="T44" fmla="+- 0 1975 1947"/>
                <a:gd name="T45" fmla="*/ T44 w 55"/>
                <a:gd name="T46" fmla="+- 0 969 914"/>
                <a:gd name="T47" fmla="*/ 969 h 55"/>
                <a:gd name="T48" fmla="+- 0 1987 1947"/>
                <a:gd name="T49" fmla="*/ T48 w 55"/>
                <a:gd name="T50" fmla="+- 0 962 914"/>
                <a:gd name="T51" fmla="*/ 962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5" h="55">
                  <a:moveTo>
                    <a:pt x="40" y="48"/>
                  </a:moveTo>
                  <a:lnTo>
                    <a:pt x="51" y="41"/>
                  </a:lnTo>
                  <a:lnTo>
                    <a:pt x="55" y="27"/>
                  </a:lnTo>
                  <a:lnTo>
                    <a:pt x="48" y="15"/>
                  </a:lnTo>
                  <a:lnTo>
                    <a:pt x="42" y="4"/>
                  </a:lnTo>
                  <a:lnTo>
                    <a:pt x="27" y="0"/>
                  </a:lnTo>
                  <a:lnTo>
                    <a:pt x="16" y="6"/>
                  </a:lnTo>
                  <a:lnTo>
                    <a:pt x="4" y="13"/>
                  </a:lnTo>
                  <a:lnTo>
                    <a:pt x="0" y="28"/>
                  </a:lnTo>
                  <a:lnTo>
                    <a:pt x="7" y="39"/>
                  </a:lnTo>
                  <a:lnTo>
                    <a:pt x="13" y="51"/>
                  </a:lnTo>
                  <a:lnTo>
                    <a:pt x="28" y="55"/>
                  </a:lnTo>
                  <a:lnTo>
                    <a:pt x="40" y="48"/>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7" name="docshape747">
              <a:extLst>
                <a:ext uri="{FF2B5EF4-FFF2-40B4-BE49-F238E27FC236}">
                  <a16:creationId xmlns:a16="http://schemas.microsoft.com/office/drawing/2014/main" id="{C981843A-E9BD-58AB-BEA2-B8478CA4C767}"/>
                </a:ext>
              </a:extLst>
            </p:cNvPr>
            <p:cNvSpPr>
              <a:spLocks/>
            </p:cNvSpPr>
            <p:nvPr/>
          </p:nvSpPr>
          <p:spPr bwMode="auto">
            <a:xfrm>
              <a:off x="1610" y="1010"/>
              <a:ext cx="55" cy="55"/>
            </a:xfrm>
            <a:custGeom>
              <a:avLst/>
              <a:gdLst>
                <a:gd name="T0" fmla="+- 0 1637 1610"/>
                <a:gd name="T1" fmla="*/ T0 w 55"/>
                <a:gd name="T2" fmla="+- 0 1010 1010"/>
                <a:gd name="T3" fmla="*/ 1010 h 55"/>
                <a:gd name="T4" fmla="+- 0 1614 1610"/>
                <a:gd name="T5" fmla="*/ T4 w 55"/>
                <a:gd name="T6" fmla="+- 0 1023 1010"/>
                <a:gd name="T7" fmla="*/ 1023 h 55"/>
                <a:gd name="T8" fmla="+- 0 1610 1610"/>
                <a:gd name="T9" fmla="*/ T8 w 55"/>
                <a:gd name="T10" fmla="+- 0 1038 1010"/>
                <a:gd name="T11" fmla="*/ 1038 h 55"/>
                <a:gd name="T12" fmla="+- 0 1623 1610"/>
                <a:gd name="T13" fmla="*/ T12 w 55"/>
                <a:gd name="T14" fmla="+- 0 1061 1010"/>
                <a:gd name="T15" fmla="*/ 1061 h 55"/>
                <a:gd name="T16" fmla="+- 0 1638 1610"/>
                <a:gd name="T17" fmla="*/ T16 w 55"/>
                <a:gd name="T18" fmla="+- 0 1065 1010"/>
                <a:gd name="T19" fmla="*/ 1065 h 55"/>
                <a:gd name="T20" fmla="+- 0 1650 1610"/>
                <a:gd name="T21" fmla="*/ T20 w 55"/>
                <a:gd name="T22" fmla="+- 0 1058 1010"/>
                <a:gd name="T23" fmla="*/ 1058 h 55"/>
                <a:gd name="T24" fmla="+- 0 1661 1610"/>
                <a:gd name="T25" fmla="*/ T24 w 55"/>
                <a:gd name="T26" fmla="+- 0 1052 1010"/>
                <a:gd name="T27" fmla="*/ 1052 h 55"/>
                <a:gd name="T28" fmla="+- 0 1665 1610"/>
                <a:gd name="T29" fmla="*/ T28 w 55"/>
                <a:gd name="T30" fmla="+- 0 1037 1010"/>
                <a:gd name="T31" fmla="*/ 1037 h 55"/>
                <a:gd name="T32" fmla="+- 0 1652 1610"/>
                <a:gd name="T33" fmla="*/ T32 w 55"/>
                <a:gd name="T34" fmla="+- 0 1014 1010"/>
                <a:gd name="T35" fmla="*/ 1014 h 55"/>
                <a:gd name="T36" fmla="+- 0 1637 1610"/>
                <a:gd name="T37" fmla="*/ T36 w 55"/>
                <a:gd name="T38" fmla="+- 0 1010 1010"/>
                <a:gd name="T39" fmla="*/ 1010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55">
                  <a:moveTo>
                    <a:pt x="27" y="0"/>
                  </a:moveTo>
                  <a:lnTo>
                    <a:pt x="4" y="13"/>
                  </a:lnTo>
                  <a:lnTo>
                    <a:pt x="0" y="28"/>
                  </a:lnTo>
                  <a:lnTo>
                    <a:pt x="13" y="51"/>
                  </a:lnTo>
                  <a:lnTo>
                    <a:pt x="28" y="55"/>
                  </a:lnTo>
                  <a:lnTo>
                    <a:pt x="40" y="48"/>
                  </a:lnTo>
                  <a:lnTo>
                    <a:pt x="51" y="42"/>
                  </a:lnTo>
                  <a:lnTo>
                    <a:pt x="55" y="27"/>
                  </a:lnTo>
                  <a:lnTo>
                    <a:pt x="42" y="4"/>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8" name="docshape748">
              <a:extLst>
                <a:ext uri="{FF2B5EF4-FFF2-40B4-BE49-F238E27FC236}">
                  <a16:creationId xmlns:a16="http://schemas.microsoft.com/office/drawing/2014/main" id="{55C1CBA6-EA2D-584F-C231-4F4C1D7C25D6}"/>
                </a:ext>
              </a:extLst>
            </p:cNvPr>
            <p:cNvSpPr>
              <a:spLocks/>
            </p:cNvSpPr>
            <p:nvPr/>
          </p:nvSpPr>
          <p:spPr bwMode="auto">
            <a:xfrm>
              <a:off x="1610" y="1010"/>
              <a:ext cx="55" cy="55"/>
            </a:xfrm>
            <a:custGeom>
              <a:avLst/>
              <a:gdLst>
                <a:gd name="T0" fmla="+- 0 1650 1610"/>
                <a:gd name="T1" fmla="*/ T0 w 55"/>
                <a:gd name="T2" fmla="+- 0 1058 1010"/>
                <a:gd name="T3" fmla="*/ 1058 h 55"/>
                <a:gd name="T4" fmla="+- 0 1661 1610"/>
                <a:gd name="T5" fmla="*/ T4 w 55"/>
                <a:gd name="T6" fmla="+- 0 1052 1010"/>
                <a:gd name="T7" fmla="*/ 1052 h 55"/>
                <a:gd name="T8" fmla="+- 0 1665 1610"/>
                <a:gd name="T9" fmla="*/ T8 w 55"/>
                <a:gd name="T10" fmla="+- 0 1037 1010"/>
                <a:gd name="T11" fmla="*/ 1037 h 55"/>
                <a:gd name="T12" fmla="+- 0 1658 1610"/>
                <a:gd name="T13" fmla="*/ T12 w 55"/>
                <a:gd name="T14" fmla="+- 0 1025 1010"/>
                <a:gd name="T15" fmla="*/ 1025 h 55"/>
                <a:gd name="T16" fmla="+- 0 1652 1610"/>
                <a:gd name="T17" fmla="*/ T16 w 55"/>
                <a:gd name="T18" fmla="+- 0 1014 1010"/>
                <a:gd name="T19" fmla="*/ 1014 h 55"/>
                <a:gd name="T20" fmla="+- 0 1637 1610"/>
                <a:gd name="T21" fmla="*/ T20 w 55"/>
                <a:gd name="T22" fmla="+- 0 1010 1010"/>
                <a:gd name="T23" fmla="*/ 1010 h 55"/>
                <a:gd name="T24" fmla="+- 0 1626 1610"/>
                <a:gd name="T25" fmla="*/ T24 w 55"/>
                <a:gd name="T26" fmla="+- 0 1017 1010"/>
                <a:gd name="T27" fmla="*/ 1017 h 55"/>
                <a:gd name="T28" fmla="+- 0 1614 1610"/>
                <a:gd name="T29" fmla="*/ T28 w 55"/>
                <a:gd name="T30" fmla="+- 0 1023 1010"/>
                <a:gd name="T31" fmla="*/ 1023 h 55"/>
                <a:gd name="T32" fmla="+- 0 1610 1610"/>
                <a:gd name="T33" fmla="*/ T32 w 55"/>
                <a:gd name="T34" fmla="+- 0 1038 1010"/>
                <a:gd name="T35" fmla="*/ 1038 h 55"/>
                <a:gd name="T36" fmla="+- 0 1617 1610"/>
                <a:gd name="T37" fmla="*/ T36 w 55"/>
                <a:gd name="T38" fmla="+- 0 1050 1010"/>
                <a:gd name="T39" fmla="*/ 1050 h 55"/>
                <a:gd name="T40" fmla="+- 0 1623 1610"/>
                <a:gd name="T41" fmla="*/ T40 w 55"/>
                <a:gd name="T42" fmla="+- 0 1061 1010"/>
                <a:gd name="T43" fmla="*/ 1061 h 55"/>
                <a:gd name="T44" fmla="+- 0 1638 1610"/>
                <a:gd name="T45" fmla="*/ T44 w 55"/>
                <a:gd name="T46" fmla="+- 0 1065 1010"/>
                <a:gd name="T47" fmla="*/ 1065 h 55"/>
                <a:gd name="T48" fmla="+- 0 1650 1610"/>
                <a:gd name="T49" fmla="*/ T48 w 55"/>
                <a:gd name="T50" fmla="+- 0 1058 1010"/>
                <a:gd name="T51" fmla="*/ 1058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5" h="55">
                  <a:moveTo>
                    <a:pt x="40" y="48"/>
                  </a:moveTo>
                  <a:lnTo>
                    <a:pt x="51" y="42"/>
                  </a:lnTo>
                  <a:lnTo>
                    <a:pt x="55" y="27"/>
                  </a:lnTo>
                  <a:lnTo>
                    <a:pt x="48" y="15"/>
                  </a:lnTo>
                  <a:lnTo>
                    <a:pt x="42" y="4"/>
                  </a:lnTo>
                  <a:lnTo>
                    <a:pt x="27" y="0"/>
                  </a:lnTo>
                  <a:lnTo>
                    <a:pt x="16" y="7"/>
                  </a:lnTo>
                  <a:lnTo>
                    <a:pt x="4" y="13"/>
                  </a:lnTo>
                  <a:lnTo>
                    <a:pt x="0" y="28"/>
                  </a:lnTo>
                  <a:lnTo>
                    <a:pt x="7" y="40"/>
                  </a:lnTo>
                  <a:lnTo>
                    <a:pt x="13" y="51"/>
                  </a:lnTo>
                  <a:lnTo>
                    <a:pt x="28" y="55"/>
                  </a:lnTo>
                  <a:lnTo>
                    <a:pt x="40" y="48"/>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9" name="docshape749">
              <a:extLst>
                <a:ext uri="{FF2B5EF4-FFF2-40B4-BE49-F238E27FC236}">
                  <a16:creationId xmlns:a16="http://schemas.microsoft.com/office/drawing/2014/main" id="{9F847800-7858-3727-42BC-FCA2EE5F7AEE}"/>
                </a:ext>
              </a:extLst>
            </p:cNvPr>
            <p:cNvSpPr>
              <a:spLocks/>
            </p:cNvSpPr>
            <p:nvPr/>
          </p:nvSpPr>
          <p:spPr bwMode="auto">
            <a:xfrm>
              <a:off x="1367" y="1248"/>
              <a:ext cx="55" cy="55"/>
            </a:xfrm>
            <a:custGeom>
              <a:avLst/>
              <a:gdLst>
                <a:gd name="T0" fmla="+- 0 1395 1368"/>
                <a:gd name="T1" fmla="*/ T0 w 55"/>
                <a:gd name="T2" fmla="+- 0 1248 1248"/>
                <a:gd name="T3" fmla="*/ 1248 h 55"/>
                <a:gd name="T4" fmla="+- 0 1372 1368"/>
                <a:gd name="T5" fmla="*/ T4 w 55"/>
                <a:gd name="T6" fmla="+- 0 1261 1248"/>
                <a:gd name="T7" fmla="*/ 1261 h 55"/>
                <a:gd name="T8" fmla="+- 0 1368 1368"/>
                <a:gd name="T9" fmla="*/ T8 w 55"/>
                <a:gd name="T10" fmla="+- 0 1276 1248"/>
                <a:gd name="T11" fmla="*/ 1276 h 55"/>
                <a:gd name="T12" fmla="+- 0 1381 1368"/>
                <a:gd name="T13" fmla="*/ T12 w 55"/>
                <a:gd name="T14" fmla="+- 0 1299 1248"/>
                <a:gd name="T15" fmla="*/ 1299 h 55"/>
                <a:gd name="T16" fmla="+- 0 1396 1368"/>
                <a:gd name="T17" fmla="*/ T16 w 55"/>
                <a:gd name="T18" fmla="+- 0 1303 1248"/>
                <a:gd name="T19" fmla="*/ 1303 h 55"/>
                <a:gd name="T20" fmla="+- 0 1407 1368"/>
                <a:gd name="T21" fmla="*/ T20 w 55"/>
                <a:gd name="T22" fmla="+- 0 1296 1248"/>
                <a:gd name="T23" fmla="*/ 1296 h 55"/>
                <a:gd name="T24" fmla="+- 0 1419 1368"/>
                <a:gd name="T25" fmla="*/ T24 w 55"/>
                <a:gd name="T26" fmla="+- 0 1290 1248"/>
                <a:gd name="T27" fmla="*/ 1290 h 55"/>
                <a:gd name="T28" fmla="+- 0 1423 1368"/>
                <a:gd name="T29" fmla="*/ T28 w 55"/>
                <a:gd name="T30" fmla="+- 0 1275 1248"/>
                <a:gd name="T31" fmla="*/ 1275 h 55"/>
                <a:gd name="T32" fmla="+- 0 1409 1368"/>
                <a:gd name="T33" fmla="*/ T32 w 55"/>
                <a:gd name="T34" fmla="+- 0 1252 1248"/>
                <a:gd name="T35" fmla="*/ 1252 h 55"/>
                <a:gd name="T36" fmla="+- 0 1395 1368"/>
                <a:gd name="T37" fmla="*/ T36 w 55"/>
                <a:gd name="T38" fmla="+- 0 1248 1248"/>
                <a:gd name="T39" fmla="*/ 1248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55">
                  <a:moveTo>
                    <a:pt x="27" y="0"/>
                  </a:moveTo>
                  <a:lnTo>
                    <a:pt x="4" y="13"/>
                  </a:lnTo>
                  <a:lnTo>
                    <a:pt x="0" y="28"/>
                  </a:lnTo>
                  <a:lnTo>
                    <a:pt x="13" y="51"/>
                  </a:lnTo>
                  <a:lnTo>
                    <a:pt x="28" y="55"/>
                  </a:lnTo>
                  <a:lnTo>
                    <a:pt x="39" y="48"/>
                  </a:lnTo>
                  <a:lnTo>
                    <a:pt x="51" y="42"/>
                  </a:lnTo>
                  <a:lnTo>
                    <a:pt x="55" y="27"/>
                  </a:lnTo>
                  <a:lnTo>
                    <a:pt x="41" y="4"/>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0" name="docshape750">
              <a:extLst>
                <a:ext uri="{FF2B5EF4-FFF2-40B4-BE49-F238E27FC236}">
                  <a16:creationId xmlns:a16="http://schemas.microsoft.com/office/drawing/2014/main" id="{AF2A3020-8AE7-9DC0-F784-F244492ED4F7}"/>
                </a:ext>
              </a:extLst>
            </p:cNvPr>
            <p:cNvSpPr>
              <a:spLocks/>
            </p:cNvSpPr>
            <p:nvPr/>
          </p:nvSpPr>
          <p:spPr bwMode="auto">
            <a:xfrm>
              <a:off x="1367" y="1248"/>
              <a:ext cx="55" cy="55"/>
            </a:xfrm>
            <a:custGeom>
              <a:avLst/>
              <a:gdLst>
                <a:gd name="T0" fmla="+- 0 1407 1368"/>
                <a:gd name="T1" fmla="*/ T0 w 55"/>
                <a:gd name="T2" fmla="+- 0 1296 1248"/>
                <a:gd name="T3" fmla="*/ 1296 h 55"/>
                <a:gd name="T4" fmla="+- 0 1419 1368"/>
                <a:gd name="T5" fmla="*/ T4 w 55"/>
                <a:gd name="T6" fmla="+- 0 1290 1248"/>
                <a:gd name="T7" fmla="*/ 1290 h 55"/>
                <a:gd name="T8" fmla="+- 0 1423 1368"/>
                <a:gd name="T9" fmla="*/ T8 w 55"/>
                <a:gd name="T10" fmla="+- 0 1275 1248"/>
                <a:gd name="T11" fmla="*/ 1275 h 55"/>
                <a:gd name="T12" fmla="+- 0 1416 1368"/>
                <a:gd name="T13" fmla="*/ T12 w 55"/>
                <a:gd name="T14" fmla="+- 0 1264 1248"/>
                <a:gd name="T15" fmla="*/ 1264 h 55"/>
                <a:gd name="T16" fmla="+- 0 1409 1368"/>
                <a:gd name="T17" fmla="*/ T16 w 55"/>
                <a:gd name="T18" fmla="+- 0 1252 1248"/>
                <a:gd name="T19" fmla="*/ 1252 h 55"/>
                <a:gd name="T20" fmla="+- 0 1395 1368"/>
                <a:gd name="T21" fmla="*/ T20 w 55"/>
                <a:gd name="T22" fmla="+- 0 1248 1248"/>
                <a:gd name="T23" fmla="*/ 1248 h 55"/>
                <a:gd name="T24" fmla="+- 0 1383 1368"/>
                <a:gd name="T25" fmla="*/ T24 w 55"/>
                <a:gd name="T26" fmla="+- 0 1255 1248"/>
                <a:gd name="T27" fmla="*/ 1255 h 55"/>
                <a:gd name="T28" fmla="+- 0 1372 1368"/>
                <a:gd name="T29" fmla="*/ T28 w 55"/>
                <a:gd name="T30" fmla="+- 0 1261 1248"/>
                <a:gd name="T31" fmla="*/ 1261 h 55"/>
                <a:gd name="T32" fmla="+- 0 1368 1368"/>
                <a:gd name="T33" fmla="*/ T32 w 55"/>
                <a:gd name="T34" fmla="+- 0 1276 1248"/>
                <a:gd name="T35" fmla="*/ 1276 h 55"/>
                <a:gd name="T36" fmla="+- 0 1375 1368"/>
                <a:gd name="T37" fmla="*/ T36 w 55"/>
                <a:gd name="T38" fmla="+- 0 1288 1248"/>
                <a:gd name="T39" fmla="*/ 1288 h 55"/>
                <a:gd name="T40" fmla="+- 0 1381 1368"/>
                <a:gd name="T41" fmla="*/ T40 w 55"/>
                <a:gd name="T42" fmla="+- 0 1299 1248"/>
                <a:gd name="T43" fmla="*/ 1299 h 55"/>
                <a:gd name="T44" fmla="+- 0 1396 1368"/>
                <a:gd name="T45" fmla="*/ T44 w 55"/>
                <a:gd name="T46" fmla="+- 0 1303 1248"/>
                <a:gd name="T47" fmla="*/ 1303 h 55"/>
                <a:gd name="T48" fmla="+- 0 1407 1368"/>
                <a:gd name="T49" fmla="*/ T48 w 55"/>
                <a:gd name="T50" fmla="+- 0 1296 1248"/>
                <a:gd name="T51" fmla="*/ 1296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5" h="55">
                  <a:moveTo>
                    <a:pt x="39" y="48"/>
                  </a:moveTo>
                  <a:lnTo>
                    <a:pt x="51" y="42"/>
                  </a:lnTo>
                  <a:lnTo>
                    <a:pt x="55" y="27"/>
                  </a:lnTo>
                  <a:lnTo>
                    <a:pt x="48" y="16"/>
                  </a:lnTo>
                  <a:lnTo>
                    <a:pt x="41" y="4"/>
                  </a:lnTo>
                  <a:lnTo>
                    <a:pt x="27" y="0"/>
                  </a:lnTo>
                  <a:lnTo>
                    <a:pt x="15" y="7"/>
                  </a:lnTo>
                  <a:lnTo>
                    <a:pt x="4" y="13"/>
                  </a:lnTo>
                  <a:lnTo>
                    <a:pt x="0" y="28"/>
                  </a:lnTo>
                  <a:lnTo>
                    <a:pt x="7" y="40"/>
                  </a:lnTo>
                  <a:lnTo>
                    <a:pt x="13" y="51"/>
                  </a:lnTo>
                  <a:lnTo>
                    <a:pt x="28" y="55"/>
                  </a:lnTo>
                  <a:lnTo>
                    <a:pt x="39" y="48"/>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1" name="docshape751">
              <a:extLst>
                <a:ext uri="{FF2B5EF4-FFF2-40B4-BE49-F238E27FC236}">
                  <a16:creationId xmlns:a16="http://schemas.microsoft.com/office/drawing/2014/main" id="{5E02E761-03F7-6ABB-234C-5FB8FD5C8BE6}"/>
                </a:ext>
              </a:extLst>
            </p:cNvPr>
            <p:cNvSpPr>
              <a:spLocks/>
            </p:cNvSpPr>
            <p:nvPr/>
          </p:nvSpPr>
          <p:spPr bwMode="auto">
            <a:xfrm>
              <a:off x="1284" y="1568"/>
              <a:ext cx="55" cy="55"/>
            </a:xfrm>
            <a:custGeom>
              <a:avLst/>
              <a:gdLst>
                <a:gd name="T0" fmla="+- 0 1311 1284"/>
                <a:gd name="T1" fmla="*/ T0 w 55"/>
                <a:gd name="T2" fmla="+- 0 1568 1568"/>
                <a:gd name="T3" fmla="*/ 1568 h 55"/>
                <a:gd name="T4" fmla="+- 0 1288 1284"/>
                <a:gd name="T5" fmla="*/ T4 w 55"/>
                <a:gd name="T6" fmla="+- 0 1581 1568"/>
                <a:gd name="T7" fmla="*/ 1581 h 55"/>
                <a:gd name="T8" fmla="+- 0 1284 1284"/>
                <a:gd name="T9" fmla="*/ T8 w 55"/>
                <a:gd name="T10" fmla="+- 0 1596 1568"/>
                <a:gd name="T11" fmla="*/ 1596 h 55"/>
                <a:gd name="T12" fmla="+- 0 1297 1284"/>
                <a:gd name="T13" fmla="*/ T12 w 55"/>
                <a:gd name="T14" fmla="+- 0 1619 1568"/>
                <a:gd name="T15" fmla="*/ 1619 h 55"/>
                <a:gd name="T16" fmla="+- 0 1312 1284"/>
                <a:gd name="T17" fmla="*/ T16 w 55"/>
                <a:gd name="T18" fmla="+- 0 1623 1568"/>
                <a:gd name="T19" fmla="*/ 1623 h 55"/>
                <a:gd name="T20" fmla="+- 0 1324 1284"/>
                <a:gd name="T21" fmla="*/ T20 w 55"/>
                <a:gd name="T22" fmla="+- 0 1616 1568"/>
                <a:gd name="T23" fmla="*/ 1616 h 55"/>
                <a:gd name="T24" fmla="+- 0 1335 1284"/>
                <a:gd name="T25" fmla="*/ T24 w 55"/>
                <a:gd name="T26" fmla="+- 0 1610 1568"/>
                <a:gd name="T27" fmla="*/ 1610 h 55"/>
                <a:gd name="T28" fmla="+- 0 1339 1284"/>
                <a:gd name="T29" fmla="*/ T28 w 55"/>
                <a:gd name="T30" fmla="+- 0 1595 1568"/>
                <a:gd name="T31" fmla="*/ 1595 h 55"/>
                <a:gd name="T32" fmla="+- 0 1326 1284"/>
                <a:gd name="T33" fmla="*/ T32 w 55"/>
                <a:gd name="T34" fmla="+- 0 1572 1568"/>
                <a:gd name="T35" fmla="*/ 1572 h 55"/>
                <a:gd name="T36" fmla="+- 0 1311 1284"/>
                <a:gd name="T37" fmla="*/ T36 w 55"/>
                <a:gd name="T38" fmla="+- 0 1568 1568"/>
                <a:gd name="T39" fmla="*/ 1568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55">
                  <a:moveTo>
                    <a:pt x="27" y="0"/>
                  </a:moveTo>
                  <a:lnTo>
                    <a:pt x="4" y="13"/>
                  </a:lnTo>
                  <a:lnTo>
                    <a:pt x="0" y="28"/>
                  </a:lnTo>
                  <a:lnTo>
                    <a:pt x="13" y="51"/>
                  </a:lnTo>
                  <a:lnTo>
                    <a:pt x="28" y="55"/>
                  </a:lnTo>
                  <a:lnTo>
                    <a:pt x="40" y="48"/>
                  </a:lnTo>
                  <a:lnTo>
                    <a:pt x="51" y="42"/>
                  </a:lnTo>
                  <a:lnTo>
                    <a:pt x="55" y="27"/>
                  </a:lnTo>
                  <a:lnTo>
                    <a:pt x="42" y="4"/>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docshape752">
              <a:extLst>
                <a:ext uri="{FF2B5EF4-FFF2-40B4-BE49-F238E27FC236}">
                  <a16:creationId xmlns:a16="http://schemas.microsoft.com/office/drawing/2014/main" id="{51D0E912-803C-7E36-92D3-CB485691F12A}"/>
                </a:ext>
              </a:extLst>
            </p:cNvPr>
            <p:cNvSpPr>
              <a:spLocks/>
            </p:cNvSpPr>
            <p:nvPr/>
          </p:nvSpPr>
          <p:spPr bwMode="auto">
            <a:xfrm>
              <a:off x="1284" y="1568"/>
              <a:ext cx="55" cy="55"/>
            </a:xfrm>
            <a:custGeom>
              <a:avLst/>
              <a:gdLst>
                <a:gd name="T0" fmla="+- 0 1324 1284"/>
                <a:gd name="T1" fmla="*/ T0 w 55"/>
                <a:gd name="T2" fmla="+- 0 1616 1568"/>
                <a:gd name="T3" fmla="*/ 1616 h 55"/>
                <a:gd name="T4" fmla="+- 0 1335 1284"/>
                <a:gd name="T5" fmla="*/ T4 w 55"/>
                <a:gd name="T6" fmla="+- 0 1610 1568"/>
                <a:gd name="T7" fmla="*/ 1610 h 55"/>
                <a:gd name="T8" fmla="+- 0 1339 1284"/>
                <a:gd name="T9" fmla="*/ T8 w 55"/>
                <a:gd name="T10" fmla="+- 0 1595 1568"/>
                <a:gd name="T11" fmla="*/ 1595 h 55"/>
                <a:gd name="T12" fmla="+- 0 1332 1284"/>
                <a:gd name="T13" fmla="*/ T12 w 55"/>
                <a:gd name="T14" fmla="+- 0 1584 1568"/>
                <a:gd name="T15" fmla="*/ 1584 h 55"/>
                <a:gd name="T16" fmla="+- 0 1326 1284"/>
                <a:gd name="T17" fmla="*/ T16 w 55"/>
                <a:gd name="T18" fmla="+- 0 1572 1568"/>
                <a:gd name="T19" fmla="*/ 1572 h 55"/>
                <a:gd name="T20" fmla="+- 0 1311 1284"/>
                <a:gd name="T21" fmla="*/ T20 w 55"/>
                <a:gd name="T22" fmla="+- 0 1568 1568"/>
                <a:gd name="T23" fmla="*/ 1568 h 55"/>
                <a:gd name="T24" fmla="+- 0 1300 1284"/>
                <a:gd name="T25" fmla="*/ T24 w 55"/>
                <a:gd name="T26" fmla="+- 0 1575 1568"/>
                <a:gd name="T27" fmla="*/ 1575 h 55"/>
                <a:gd name="T28" fmla="+- 0 1288 1284"/>
                <a:gd name="T29" fmla="*/ T28 w 55"/>
                <a:gd name="T30" fmla="+- 0 1581 1568"/>
                <a:gd name="T31" fmla="*/ 1581 h 55"/>
                <a:gd name="T32" fmla="+- 0 1284 1284"/>
                <a:gd name="T33" fmla="*/ T32 w 55"/>
                <a:gd name="T34" fmla="+- 0 1596 1568"/>
                <a:gd name="T35" fmla="*/ 1596 h 55"/>
                <a:gd name="T36" fmla="+- 0 1291 1284"/>
                <a:gd name="T37" fmla="*/ T36 w 55"/>
                <a:gd name="T38" fmla="+- 0 1608 1568"/>
                <a:gd name="T39" fmla="*/ 1608 h 55"/>
                <a:gd name="T40" fmla="+- 0 1297 1284"/>
                <a:gd name="T41" fmla="*/ T40 w 55"/>
                <a:gd name="T42" fmla="+- 0 1619 1568"/>
                <a:gd name="T43" fmla="*/ 1619 h 55"/>
                <a:gd name="T44" fmla="+- 0 1312 1284"/>
                <a:gd name="T45" fmla="*/ T44 w 55"/>
                <a:gd name="T46" fmla="+- 0 1623 1568"/>
                <a:gd name="T47" fmla="*/ 1623 h 55"/>
                <a:gd name="T48" fmla="+- 0 1324 1284"/>
                <a:gd name="T49" fmla="*/ T48 w 55"/>
                <a:gd name="T50" fmla="+- 0 1616 1568"/>
                <a:gd name="T51" fmla="*/ 1616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5" h="55">
                  <a:moveTo>
                    <a:pt x="40" y="48"/>
                  </a:moveTo>
                  <a:lnTo>
                    <a:pt x="51" y="42"/>
                  </a:lnTo>
                  <a:lnTo>
                    <a:pt x="55" y="27"/>
                  </a:lnTo>
                  <a:lnTo>
                    <a:pt x="48" y="16"/>
                  </a:lnTo>
                  <a:lnTo>
                    <a:pt x="42" y="4"/>
                  </a:lnTo>
                  <a:lnTo>
                    <a:pt x="27" y="0"/>
                  </a:lnTo>
                  <a:lnTo>
                    <a:pt x="16" y="7"/>
                  </a:lnTo>
                  <a:lnTo>
                    <a:pt x="4" y="13"/>
                  </a:lnTo>
                  <a:lnTo>
                    <a:pt x="0" y="28"/>
                  </a:lnTo>
                  <a:lnTo>
                    <a:pt x="7" y="40"/>
                  </a:lnTo>
                  <a:lnTo>
                    <a:pt x="13" y="51"/>
                  </a:lnTo>
                  <a:lnTo>
                    <a:pt x="28" y="55"/>
                  </a:lnTo>
                  <a:lnTo>
                    <a:pt x="40" y="48"/>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3" name="docshape753">
              <a:extLst>
                <a:ext uri="{FF2B5EF4-FFF2-40B4-BE49-F238E27FC236}">
                  <a16:creationId xmlns:a16="http://schemas.microsoft.com/office/drawing/2014/main" id="{6947C591-9E2E-0535-AF41-0934CF4E5A73}"/>
                </a:ext>
              </a:extLst>
            </p:cNvPr>
            <p:cNvSpPr>
              <a:spLocks/>
            </p:cNvSpPr>
            <p:nvPr/>
          </p:nvSpPr>
          <p:spPr bwMode="auto">
            <a:xfrm>
              <a:off x="1329" y="1810"/>
              <a:ext cx="55" cy="55"/>
            </a:xfrm>
            <a:custGeom>
              <a:avLst/>
              <a:gdLst>
                <a:gd name="T0" fmla="+- 0 1356 1329"/>
                <a:gd name="T1" fmla="*/ T0 w 55"/>
                <a:gd name="T2" fmla="+- 0 1811 1811"/>
                <a:gd name="T3" fmla="*/ 1811 h 55"/>
                <a:gd name="T4" fmla="+- 0 1333 1329"/>
                <a:gd name="T5" fmla="*/ T4 w 55"/>
                <a:gd name="T6" fmla="+- 0 1824 1811"/>
                <a:gd name="T7" fmla="*/ 1824 h 55"/>
                <a:gd name="T8" fmla="+- 0 1329 1329"/>
                <a:gd name="T9" fmla="*/ T8 w 55"/>
                <a:gd name="T10" fmla="+- 0 1838 1811"/>
                <a:gd name="T11" fmla="*/ 1838 h 55"/>
                <a:gd name="T12" fmla="+- 0 1343 1329"/>
                <a:gd name="T13" fmla="*/ T12 w 55"/>
                <a:gd name="T14" fmla="+- 0 1861 1811"/>
                <a:gd name="T15" fmla="*/ 1861 h 55"/>
                <a:gd name="T16" fmla="+- 0 1357 1329"/>
                <a:gd name="T17" fmla="*/ T16 w 55"/>
                <a:gd name="T18" fmla="+- 0 1865 1811"/>
                <a:gd name="T19" fmla="*/ 1865 h 55"/>
                <a:gd name="T20" fmla="+- 0 1369 1329"/>
                <a:gd name="T21" fmla="*/ T20 w 55"/>
                <a:gd name="T22" fmla="+- 0 1859 1811"/>
                <a:gd name="T23" fmla="*/ 1859 h 55"/>
                <a:gd name="T24" fmla="+- 0 1380 1329"/>
                <a:gd name="T25" fmla="*/ T24 w 55"/>
                <a:gd name="T26" fmla="+- 0 1852 1811"/>
                <a:gd name="T27" fmla="*/ 1852 h 55"/>
                <a:gd name="T28" fmla="+- 0 1384 1329"/>
                <a:gd name="T29" fmla="*/ T28 w 55"/>
                <a:gd name="T30" fmla="+- 0 1837 1811"/>
                <a:gd name="T31" fmla="*/ 1837 h 55"/>
                <a:gd name="T32" fmla="+- 0 1371 1329"/>
                <a:gd name="T33" fmla="*/ T32 w 55"/>
                <a:gd name="T34" fmla="+- 0 1814 1811"/>
                <a:gd name="T35" fmla="*/ 1814 h 55"/>
                <a:gd name="T36" fmla="+- 0 1356 1329"/>
                <a:gd name="T37" fmla="*/ T36 w 55"/>
                <a:gd name="T38" fmla="+- 0 1811 1811"/>
                <a:gd name="T39" fmla="*/ 1811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55">
                  <a:moveTo>
                    <a:pt x="27" y="0"/>
                  </a:moveTo>
                  <a:lnTo>
                    <a:pt x="4" y="13"/>
                  </a:lnTo>
                  <a:lnTo>
                    <a:pt x="0" y="27"/>
                  </a:lnTo>
                  <a:lnTo>
                    <a:pt x="14" y="50"/>
                  </a:lnTo>
                  <a:lnTo>
                    <a:pt x="28" y="54"/>
                  </a:lnTo>
                  <a:lnTo>
                    <a:pt x="40" y="48"/>
                  </a:lnTo>
                  <a:lnTo>
                    <a:pt x="51" y="41"/>
                  </a:lnTo>
                  <a:lnTo>
                    <a:pt x="55" y="26"/>
                  </a:lnTo>
                  <a:lnTo>
                    <a:pt x="42" y="3"/>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72" name="docshape754">
              <a:extLst>
                <a:ext uri="{FF2B5EF4-FFF2-40B4-BE49-F238E27FC236}">
                  <a16:creationId xmlns:a16="http://schemas.microsoft.com/office/drawing/2014/main" id="{A3D6285A-571A-B9EE-520F-D2A166B32542}"/>
                </a:ext>
              </a:extLst>
            </p:cNvPr>
            <p:cNvSpPr>
              <a:spLocks/>
            </p:cNvSpPr>
            <p:nvPr/>
          </p:nvSpPr>
          <p:spPr bwMode="auto">
            <a:xfrm>
              <a:off x="1329" y="1810"/>
              <a:ext cx="55" cy="55"/>
            </a:xfrm>
            <a:custGeom>
              <a:avLst/>
              <a:gdLst>
                <a:gd name="T0" fmla="+- 0 1369 1329"/>
                <a:gd name="T1" fmla="*/ T0 w 55"/>
                <a:gd name="T2" fmla="+- 0 1859 1811"/>
                <a:gd name="T3" fmla="*/ 1859 h 55"/>
                <a:gd name="T4" fmla="+- 0 1380 1329"/>
                <a:gd name="T5" fmla="*/ T4 w 55"/>
                <a:gd name="T6" fmla="+- 0 1852 1811"/>
                <a:gd name="T7" fmla="*/ 1852 h 55"/>
                <a:gd name="T8" fmla="+- 0 1384 1329"/>
                <a:gd name="T9" fmla="*/ T8 w 55"/>
                <a:gd name="T10" fmla="+- 0 1837 1811"/>
                <a:gd name="T11" fmla="*/ 1837 h 55"/>
                <a:gd name="T12" fmla="+- 0 1377 1329"/>
                <a:gd name="T13" fmla="*/ T12 w 55"/>
                <a:gd name="T14" fmla="+- 0 1826 1811"/>
                <a:gd name="T15" fmla="*/ 1826 h 55"/>
                <a:gd name="T16" fmla="+- 0 1371 1329"/>
                <a:gd name="T17" fmla="*/ T16 w 55"/>
                <a:gd name="T18" fmla="+- 0 1814 1811"/>
                <a:gd name="T19" fmla="*/ 1814 h 55"/>
                <a:gd name="T20" fmla="+- 0 1356 1329"/>
                <a:gd name="T21" fmla="*/ T20 w 55"/>
                <a:gd name="T22" fmla="+- 0 1811 1811"/>
                <a:gd name="T23" fmla="*/ 1811 h 55"/>
                <a:gd name="T24" fmla="+- 0 1345 1329"/>
                <a:gd name="T25" fmla="*/ T24 w 55"/>
                <a:gd name="T26" fmla="+- 0 1817 1811"/>
                <a:gd name="T27" fmla="*/ 1817 h 55"/>
                <a:gd name="T28" fmla="+- 0 1333 1329"/>
                <a:gd name="T29" fmla="*/ T28 w 55"/>
                <a:gd name="T30" fmla="+- 0 1824 1811"/>
                <a:gd name="T31" fmla="*/ 1824 h 55"/>
                <a:gd name="T32" fmla="+- 0 1329 1329"/>
                <a:gd name="T33" fmla="*/ T32 w 55"/>
                <a:gd name="T34" fmla="+- 0 1838 1811"/>
                <a:gd name="T35" fmla="*/ 1838 h 55"/>
                <a:gd name="T36" fmla="+- 0 1336 1329"/>
                <a:gd name="T37" fmla="*/ T36 w 55"/>
                <a:gd name="T38" fmla="+- 0 1850 1811"/>
                <a:gd name="T39" fmla="*/ 1850 h 55"/>
                <a:gd name="T40" fmla="+- 0 1343 1329"/>
                <a:gd name="T41" fmla="*/ T40 w 55"/>
                <a:gd name="T42" fmla="+- 0 1861 1811"/>
                <a:gd name="T43" fmla="*/ 1861 h 55"/>
                <a:gd name="T44" fmla="+- 0 1357 1329"/>
                <a:gd name="T45" fmla="*/ T44 w 55"/>
                <a:gd name="T46" fmla="+- 0 1865 1811"/>
                <a:gd name="T47" fmla="*/ 1865 h 55"/>
                <a:gd name="T48" fmla="+- 0 1369 1329"/>
                <a:gd name="T49" fmla="*/ T48 w 55"/>
                <a:gd name="T50" fmla="+- 0 1859 1811"/>
                <a:gd name="T51" fmla="*/ 1859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5" h="55">
                  <a:moveTo>
                    <a:pt x="40" y="48"/>
                  </a:moveTo>
                  <a:lnTo>
                    <a:pt x="51" y="41"/>
                  </a:lnTo>
                  <a:lnTo>
                    <a:pt x="55" y="26"/>
                  </a:lnTo>
                  <a:lnTo>
                    <a:pt x="48" y="15"/>
                  </a:lnTo>
                  <a:lnTo>
                    <a:pt x="42" y="3"/>
                  </a:lnTo>
                  <a:lnTo>
                    <a:pt x="27" y="0"/>
                  </a:lnTo>
                  <a:lnTo>
                    <a:pt x="16" y="6"/>
                  </a:lnTo>
                  <a:lnTo>
                    <a:pt x="4" y="13"/>
                  </a:lnTo>
                  <a:lnTo>
                    <a:pt x="0" y="27"/>
                  </a:lnTo>
                  <a:lnTo>
                    <a:pt x="7" y="39"/>
                  </a:lnTo>
                  <a:lnTo>
                    <a:pt x="14" y="50"/>
                  </a:lnTo>
                  <a:lnTo>
                    <a:pt x="28" y="54"/>
                  </a:lnTo>
                  <a:lnTo>
                    <a:pt x="40" y="48"/>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73" name="docshape755">
              <a:extLst>
                <a:ext uri="{FF2B5EF4-FFF2-40B4-BE49-F238E27FC236}">
                  <a16:creationId xmlns:a16="http://schemas.microsoft.com/office/drawing/2014/main" id="{56189BA3-766F-CFDB-465A-AFBCEB5CFE38}"/>
                </a:ext>
              </a:extLst>
            </p:cNvPr>
            <p:cNvSpPr>
              <a:spLocks/>
            </p:cNvSpPr>
            <p:nvPr/>
          </p:nvSpPr>
          <p:spPr bwMode="auto">
            <a:xfrm>
              <a:off x="1480" y="1998"/>
              <a:ext cx="55" cy="55"/>
            </a:xfrm>
            <a:custGeom>
              <a:avLst/>
              <a:gdLst>
                <a:gd name="T0" fmla="+- 0 1507 1480"/>
                <a:gd name="T1" fmla="*/ T0 w 55"/>
                <a:gd name="T2" fmla="+- 0 1998 1998"/>
                <a:gd name="T3" fmla="*/ 1998 h 55"/>
                <a:gd name="T4" fmla="+- 0 1484 1480"/>
                <a:gd name="T5" fmla="*/ T4 w 55"/>
                <a:gd name="T6" fmla="+- 0 2012 1998"/>
                <a:gd name="T7" fmla="*/ 2012 h 55"/>
                <a:gd name="T8" fmla="+- 0 1480 1480"/>
                <a:gd name="T9" fmla="*/ T8 w 55"/>
                <a:gd name="T10" fmla="+- 0 2026 1998"/>
                <a:gd name="T11" fmla="*/ 2026 h 55"/>
                <a:gd name="T12" fmla="+- 0 1493 1480"/>
                <a:gd name="T13" fmla="*/ T12 w 55"/>
                <a:gd name="T14" fmla="+- 0 2049 1998"/>
                <a:gd name="T15" fmla="*/ 2049 h 55"/>
                <a:gd name="T16" fmla="+- 0 1508 1480"/>
                <a:gd name="T17" fmla="*/ T16 w 55"/>
                <a:gd name="T18" fmla="+- 0 2053 1998"/>
                <a:gd name="T19" fmla="*/ 2053 h 55"/>
                <a:gd name="T20" fmla="+- 0 1520 1480"/>
                <a:gd name="T21" fmla="*/ T20 w 55"/>
                <a:gd name="T22" fmla="+- 0 2047 1998"/>
                <a:gd name="T23" fmla="*/ 2047 h 55"/>
                <a:gd name="T24" fmla="+- 0 1531 1480"/>
                <a:gd name="T25" fmla="*/ T24 w 55"/>
                <a:gd name="T26" fmla="+- 0 2040 1998"/>
                <a:gd name="T27" fmla="*/ 2040 h 55"/>
                <a:gd name="T28" fmla="+- 0 1535 1480"/>
                <a:gd name="T29" fmla="*/ T28 w 55"/>
                <a:gd name="T30" fmla="+- 0 2025 1998"/>
                <a:gd name="T31" fmla="*/ 2025 h 55"/>
                <a:gd name="T32" fmla="+- 0 1522 1480"/>
                <a:gd name="T33" fmla="*/ T32 w 55"/>
                <a:gd name="T34" fmla="+- 0 2002 1998"/>
                <a:gd name="T35" fmla="*/ 2002 h 55"/>
                <a:gd name="T36" fmla="+- 0 1507 1480"/>
                <a:gd name="T37" fmla="*/ T36 w 55"/>
                <a:gd name="T38" fmla="+- 0 1998 1998"/>
                <a:gd name="T39" fmla="*/ 1998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5" h="55">
                  <a:moveTo>
                    <a:pt x="27" y="0"/>
                  </a:moveTo>
                  <a:lnTo>
                    <a:pt x="4" y="14"/>
                  </a:lnTo>
                  <a:lnTo>
                    <a:pt x="0" y="28"/>
                  </a:lnTo>
                  <a:lnTo>
                    <a:pt x="13" y="51"/>
                  </a:lnTo>
                  <a:lnTo>
                    <a:pt x="28" y="55"/>
                  </a:lnTo>
                  <a:lnTo>
                    <a:pt x="40" y="49"/>
                  </a:lnTo>
                  <a:lnTo>
                    <a:pt x="51" y="42"/>
                  </a:lnTo>
                  <a:lnTo>
                    <a:pt x="55" y="27"/>
                  </a:lnTo>
                  <a:lnTo>
                    <a:pt x="42" y="4"/>
                  </a:lnTo>
                  <a:lnTo>
                    <a:pt x="2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074" name="docshape756">
              <a:extLst>
                <a:ext uri="{FF2B5EF4-FFF2-40B4-BE49-F238E27FC236}">
                  <a16:creationId xmlns:a16="http://schemas.microsoft.com/office/drawing/2014/main" id="{3A215A51-32FE-4CF6-C62B-CF2E815E1CDD}"/>
                </a:ext>
              </a:extLst>
            </p:cNvPr>
            <p:cNvSpPr>
              <a:spLocks/>
            </p:cNvSpPr>
            <p:nvPr/>
          </p:nvSpPr>
          <p:spPr bwMode="auto">
            <a:xfrm>
              <a:off x="1480" y="1998"/>
              <a:ext cx="55" cy="55"/>
            </a:xfrm>
            <a:custGeom>
              <a:avLst/>
              <a:gdLst>
                <a:gd name="T0" fmla="+- 0 1520 1480"/>
                <a:gd name="T1" fmla="*/ T0 w 55"/>
                <a:gd name="T2" fmla="+- 0 2047 1998"/>
                <a:gd name="T3" fmla="*/ 2047 h 55"/>
                <a:gd name="T4" fmla="+- 0 1531 1480"/>
                <a:gd name="T5" fmla="*/ T4 w 55"/>
                <a:gd name="T6" fmla="+- 0 2040 1998"/>
                <a:gd name="T7" fmla="*/ 2040 h 55"/>
                <a:gd name="T8" fmla="+- 0 1535 1480"/>
                <a:gd name="T9" fmla="*/ T8 w 55"/>
                <a:gd name="T10" fmla="+- 0 2025 1998"/>
                <a:gd name="T11" fmla="*/ 2025 h 55"/>
                <a:gd name="T12" fmla="+- 0 1528 1480"/>
                <a:gd name="T13" fmla="*/ T12 w 55"/>
                <a:gd name="T14" fmla="+- 0 2014 1998"/>
                <a:gd name="T15" fmla="*/ 2014 h 55"/>
                <a:gd name="T16" fmla="+- 0 1522 1480"/>
                <a:gd name="T17" fmla="*/ T16 w 55"/>
                <a:gd name="T18" fmla="+- 0 2002 1998"/>
                <a:gd name="T19" fmla="*/ 2002 h 55"/>
                <a:gd name="T20" fmla="+- 0 1507 1480"/>
                <a:gd name="T21" fmla="*/ T20 w 55"/>
                <a:gd name="T22" fmla="+- 0 1998 1998"/>
                <a:gd name="T23" fmla="*/ 1998 h 55"/>
                <a:gd name="T24" fmla="+- 0 1496 1480"/>
                <a:gd name="T25" fmla="*/ T24 w 55"/>
                <a:gd name="T26" fmla="+- 0 2005 1998"/>
                <a:gd name="T27" fmla="*/ 2005 h 55"/>
                <a:gd name="T28" fmla="+- 0 1484 1480"/>
                <a:gd name="T29" fmla="*/ T28 w 55"/>
                <a:gd name="T30" fmla="+- 0 2012 1998"/>
                <a:gd name="T31" fmla="*/ 2012 h 55"/>
                <a:gd name="T32" fmla="+- 0 1480 1480"/>
                <a:gd name="T33" fmla="*/ T32 w 55"/>
                <a:gd name="T34" fmla="+- 0 2026 1998"/>
                <a:gd name="T35" fmla="*/ 2026 h 55"/>
                <a:gd name="T36" fmla="+- 0 1487 1480"/>
                <a:gd name="T37" fmla="*/ T36 w 55"/>
                <a:gd name="T38" fmla="+- 0 2038 1998"/>
                <a:gd name="T39" fmla="*/ 2038 h 55"/>
                <a:gd name="T40" fmla="+- 0 1493 1480"/>
                <a:gd name="T41" fmla="*/ T40 w 55"/>
                <a:gd name="T42" fmla="+- 0 2049 1998"/>
                <a:gd name="T43" fmla="*/ 2049 h 55"/>
                <a:gd name="T44" fmla="+- 0 1508 1480"/>
                <a:gd name="T45" fmla="*/ T44 w 55"/>
                <a:gd name="T46" fmla="+- 0 2053 1998"/>
                <a:gd name="T47" fmla="*/ 2053 h 55"/>
                <a:gd name="T48" fmla="+- 0 1520 1480"/>
                <a:gd name="T49" fmla="*/ T48 w 55"/>
                <a:gd name="T50" fmla="+- 0 2047 1998"/>
                <a:gd name="T51" fmla="*/ 2047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5" h="55">
                  <a:moveTo>
                    <a:pt x="40" y="49"/>
                  </a:moveTo>
                  <a:lnTo>
                    <a:pt x="51" y="42"/>
                  </a:lnTo>
                  <a:lnTo>
                    <a:pt x="55" y="27"/>
                  </a:lnTo>
                  <a:lnTo>
                    <a:pt x="48" y="16"/>
                  </a:lnTo>
                  <a:lnTo>
                    <a:pt x="42" y="4"/>
                  </a:lnTo>
                  <a:lnTo>
                    <a:pt x="27" y="0"/>
                  </a:lnTo>
                  <a:lnTo>
                    <a:pt x="16" y="7"/>
                  </a:lnTo>
                  <a:lnTo>
                    <a:pt x="4" y="14"/>
                  </a:lnTo>
                  <a:lnTo>
                    <a:pt x="0" y="28"/>
                  </a:lnTo>
                  <a:lnTo>
                    <a:pt x="7" y="40"/>
                  </a:lnTo>
                  <a:lnTo>
                    <a:pt x="13" y="51"/>
                  </a:lnTo>
                  <a:lnTo>
                    <a:pt x="28" y="55"/>
                  </a:lnTo>
                  <a:lnTo>
                    <a:pt x="40" y="49"/>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3741263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81FF9E-0BF0-4395-478A-34BD97FC661B}"/>
              </a:ext>
            </a:extLst>
          </p:cNvPr>
          <p:cNvSpPr>
            <a:spLocks noGrp="1"/>
          </p:cNvSpPr>
          <p:nvPr>
            <p:ph type="title"/>
          </p:nvPr>
        </p:nvSpPr>
        <p:spPr>
          <a:xfrm>
            <a:off x="244856" y="196672"/>
            <a:ext cx="3332479" cy="153888"/>
          </a:xfrm>
        </p:spPr>
        <p:txBody>
          <a:bodyPr/>
          <a:lstStyle/>
          <a:p>
            <a:r>
              <a:rPr lang="es-ES" dirty="0"/>
              <a:t>PEDAL DE FRENO Y CABALLETES</a:t>
            </a:r>
            <a:endParaRPr lang="es-MX" dirty="0"/>
          </a:p>
        </p:txBody>
      </p:sp>
      <p:sp>
        <p:nvSpPr>
          <p:cNvPr id="3" name="Marcador de contenido 2">
            <a:extLst>
              <a:ext uri="{FF2B5EF4-FFF2-40B4-BE49-F238E27FC236}">
                <a16:creationId xmlns:a16="http://schemas.microsoft.com/office/drawing/2014/main" id="{18C485DA-0F2D-B3F8-53CA-D63A68EA2A22}"/>
              </a:ext>
            </a:extLst>
          </p:cNvPr>
          <p:cNvSpPr>
            <a:spLocks noGrp="1"/>
          </p:cNvSpPr>
          <p:nvPr>
            <p:ph sz="half" idx="2"/>
          </p:nvPr>
        </p:nvSpPr>
        <p:spPr>
          <a:xfrm>
            <a:off x="244856" y="607655"/>
            <a:ext cx="2257425" cy="2923877"/>
          </a:xfrm>
        </p:spPr>
        <p:txBody>
          <a:bodyPr/>
          <a:lstStyle/>
          <a:p>
            <a:r>
              <a:rPr lang="es-ES" sz="800" b="1" dirty="0"/>
              <a:t>PEDAL DE FRENO TRASERO</a:t>
            </a:r>
          </a:p>
          <a:p>
            <a:pPr algn="just"/>
            <a:r>
              <a:rPr lang="es-ES" dirty="0"/>
              <a:t>El pedal del freno trasero se encuentra en el lado derecho del vehículo.  Presione el  pedal del freno trasero  con  el  pie  derecho para aplicar   el freno trasero. El freno delantero también se aplicará mientras se aplica el freno trasero.  La luz  de freno se ilumina al aplicar el freno.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b="1" dirty="0"/>
          </a:p>
          <a:p>
            <a:r>
              <a:rPr lang="es-ES" b="1" dirty="0"/>
              <a:t>ADVERTENCIA</a:t>
            </a:r>
          </a:p>
          <a:p>
            <a:r>
              <a:rPr lang="es-ES" dirty="0"/>
              <a:t>Los frenos son elementos de seguridad personal y siempre deben mantenerse en condiciones adecuadas.</a:t>
            </a:r>
          </a:p>
          <a:p>
            <a:endParaRPr lang="es-ES" dirty="0"/>
          </a:p>
          <a:p>
            <a:endParaRPr lang="es-MX" dirty="0"/>
          </a:p>
        </p:txBody>
      </p:sp>
      <p:sp>
        <p:nvSpPr>
          <p:cNvPr id="4" name="Marcador de contenido 3">
            <a:extLst>
              <a:ext uri="{FF2B5EF4-FFF2-40B4-BE49-F238E27FC236}">
                <a16:creationId xmlns:a16="http://schemas.microsoft.com/office/drawing/2014/main" id="{CCB21BBC-7B4D-EA66-A52E-FF141C10EFCA}"/>
              </a:ext>
            </a:extLst>
          </p:cNvPr>
          <p:cNvSpPr>
            <a:spLocks noGrp="1"/>
          </p:cNvSpPr>
          <p:nvPr>
            <p:ph sz="half" idx="3"/>
          </p:nvPr>
        </p:nvSpPr>
        <p:spPr>
          <a:xfrm>
            <a:off x="2609850" y="595174"/>
            <a:ext cx="2348230" cy="1754326"/>
          </a:xfrm>
        </p:spPr>
        <p:txBody>
          <a:bodyPr/>
          <a:lstStyle/>
          <a:p>
            <a:r>
              <a:rPr lang="es-ES" sz="800" b="1" dirty="0"/>
              <a:t>CABALLETE CENTRAL  Y CABALLETE LATERAL</a:t>
            </a:r>
            <a:r>
              <a:rPr lang="es-ES" dirty="0"/>
              <a:t> </a:t>
            </a:r>
          </a:p>
          <a:p>
            <a:pPr algn="just"/>
            <a:r>
              <a:rPr lang="es-ES" dirty="0"/>
              <a:t>TVS STRYKER 3V está equipado con un caballete central (1) y  un caballete lateral (2). Para colocar el vehículo en el caballete central, sostenga el   manillar izquierdo  con la mano  izquierda y  el asa del acompañante con la  mano  derecha.</a:t>
            </a:r>
          </a:p>
          <a:p>
            <a:pPr algn="just"/>
            <a:r>
              <a:rPr lang="es-ES" dirty="0"/>
              <a:t>Coloque el pie firmemente sobre  la  extensión del caballete central (1a) y presione con el esfuerzo adecuado. Asegúrese de que ambas patas del  caballete central toquen el suelo antes de colocar el vehículo en el soporte.</a:t>
            </a:r>
          </a:p>
          <a:p>
            <a:pPr algn="just"/>
            <a:r>
              <a:rPr lang="es-ES" dirty="0"/>
              <a:t>El soporte lateral se puede operar sentándose en el vehículo con el pie izquierdo   empujándolo   lejos del vehículo hasta que se detenga.</a:t>
            </a:r>
          </a:p>
          <a:p>
            <a:endParaRPr lang="es-MX" dirty="0"/>
          </a:p>
        </p:txBody>
      </p:sp>
      <p:grpSp>
        <p:nvGrpSpPr>
          <p:cNvPr id="5" name="docshapegroup757">
            <a:extLst>
              <a:ext uri="{FF2B5EF4-FFF2-40B4-BE49-F238E27FC236}">
                <a16:creationId xmlns:a16="http://schemas.microsoft.com/office/drawing/2014/main" id="{A7361B44-2C5B-95E5-7868-D3DDB0103C8C}"/>
              </a:ext>
            </a:extLst>
          </p:cNvPr>
          <p:cNvGrpSpPr>
            <a:grpSpLocks/>
          </p:cNvGrpSpPr>
          <p:nvPr/>
        </p:nvGrpSpPr>
        <p:grpSpPr bwMode="auto">
          <a:xfrm>
            <a:off x="158750" y="1511300"/>
            <a:ext cx="2257425" cy="1295400"/>
            <a:chOff x="541" y="-2480"/>
            <a:chExt cx="3969" cy="2098"/>
          </a:xfrm>
        </p:grpSpPr>
        <p:sp>
          <p:nvSpPr>
            <p:cNvPr id="6" name="docshape758">
              <a:extLst>
                <a:ext uri="{FF2B5EF4-FFF2-40B4-BE49-F238E27FC236}">
                  <a16:creationId xmlns:a16="http://schemas.microsoft.com/office/drawing/2014/main" id="{E8A63007-325E-DCE2-641F-41B9800502E3}"/>
                </a:ext>
              </a:extLst>
            </p:cNvPr>
            <p:cNvSpPr>
              <a:spLocks/>
            </p:cNvSpPr>
            <p:nvPr/>
          </p:nvSpPr>
          <p:spPr bwMode="auto">
            <a:xfrm>
              <a:off x="2568" y="-1988"/>
              <a:ext cx="302" cy="537"/>
            </a:xfrm>
            <a:custGeom>
              <a:avLst/>
              <a:gdLst>
                <a:gd name="T0" fmla="+- 0 2676 2568"/>
                <a:gd name="T1" fmla="*/ T0 w 302"/>
                <a:gd name="T2" fmla="+- 0 -1988 -1988"/>
                <a:gd name="T3" fmla="*/ -1988 h 537"/>
                <a:gd name="T4" fmla="+- 0 2783 2568"/>
                <a:gd name="T5" fmla="*/ T4 w 302"/>
                <a:gd name="T6" fmla="+- 0 -1675 -1988"/>
                <a:gd name="T7" fmla="*/ -1675 h 537"/>
                <a:gd name="T8" fmla="+- 0 2870 2568"/>
                <a:gd name="T9" fmla="*/ T8 w 302"/>
                <a:gd name="T10" fmla="+- 0 -1735 -1988"/>
                <a:gd name="T11" fmla="*/ -1735 h 537"/>
                <a:gd name="T12" fmla="+- 0 2772 2568"/>
                <a:gd name="T13" fmla="*/ T12 w 302"/>
                <a:gd name="T14" fmla="+- 0 -1461 -1988"/>
                <a:gd name="T15" fmla="*/ -1461 h 537"/>
                <a:gd name="T16" fmla="+- 0 2770 2568"/>
                <a:gd name="T17" fmla="*/ T16 w 302"/>
                <a:gd name="T18" fmla="+- 0 -1456 -1988"/>
                <a:gd name="T19" fmla="*/ -1456 h 537"/>
                <a:gd name="T20" fmla="+- 0 2765 2568"/>
                <a:gd name="T21" fmla="*/ T20 w 302"/>
                <a:gd name="T22" fmla="+- 0 -1452 -1988"/>
                <a:gd name="T23" fmla="*/ -1452 h 537"/>
                <a:gd name="T24" fmla="+- 0 2760 2568"/>
                <a:gd name="T25" fmla="*/ T24 w 302"/>
                <a:gd name="T26" fmla="+- 0 -1452 -1988"/>
                <a:gd name="T27" fmla="*/ -1452 h 537"/>
                <a:gd name="T28" fmla="+- 0 2755 2568"/>
                <a:gd name="T29" fmla="*/ T28 w 302"/>
                <a:gd name="T30" fmla="+- 0 -1451 -1988"/>
                <a:gd name="T31" fmla="*/ -1451 h 537"/>
                <a:gd name="T32" fmla="+- 0 2749 2568"/>
                <a:gd name="T33" fmla="*/ T32 w 302"/>
                <a:gd name="T34" fmla="+- 0 -1453 -1988"/>
                <a:gd name="T35" fmla="*/ -1453 h 537"/>
                <a:gd name="T36" fmla="+- 0 2746 2568"/>
                <a:gd name="T37" fmla="*/ T36 w 302"/>
                <a:gd name="T38" fmla="+- 0 -1457 -1988"/>
                <a:gd name="T39" fmla="*/ -1457 h 537"/>
                <a:gd name="T40" fmla="+- 0 2568 2568"/>
                <a:gd name="T41" fmla="*/ T40 w 302"/>
                <a:gd name="T42" fmla="+- 0 -1688 -1988"/>
                <a:gd name="T43" fmla="*/ -1688 h 537"/>
                <a:gd name="T44" fmla="+- 0 2670 2568"/>
                <a:gd name="T45" fmla="*/ T44 w 302"/>
                <a:gd name="T46" fmla="+- 0 -1657 -1988"/>
                <a:gd name="T47" fmla="*/ -1657 h 537"/>
                <a:gd name="T48" fmla="+- 0 2676 2568"/>
                <a:gd name="T49" fmla="*/ T48 w 302"/>
                <a:gd name="T50" fmla="+- 0 -1988 -1988"/>
                <a:gd name="T51" fmla="*/ -1988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02" h="537">
                  <a:moveTo>
                    <a:pt x="108" y="0"/>
                  </a:moveTo>
                  <a:lnTo>
                    <a:pt x="215" y="313"/>
                  </a:lnTo>
                  <a:lnTo>
                    <a:pt x="302" y="253"/>
                  </a:lnTo>
                  <a:lnTo>
                    <a:pt x="204" y="527"/>
                  </a:lnTo>
                  <a:lnTo>
                    <a:pt x="202" y="532"/>
                  </a:lnTo>
                  <a:lnTo>
                    <a:pt x="197" y="536"/>
                  </a:lnTo>
                  <a:lnTo>
                    <a:pt x="192" y="536"/>
                  </a:lnTo>
                  <a:lnTo>
                    <a:pt x="187" y="537"/>
                  </a:lnTo>
                  <a:lnTo>
                    <a:pt x="181" y="535"/>
                  </a:lnTo>
                  <a:lnTo>
                    <a:pt x="178" y="531"/>
                  </a:lnTo>
                  <a:lnTo>
                    <a:pt x="0" y="300"/>
                  </a:lnTo>
                  <a:lnTo>
                    <a:pt x="102" y="331"/>
                  </a:lnTo>
                  <a:lnTo>
                    <a:pt x="108" y="0"/>
                  </a:lnTo>
                  <a:close/>
                </a:path>
              </a:pathLst>
            </a:custGeom>
            <a:noFill/>
            <a:ln w="1270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0" name="docshape759">
              <a:extLst>
                <a:ext uri="{FF2B5EF4-FFF2-40B4-BE49-F238E27FC236}">
                  <a16:creationId xmlns:a16="http://schemas.microsoft.com/office/drawing/2014/main" id="{D1567B46-CAE0-C84B-CAC2-8CEFF2B50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 y="-2481"/>
              <a:ext cx="3969" cy="2098"/>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760">
              <a:extLst>
                <a:ext uri="{FF2B5EF4-FFF2-40B4-BE49-F238E27FC236}">
                  <a16:creationId xmlns:a16="http://schemas.microsoft.com/office/drawing/2014/main" id="{94C52BFC-CCAF-CB70-D0CB-6CDDADCEBFC8}"/>
                </a:ext>
              </a:extLst>
            </p:cNvPr>
            <p:cNvSpPr>
              <a:spLocks/>
            </p:cNvSpPr>
            <p:nvPr/>
          </p:nvSpPr>
          <p:spPr bwMode="auto">
            <a:xfrm>
              <a:off x="2568" y="-1988"/>
              <a:ext cx="302" cy="537"/>
            </a:xfrm>
            <a:custGeom>
              <a:avLst/>
              <a:gdLst>
                <a:gd name="T0" fmla="+- 0 2676 2568"/>
                <a:gd name="T1" fmla="*/ T0 w 302"/>
                <a:gd name="T2" fmla="+- 0 -1988 -1988"/>
                <a:gd name="T3" fmla="*/ -1988 h 537"/>
                <a:gd name="T4" fmla="+- 0 2670 2568"/>
                <a:gd name="T5" fmla="*/ T4 w 302"/>
                <a:gd name="T6" fmla="+- 0 -1657 -1988"/>
                <a:gd name="T7" fmla="*/ -1657 h 537"/>
                <a:gd name="T8" fmla="+- 0 2568 2568"/>
                <a:gd name="T9" fmla="*/ T8 w 302"/>
                <a:gd name="T10" fmla="+- 0 -1688 -1988"/>
                <a:gd name="T11" fmla="*/ -1688 h 537"/>
                <a:gd name="T12" fmla="+- 0 2746 2568"/>
                <a:gd name="T13" fmla="*/ T12 w 302"/>
                <a:gd name="T14" fmla="+- 0 -1457 -1988"/>
                <a:gd name="T15" fmla="*/ -1457 h 537"/>
                <a:gd name="T16" fmla="+- 0 2749 2568"/>
                <a:gd name="T17" fmla="*/ T16 w 302"/>
                <a:gd name="T18" fmla="+- 0 -1453 -1988"/>
                <a:gd name="T19" fmla="*/ -1453 h 537"/>
                <a:gd name="T20" fmla="+- 0 2755 2568"/>
                <a:gd name="T21" fmla="*/ T20 w 302"/>
                <a:gd name="T22" fmla="+- 0 -1451 -1988"/>
                <a:gd name="T23" fmla="*/ -1451 h 537"/>
                <a:gd name="T24" fmla="+- 0 2765 2568"/>
                <a:gd name="T25" fmla="*/ T24 w 302"/>
                <a:gd name="T26" fmla="+- 0 -1452 -1988"/>
                <a:gd name="T27" fmla="*/ -1452 h 537"/>
                <a:gd name="T28" fmla="+- 0 2770 2568"/>
                <a:gd name="T29" fmla="*/ T28 w 302"/>
                <a:gd name="T30" fmla="+- 0 -1456 -1988"/>
                <a:gd name="T31" fmla="*/ -1456 h 537"/>
                <a:gd name="T32" fmla="+- 0 2870 2568"/>
                <a:gd name="T33" fmla="*/ T32 w 302"/>
                <a:gd name="T34" fmla="+- 0 -1735 -1988"/>
                <a:gd name="T35" fmla="*/ -1735 h 537"/>
                <a:gd name="T36" fmla="+- 0 2783 2568"/>
                <a:gd name="T37" fmla="*/ T36 w 302"/>
                <a:gd name="T38" fmla="+- 0 -1675 -1988"/>
                <a:gd name="T39" fmla="*/ -1675 h 537"/>
                <a:gd name="T40" fmla="+- 0 2676 2568"/>
                <a:gd name="T41" fmla="*/ T40 w 302"/>
                <a:gd name="T42" fmla="+- 0 -1988 -1988"/>
                <a:gd name="T43" fmla="*/ -1988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02" h="537">
                  <a:moveTo>
                    <a:pt x="108" y="0"/>
                  </a:moveTo>
                  <a:lnTo>
                    <a:pt x="102" y="331"/>
                  </a:lnTo>
                  <a:lnTo>
                    <a:pt x="0" y="300"/>
                  </a:lnTo>
                  <a:lnTo>
                    <a:pt x="178" y="531"/>
                  </a:lnTo>
                  <a:lnTo>
                    <a:pt x="181" y="535"/>
                  </a:lnTo>
                  <a:lnTo>
                    <a:pt x="187" y="537"/>
                  </a:lnTo>
                  <a:lnTo>
                    <a:pt x="197" y="536"/>
                  </a:lnTo>
                  <a:lnTo>
                    <a:pt x="202" y="532"/>
                  </a:lnTo>
                  <a:lnTo>
                    <a:pt x="302" y="253"/>
                  </a:lnTo>
                  <a:lnTo>
                    <a:pt x="215" y="313"/>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 name="docshape761">
              <a:extLst>
                <a:ext uri="{FF2B5EF4-FFF2-40B4-BE49-F238E27FC236}">
                  <a16:creationId xmlns:a16="http://schemas.microsoft.com/office/drawing/2014/main" id="{A783950A-1CAD-16AC-AE31-A99F03C6A59E}"/>
                </a:ext>
              </a:extLst>
            </p:cNvPr>
            <p:cNvSpPr>
              <a:spLocks/>
            </p:cNvSpPr>
            <p:nvPr/>
          </p:nvSpPr>
          <p:spPr bwMode="auto">
            <a:xfrm>
              <a:off x="2568" y="-1988"/>
              <a:ext cx="302" cy="537"/>
            </a:xfrm>
            <a:custGeom>
              <a:avLst/>
              <a:gdLst>
                <a:gd name="T0" fmla="+- 0 2676 2568"/>
                <a:gd name="T1" fmla="*/ T0 w 302"/>
                <a:gd name="T2" fmla="+- 0 -1988 -1988"/>
                <a:gd name="T3" fmla="*/ -1988 h 537"/>
                <a:gd name="T4" fmla="+- 0 2783 2568"/>
                <a:gd name="T5" fmla="*/ T4 w 302"/>
                <a:gd name="T6" fmla="+- 0 -1675 -1988"/>
                <a:gd name="T7" fmla="*/ -1675 h 537"/>
                <a:gd name="T8" fmla="+- 0 2870 2568"/>
                <a:gd name="T9" fmla="*/ T8 w 302"/>
                <a:gd name="T10" fmla="+- 0 -1735 -1988"/>
                <a:gd name="T11" fmla="*/ -1735 h 537"/>
                <a:gd name="T12" fmla="+- 0 2772 2568"/>
                <a:gd name="T13" fmla="*/ T12 w 302"/>
                <a:gd name="T14" fmla="+- 0 -1461 -1988"/>
                <a:gd name="T15" fmla="*/ -1461 h 537"/>
                <a:gd name="T16" fmla="+- 0 2770 2568"/>
                <a:gd name="T17" fmla="*/ T16 w 302"/>
                <a:gd name="T18" fmla="+- 0 -1456 -1988"/>
                <a:gd name="T19" fmla="*/ -1456 h 537"/>
                <a:gd name="T20" fmla="+- 0 2765 2568"/>
                <a:gd name="T21" fmla="*/ T20 w 302"/>
                <a:gd name="T22" fmla="+- 0 -1452 -1988"/>
                <a:gd name="T23" fmla="*/ -1452 h 537"/>
                <a:gd name="T24" fmla="+- 0 2760 2568"/>
                <a:gd name="T25" fmla="*/ T24 w 302"/>
                <a:gd name="T26" fmla="+- 0 -1452 -1988"/>
                <a:gd name="T27" fmla="*/ -1452 h 537"/>
                <a:gd name="T28" fmla="+- 0 2755 2568"/>
                <a:gd name="T29" fmla="*/ T28 w 302"/>
                <a:gd name="T30" fmla="+- 0 -1451 -1988"/>
                <a:gd name="T31" fmla="*/ -1451 h 537"/>
                <a:gd name="T32" fmla="+- 0 2749 2568"/>
                <a:gd name="T33" fmla="*/ T32 w 302"/>
                <a:gd name="T34" fmla="+- 0 -1453 -1988"/>
                <a:gd name="T35" fmla="*/ -1453 h 537"/>
                <a:gd name="T36" fmla="+- 0 2746 2568"/>
                <a:gd name="T37" fmla="*/ T36 w 302"/>
                <a:gd name="T38" fmla="+- 0 -1457 -1988"/>
                <a:gd name="T39" fmla="*/ -1457 h 537"/>
                <a:gd name="T40" fmla="+- 0 2568 2568"/>
                <a:gd name="T41" fmla="*/ T40 w 302"/>
                <a:gd name="T42" fmla="+- 0 -1688 -1988"/>
                <a:gd name="T43" fmla="*/ -1688 h 537"/>
                <a:gd name="T44" fmla="+- 0 2670 2568"/>
                <a:gd name="T45" fmla="*/ T44 w 302"/>
                <a:gd name="T46" fmla="+- 0 -1657 -1988"/>
                <a:gd name="T47" fmla="*/ -1657 h 537"/>
                <a:gd name="T48" fmla="+- 0 2676 2568"/>
                <a:gd name="T49" fmla="*/ T48 w 302"/>
                <a:gd name="T50" fmla="+- 0 -1988 -1988"/>
                <a:gd name="T51" fmla="*/ -1988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02" h="537">
                  <a:moveTo>
                    <a:pt x="108" y="0"/>
                  </a:moveTo>
                  <a:lnTo>
                    <a:pt x="215" y="313"/>
                  </a:lnTo>
                  <a:lnTo>
                    <a:pt x="302" y="253"/>
                  </a:lnTo>
                  <a:lnTo>
                    <a:pt x="204" y="527"/>
                  </a:lnTo>
                  <a:lnTo>
                    <a:pt x="202" y="532"/>
                  </a:lnTo>
                  <a:lnTo>
                    <a:pt x="197" y="536"/>
                  </a:lnTo>
                  <a:lnTo>
                    <a:pt x="192" y="536"/>
                  </a:lnTo>
                  <a:lnTo>
                    <a:pt x="187" y="537"/>
                  </a:lnTo>
                  <a:lnTo>
                    <a:pt x="181" y="535"/>
                  </a:lnTo>
                  <a:lnTo>
                    <a:pt x="178" y="531"/>
                  </a:lnTo>
                  <a:lnTo>
                    <a:pt x="0" y="300"/>
                  </a:lnTo>
                  <a:lnTo>
                    <a:pt x="102" y="331"/>
                  </a:lnTo>
                  <a:lnTo>
                    <a:pt x="108" y="0"/>
                  </a:lnTo>
                  <a:close/>
                </a:path>
              </a:pathLst>
            </a:custGeom>
            <a:noFill/>
            <a:ln w="9522">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docshape762">
              <a:extLst>
                <a:ext uri="{FF2B5EF4-FFF2-40B4-BE49-F238E27FC236}">
                  <a16:creationId xmlns:a16="http://schemas.microsoft.com/office/drawing/2014/main" id="{853C3D21-A956-6312-D3F7-C9AE4C2B83F7}"/>
                </a:ext>
              </a:extLst>
            </p:cNvPr>
            <p:cNvSpPr>
              <a:spLocks/>
            </p:cNvSpPr>
            <p:nvPr/>
          </p:nvSpPr>
          <p:spPr bwMode="auto">
            <a:xfrm>
              <a:off x="3401" y="-1240"/>
              <a:ext cx="284" cy="567"/>
            </a:xfrm>
            <a:custGeom>
              <a:avLst/>
              <a:gdLst>
                <a:gd name="T0" fmla="+- 0 3614 3402"/>
                <a:gd name="T1" fmla="*/ T0 w 284"/>
                <a:gd name="T2" fmla="+- 0 -1240 -1240"/>
                <a:gd name="T3" fmla="*/ -1240 h 567"/>
                <a:gd name="T4" fmla="+- 0 3472 3402"/>
                <a:gd name="T5" fmla="*/ T4 w 284"/>
                <a:gd name="T6" fmla="+- 0 -1240 -1240"/>
                <a:gd name="T7" fmla="*/ -1240 h 567"/>
                <a:gd name="T8" fmla="+- 0 3472 3402"/>
                <a:gd name="T9" fmla="*/ T8 w 284"/>
                <a:gd name="T10" fmla="+- 0 -956 -1240"/>
                <a:gd name="T11" fmla="*/ -956 h 567"/>
                <a:gd name="T12" fmla="+- 0 3402 3402"/>
                <a:gd name="T13" fmla="*/ T12 w 284"/>
                <a:gd name="T14" fmla="+- 0 -956 -1240"/>
                <a:gd name="T15" fmla="*/ -956 h 567"/>
                <a:gd name="T16" fmla="+- 0 3543 3402"/>
                <a:gd name="T17" fmla="*/ T16 w 284"/>
                <a:gd name="T18" fmla="+- 0 -673 -1240"/>
                <a:gd name="T19" fmla="*/ -673 h 567"/>
                <a:gd name="T20" fmla="+- 0 3685 3402"/>
                <a:gd name="T21" fmla="*/ T20 w 284"/>
                <a:gd name="T22" fmla="+- 0 -956 -1240"/>
                <a:gd name="T23" fmla="*/ -956 h 567"/>
                <a:gd name="T24" fmla="+- 0 3614 3402"/>
                <a:gd name="T25" fmla="*/ T24 w 284"/>
                <a:gd name="T26" fmla="+- 0 -956 -1240"/>
                <a:gd name="T27" fmla="*/ -956 h 567"/>
                <a:gd name="T28" fmla="+- 0 3614 3402"/>
                <a:gd name="T29" fmla="*/ T28 w 284"/>
                <a:gd name="T30" fmla="+- 0 -1240 -1240"/>
                <a:gd name="T31" fmla="*/ -1240 h 5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84" h="567">
                  <a:moveTo>
                    <a:pt x="212" y="0"/>
                  </a:moveTo>
                  <a:lnTo>
                    <a:pt x="70" y="0"/>
                  </a:lnTo>
                  <a:lnTo>
                    <a:pt x="70" y="284"/>
                  </a:lnTo>
                  <a:lnTo>
                    <a:pt x="0" y="284"/>
                  </a:lnTo>
                  <a:lnTo>
                    <a:pt x="141" y="567"/>
                  </a:lnTo>
                  <a:lnTo>
                    <a:pt x="283" y="284"/>
                  </a:lnTo>
                  <a:lnTo>
                    <a:pt x="212" y="284"/>
                  </a:lnTo>
                  <a:lnTo>
                    <a:pt x="2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docshape763">
              <a:extLst>
                <a:ext uri="{FF2B5EF4-FFF2-40B4-BE49-F238E27FC236}">
                  <a16:creationId xmlns:a16="http://schemas.microsoft.com/office/drawing/2014/main" id="{0F6B8DB5-9057-A8A0-1AD4-62A41AD28235}"/>
                </a:ext>
              </a:extLst>
            </p:cNvPr>
            <p:cNvSpPr>
              <a:spLocks/>
            </p:cNvSpPr>
            <p:nvPr/>
          </p:nvSpPr>
          <p:spPr bwMode="auto">
            <a:xfrm>
              <a:off x="3401" y="-1240"/>
              <a:ext cx="284" cy="567"/>
            </a:xfrm>
            <a:custGeom>
              <a:avLst/>
              <a:gdLst>
                <a:gd name="T0" fmla="+- 0 3472 3402"/>
                <a:gd name="T1" fmla="*/ T0 w 284"/>
                <a:gd name="T2" fmla="+- 0 -1240 -1240"/>
                <a:gd name="T3" fmla="*/ -1240 h 567"/>
                <a:gd name="T4" fmla="+- 0 3472 3402"/>
                <a:gd name="T5" fmla="*/ T4 w 284"/>
                <a:gd name="T6" fmla="+- 0 -956 -1240"/>
                <a:gd name="T7" fmla="*/ -956 h 567"/>
                <a:gd name="T8" fmla="+- 0 3402 3402"/>
                <a:gd name="T9" fmla="*/ T8 w 284"/>
                <a:gd name="T10" fmla="+- 0 -956 -1240"/>
                <a:gd name="T11" fmla="*/ -956 h 567"/>
                <a:gd name="T12" fmla="+- 0 3543 3402"/>
                <a:gd name="T13" fmla="*/ T12 w 284"/>
                <a:gd name="T14" fmla="+- 0 -673 -1240"/>
                <a:gd name="T15" fmla="*/ -673 h 567"/>
                <a:gd name="T16" fmla="+- 0 3685 3402"/>
                <a:gd name="T17" fmla="*/ T16 w 284"/>
                <a:gd name="T18" fmla="+- 0 -956 -1240"/>
                <a:gd name="T19" fmla="*/ -956 h 567"/>
                <a:gd name="T20" fmla="+- 0 3614 3402"/>
                <a:gd name="T21" fmla="*/ T20 w 284"/>
                <a:gd name="T22" fmla="+- 0 -956 -1240"/>
                <a:gd name="T23" fmla="*/ -956 h 567"/>
                <a:gd name="T24" fmla="+- 0 3614 3402"/>
                <a:gd name="T25" fmla="*/ T24 w 284"/>
                <a:gd name="T26" fmla="+- 0 -1240 -1240"/>
                <a:gd name="T27" fmla="*/ -1240 h 567"/>
                <a:gd name="T28" fmla="+- 0 3472 3402"/>
                <a:gd name="T29" fmla="*/ T28 w 284"/>
                <a:gd name="T30" fmla="+- 0 -1240 -1240"/>
                <a:gd name="T31" fmla="*/ -1240 h 5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84" h="567">
                  <a:moveTo>
                    <a:pt x="70" y="0"/>
                  </a:moveTo>
                  <a:lnTo>
                    <a:pt x="70" y="284"/>
                  </a:lnTo>
                  <a:lnTo>
                    <a:pt x="0" y="284"/>
                  </a:lnTo>
                  <a:lnTo>
                    <a:pt x="141" y="567"/>
                  </a:lnTo>
                  <a:lnTo>
                    <a:pt x="283" y="284"/>
                  </a:lnTo>
                  <a:lnTo>
                    <a:pt x="212" y="284"/>
                  </a:lnTo>
                  <a:lnTo>
                    <a:pt x="212" y="0"/>
                  </a:lnTo>
                  <a:lnTo>
                    <a:pt x="70" y="0"/>
                  </a:lnTo>
                  <a:close/>
                </a:path>
              </a:pathLst>
            </a:custGeom>
            <a:noFill/>
            <a:ln w="12697">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pic>
        <p:nvPicPr>
          <p:cNvPr id="12" name="Imagen 11" descr="Imagen en blanco y negro&#10;&#10;Descripción generada automáticamente con confianza baja">
            <a:extLst>
              <a:ext uri="{FF2B5EF4-FFF2-40B4-BE49-F238E27FC236}">
                <a16:creationId xmlns:a16="http://schemas.microsoft.com/office/drawing/2014/main" id="{F101B140-726B-843A-38CB-D9DB1DA03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2367579"/>
            <a:ext cx="2257425" cy="1201121"/>
          </a:xfrm>
          <a:prstGeom prst="rect">
            <a:avLst/>
          </a:prstGeom>
        </p:spPr>
      </p:pic>
    </p:spTree>
    <p:extLst>
      <p:ext uri="{BB962C8B-B14F-4D97-AF65-F5344CB8AC3E}">
        <p14:creationId xmlns:p14="http://schemas.microsoft.com/office/powerpoint/2010/main" val="1881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03CD6E2-0C90-3EDD-ACD7-072F5B3D84E5}"/>
              </a:ext>
            </a:extLst>
          </p:cNvPr>
          <p:cNvSpPr>
            <a:spLocks noChangeArrowheads="1"/>
          </p:cNvSpPr>
          <p:nvPr/>
        </p:nvSpPr>
        <p:spPr bwMode="auto">
          <a:xfrm flipV="1">
            <a:off x="318523" y="2312985"/>
            <a:ext cx="43487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pSp>
        <p:nvGrpSpPr>
          <p:cNvPr id="8" name="docshapegroup772">
            <a:extLst>
              <a:ext uri="{FF2B5EF4-FFF2-40B4-BE49-F238E27FC236}">
                <a16:creationId xmlns:a16="http://schemas.microsoft.com/office/drawing/2014/main" id="{F397D4DB-FED3-53DB-EFC1-1C627085A67C}"/>
              </a:ext>
            </a:extLst>
          </p:cNvPr>
          <p:cNvGrpSpPr>
            <a:grpSpLocks/>
          </p:cNvGrpSpPr>
          <p:nvPr/>
        </p:nvGrpSpPr>
        <p:grpSpPr bwMode="auto">
          <a:xfrm>
            <a:off x="318523" y="2654300"/>
            <a:ext cx="2100298" cy="990600"/>
            <a:chOff x="0" y="0"/>
            <a:chExt cx="3969" cy="2098"/>
          </a:xfrm>
        </p:grpSpPr>
        <p:pic>
          <p:nvPicPr>
            <p:cNvPr id="5127" name="docshape773">
              <a:extLst>
                <a:ext uri="{FF2B5EF4-FFF2-40B4-BE49-F238E27FC236}">
                  <a16:creationId xmlns:a16="http://schemas.microsoft.com/office/drawing/2014/main" id="{FAFAD7B6-C025-E2D5-2270-F4ADE9868E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69" cy="2098"/>
            </a:xfrm>
            <a:prstGeom prst="rect">
              <a:avLst/>
            </a:prstGeom>
            <a:noFill/>
            <a:extLst>
              <a:ext uri="{909E8E84-426E-40DD-AFC4-6F175D3DCCD1}">
                <a14:hiddenFill xmlns:a14="http://schemas.microsoft.com/office/drawing/2010/main">
                  <a:solidFill>
                    <a:srgbClr val="FFFFFF"/>
                  </a:solidFill>
                </a14:hiddenFill>
              </a:ext>
            </a:extLst>
          </p:spPr>
        </p:pic>
        <p:sp>
          <p:nvSpPr>
            <p:cNvPr id="9" name="docshape774">
              <a:extLst>
                <a:ext uri="{FF2B5EF4-FFF2-40B4-BE49-F238E27FC236}">
                  <a16:creationId xmlns:a16="http://schemas.microsoft.com/office/drawing/2014/main" id="{D1E83FE3-35F1-9C55-9EF0-3234EBC21AAF}"/>
                </a:ext>
              </a:extLst>
            </p:cNvPr>
            <p:cNvSpPr>
              <a:spLocks/>
            </p:cNvSpPr>
            <p:nvPr/>
          </p:nvSpPr>
          <p:spPr bwMode="auto">
            <a:xfrm>
              <a:off x="522" y="797"/>
              <a:ext cx="985" cy="760"/>
            </a:xfrm>
            <a:custGeom>
              <a:avLst/>
              <a:gdLst>
                <a:gd name="T0" fmla="+- 0 908 522"/>
                <a:gd name="T1" fmla="*/ T0 w 985"/>
                <a:gd name="T2" fmla="+- 0 803 797"/>
                <a:gd name="T3" fmla="*/ 803 h 760"/>
                <a:gd name="T4" fmla="+- 0 821 522"/>
                <a:gd name="T5" fmla="*/ T4 w 985"/>
                <a:gd name="T6" fmla="+- 0 826 797"/>
                <a:gd name="T7" fmla="*/ 826 h 760"/>
                <a:gd name="T8" fmla="+- 0 741 522"/>
                <a:gd name="T9" fmla="*/ T8 w 985"/>
                <a:gd name="T10" fmla="+- 0 865 797"/>
                <a:gd name="T11" fmla="*/ 865 h 760"/>
                <a:gd name="T12" fmla="+- 0 671 522"/>
                <a:gd name="T13" fmla="*/ T12 w 985"/>
                <a:gd name="T14" fmla="+- 0 919 797"/>
                <a:gd name="T15" fmla="*/ 919 h 760"/>
                <a:gd name="T16" fmla="+- 0 613 522"/>
                <a:gd name="T17" fmla="*/ T16 w 985"/>
                <a:gd name="T18" fmla="+- 0 986 797"/>
                <a:gd name="T19" fmla="*/ 986 h 760"/>
                <a:gd name="T20" fmla="+- 0 567 522"/>
                <a:gd name="T21" fmla="*/ T20 w 985"/>
                <a:gd name="T22" fmla="+- 0 1064 797"/>
                <a:gd name="T23" fmla="*/ 1064 h 760"/>
                <a:gd name="T24" fmla="+- 0 537 522"/>
                <a:gd name="T25" fmla="*/ T24 w 985"/>
                <a:gd name="T26" fmla="+- 0 1150 797"/>
                <a:gd name="T27" fmla="*/ 1150 h 760"/>
                <a:gd name="T28" fmla="+- 0 523 522"/>
                <a:gd name="T29" fmla="*/ T28 w 985"/>
                <a:gd name="T30" fmla="+- 0 1241 797"/>
                <a:gd name="T31" fmla="*/ 1241 h 760"/>
                <a:gd name="T32" fmla="+- 0 523 522"/>
                <a:gd name="T33" fmla="*/ T32 w 985"/>
                <a:gd name="T34" fmla="+- 0 1287 797"/>
                <a:gd name="T35" fmla="*/ 1287 h 760"/>
                <a:gd name="T36" fmla="+- 0 526 522"/>
                <a:gd name="T37" fmla="*/ T36 w 985"/>
                <a:gd name="T38" fmla="+- 0 1326 797"/>
                <a:gd name="T39" fmla="*/ 1326 h 760"/>
                <a:gd name="T40" fmla="+- 0 532 522"/>
                <a:gd name="T41" fmla="*/ T40 w 985"/>
                <a:gd name="T42" fmla="+- 0 1364 797"/>
                <a:gd name="T43" fmla="*/ 1364 h 760"/>
                <a:gd name="T44" fmla="+- 0 541 522"/>
                <a:gd name="T45" fmla="*/ T44 w 985"/>
                <a:gd name="T46" fmla="+- 0 1402 797"/>
                <a:gd name="T47" fmla="*/ 1402 h 760"/>
                <a:gd name="T48" fmla="+- 0 554 522"/>
                <a:gd name="T49" fmla="*/ T48 w 985"/>
                <a:gd name="T50" fmla="+- 0 1438 797"/>
                <a:gd name="T51" fmla="*/ 1438 h 760"/>
                <a:gd name="T52" fmla="+- 0 569 522"/>
                <a:gd name="T53" fmla="*/ T52 w 985"/>
                <a:gd name="T54" fmla="+- 0 1474 797"/>
                <a:gd name="T55" fmla="*/ 1474 h 760"/>
                <a:gd name="T56" fmla="+- 0 587 522"/>
                <a:gd name="T57" fmla="*/ T56 w 985"/>
                <a:gd name="T58" fmla="+- 0 1508 797"/>
                <a:gd name="T59" fmla="*/ 1508 h 760"/>
                <a:gd name="T60" fmla="+- 0 607 522"/>
                <a:gd name="T61" fmla="*/ T60 w 985"/>
                <a:gd name="T62" fmla="+- 0 1541 797"/>
                <a:gd name="T63" fmla="*/ 1541 h 760"/>
                <a:gd name="T64" fmla="+- 0 637 522"/>
                <a:gd name="T65" fmla="*/ T64 w 985"/>
                <a:gd name="T66" fmla="+- 0 1531 797"/>
                <a:gd name="T67" fmla="*/ 1531 h 760"/>
                <a:gd name="T68" fmla="+- 0 617 522"/>
                <a:gd name="T69" fmla="*/ T68 w 985"/>
                <a:gd name="T70" fmla="+- 0 1501 797"/>
                <a:gd name="T71" fmla="*/ 1501 h 760"/>
                <a:gd name="T72" fmla="+- 0 600 522"/>
                <a:gd name="T73" fmla="*/ T72 w 985"/>
                <a:gd name="T74" fmla="+- 0 1469 797"/>
                <a:gd name="T75" fmla="*/ 1469 h 760"/>
                <a:gd name="T76" fmla="+- 0 585 522"/>
                <a:gd name="T77" fmla="*/ T76 w 985"/>
                <a:gd name="T78" fmla="+- 0 1436 797"/>
                <a:gd name="T79" fmla="*/ 1436 h 760"/>
                <a:gd name="T80" fmla="+- 0 573 522"/>
                <a:gd name="T81" fmla="*/ T80 w 985"/>
                <a:gd name="T82" fmla="+- 0 1402 797"/>
                <a:gd name="T83" fmla="*/ 1402 h 760"/>
                <a:gd name="T84" fmla="+- 0 563 522"/>
                <a:gd name="T85" fmla="*/ T84 w 985"/>
                <a:gd name="T86" fmla="+- 0 1367 797"/>
                <a:gd name="T87" fmla="*/ 1367 h 760"/>
                <a:gd name="T88" fmla="+- 0 557 522"/>
                <a:gd name="T89" fmla="*/ T88 w 985"/>
                <a:gd name="T90" fmla="+- 0 1331 797"/>
                <a:gd name="T91" fmla="*/ 1331 h 760"/>
                <a:gd name="T92" fmla="+- 0 553 522"/>
                <a:gd name="T93" fmla="*/ T92 w 985"/>
                <a:gd name="T94" fmla="+- 0 1295 797"/>
                <a:gd name="T95" fmla="*/ 1295 h 760"/>
                <a:gd name="T96" fmla="+- 0 553 522"/>
                <a:gd name="T97" fmla="*/ T96 w 985"/>
                <a:gd name="T98" fmla="+- 0 1244 797"/>
                <a:gd name="T99" fmla="*/ 1244 h 760"/>
                <a:gd name="T100" fmla="+- 0 566 522"/>
                <a:gd name="T101" fmla="*/ T100 w 985"/>
                <a:gd name="T102" fmla="+- 0 1157 797"/>
                <a:gd name="T103" fmla="*/ 1157 h 760"/>
                <a:gd name="T104" fmla="+- 0 594 522"/>
                <a:gd name="T105" fmla="*/ T104 w 985"/>
                <a:gd name="T106" fmla="+- 0 1076 797"/>
                <a:gd name="T107" fmla="*/ 1076 h 760"/>
                <a:gd name="T108" fmla="+- 0 637 522"/>
                <a:gd name="T109" fmla="*/ T108 w 985"/>
                <a:gd name="T110" fmla="+- 0 1004 797"/>
                <a:gd name="T111" fmla="*/ 1004 h 760"/>
                <a:gd name="T112" fmla="+- 0 692 522"/>
                <a:gd name="T113" fmla="*/ T112 w 985"/>
                <a:gd name="T114" fmla="+- 0 941 797"/>
                <a:gd name="T115" fmla="*/ 941 h 760"/>
                <a:gd name="T116" fmla="+- 0 757 522"/>
                <a:gd name="T117" fmla="*/ T116 w 985"/>
                <a:gd name="T118" fmla="+- 0 891 797"/>
                <a:gd name="T119" fmla="*/ 891 h 760"/>
                <a:gd name="T120" fmla="+- 0 831 522"/>
                <a:gd name="T121" fmla="*/ T120 w 985"/>
                <a:gd name="T122" fmla="+- 0 854 797"/>
                <a:gd name="T123" fmla="*/ 854 h 760"/>
                <a:gd name="T124" fmla="+- 0 913 522"/>
                <a:gd name="T125" fmla="*/ T124 w 985"/>
                <a:gd name="T126" fmla="+- 0 832 797"/>
                <a:gd name="T127" fmla="*/ 832 h 760"/>
                <a:gd name="T128" fmla="+- 0 977 522"/>
                <a:gd name="T129" fmla="*/ T128 w 985"/>
                <a:gd name="T130" fmla="+- 0 797 797"/>
                <a:gd name="T131" fmla="*/ 797 h 760"/>
                <a:gd name="T132" fmla="+- 0 1430 522"/>
                <a:gd name="T133" fmla="*/ T132 w 985"/>
                <a:gd name="T134" fmla="+- 0 1299 797"/>
                <a:gd name="T135" fmla="*/ 1299 h 760"/>
                <a:gd name="T136" fmla="+- 0 1430 522"/>
                <a:gd name="T137" fmla="*/ T136 w 985"/>
                <a:gd name="T138" fmla="+- 0 1282 797"/>
                <a:gd name="T139" fmla="*/ 1282 h 760"/>
                <a:gd name="T140" fmla="+- 0 1402 522"/>
                <a:gd name="T141" fmla="*/ T140 w 985"/>
                <a:gd name="T142" fmla="+- 0 1244 797"/>
                <a:gd name="T143" fmla="*/ 1244 h 760"/>
                <a:gd name="T144" fmla="+- 0 1417 522"/>
                <a:gd name="T145" fmla="*/ T144 w 985"/>
                <a:gd name="T146" fmla="+- 0 1263 797"/>
                <a:gd name="T147" fmla="*/ 1263 h 760"/>
                <a:gd name="T148" fmla="+- 0 1450 522"/>
                <a:gd name="T149" fmla="*/ T148 w 985"/>
                <a:gd name="T150" fmla="+- 0 1267 797"/>
                <a:gd name="T151" fmla="*/ 1267 h 760"/>
                <a:gd name="T152" fmla="+- 0 1417 522"/>
                <a:gd name="T153" fmla="*/ T152 w 985"/>
                <a:gd name="T154" fmla="+- 0 1263 797"/>
                <a:gd name="T155" fmla="*/ 1263 h 760"/>
                <a:gd name="T156" fmla="+- 0 1401 522"/>
                <a:gd name="T157" fmla="*/ T156 w 985"/>
                <a:gd name="T158" fmla="+- 0 1238 797"/>
                <a:gd name="T159" fmla="*/ 1238 h 760"/>
                <a:gd name="T160" fmla="+- 0 1417 522"/>
                <a:gd name="T161" fmla="*/ T160 w 985"/>
                <a:gd name="T162" fmla="+- 0 1263 797"/>
                <a:gd name="T163" fmla="*/ 1263 h 760"/>
                <a:gd name="T164" fmla="+- 0 1432 522"/>
                <a:gd name="T165" fmla="*/ T164 w 985"/>
                <a:gd name="T166" fmla="+- 0 1244 797"/>
                <a:gd name="T167" fmla="*/ 1244 h 760"/>
                <a:gd name="T168" fmla="+- 0 1482 522"/>
                <a:gd name="T169" fmla="*/ T168 w 985"/>
                <a:gd name="T170" fmla="+- 0 1164 797"/>
                <a:gd name="T171" fmla="*/ 1164 h 760"/>
                <a:gd name="T172" fmla="+- 0 1021 522"/>
                <a:gd name="T173" fmla="*/ T172 w 985"/>
                <a:gd name="T174" fmla="+- 0 829 797"/>
                <a:gd name="T175" fmla="*/ 829 h 760"/>
                <a:gd name="T176" fmla="+- 0 1104 522"/>
                <a:gd name="T177" fmla="*/ T176 w 985"/>
                <a:gd name="T178" fmla="+- 0 847 797"/>
                <a:gd name="T179" fmla="*/ 847 h 760"/>
                <a:gd name="T180" fmla="+- 0 1180 522"/>
                <a:gd name="T181" fmla="*/ T180 w 985"/>
                <a:gd name="T182" fmla="+- 0 880 797"/>
                <a:gd name="T183" fmla="*/ 880 h 760"/>
                <a:gd name="T184" fmla="+- 0 1248 522"/>
                <a:gd name="T185" fmla="*/ T184 w 985"/>
                <a:gd name="T186" fmla="+- 0 927 797"/>
                <a:gd name="T187" fmla="*/ 927 h 760"/>
                <a:gd name="T188" fmla="+- 0 1305 522"/>
                <a:gd name="T189" fmla="*/ T188 w 985"/>
                <a:gd name="T190" fmla="+- 0 987 797"/>
                <a:gd name="T191" fmla="*/ 987 h 760"/>
                <a:gd name="T192" fmla="+- 0 1351 522"/>
                <a:gd name="T193" fmla="*/ T192 w 985"/>
                <a:gd name="T194" fmla="+- 0 1057 797"/>
                <a:gd name="T195" fmla="*/ 1057 h 760"/>
                <a:gd name="T196" fmla="+- 0 1383 522"/>
                <a:gd name="T197" fmla="*/ T196 w 985"/>
                <a:gd name="T198" fmla="+- 0 1136 797"/>
                <a:gd name="T199" fmla="*/ 1136 h 760"/>
                <a:gd name="T200" fmla="+- 0 1400 522"/>
                <a:gd name="T201" fmla="*/ T200 w 985"/>
                <a:gd name="T202" fmla="+- 0 1222 797"/>
                <a:gd name="T203" fmla="*/ 1222 h 760"/>
                <a:gd name="T204" fmla="+- 0 1430 522"/>
                <a:gd name="T205" fmla="*/ T204 w 985"/>
                <a:gd name="T206" fmla="+- 0 1219 797"/>
                <a:gd name="T207" fmla="*/ 1219 h 760"/>
                <a:gd name="T208" fmla="+- 0 1412 522"/>
                <a:gd name="T209" fmla="*/ T208 w 985"/>
                <a:gd name="T210" fmla="+- 0 1128 797"/>
                <a:gd name="T211" fmla="*/ 1128 h 760"/>
                <a:gd name="T212" fmla="+- 0 1378 522"/>
                <a:gd name="T213" fmla="*/ T212 w 985"/>
                <a:gd name="T214" fmla="+- 0 1043 797"/>
                <a:gd name="T215" fmla="*/ 1043 h 760"/>
                <a:gd name="T216" fmla="+- 0 1329 522"/>
                <a:gd name="T217" fmla="*/ T216 w 985"/>
                <a:gd name="T218" fmla="+- 0 968 797"/>
                <a:gd name="T219" fmla="*/ 968 h 760"/>
                <a:gd name="T220" fmla="+- 0 1267 522"/>
                <a:gd name="T221" fmla="*/ T220 w 985"/>
                <a:gd name="T222" fmla="+- 0 905 797"/>
                <a:gd name="T223" fmla="*/ 905 h 760"/>
                <a:gd name="T224" fmla="+- 0 1194 522"/>
                <a:gd name="T225" fmla="*/ T224 w 985"/>
                <a:gd name="T226" fmla="+- 0 854 797"/>
                <a:gd name="T227" fmla="*/ 854 h 760"/>
                <a:gd name="T228" fmla="+- 0 1113 522"/>
                <a:gd name="T229" fmla="*/ T228 w 985"/>
                <a:gd name="T230" fmla="+- 0 818 797"/>
                <a:gd name="T231" fmla="*/ 818 h 760"/>
                <a:gd name="T232" fmla="+- 0 1024 522"/>
                <a:gd name="T233" fmla="*/ T232 w 985"/>
                <a:gd name="T234" fmla="+- 0 800 797"/>
                <a:gd name="T235" fmla="*/ 800 h 7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985" h="760">
                  <a:moveTo>
                    <a:pt x="455" y="0"/>
                  </a:moveTo>
                  <a:lnTo>
                    <a:pt x="432" y="1"/>
                  </a:lnTo>
                  <a:lnTo>
                    <a:pt x="409" y="3"/>
                  </a:lnTo>
                  <a:lnTo>
                    <a:pt x="386" y="6"/>
                  </a:lnTo>
                  <a:lnTo>
                    <a:pt x="364" y="10"/>
                  </a:lnTo>
                  <a:lnTo>
                    <a:pt x="342" y="15"/>
                  </a:lnTo>
                  <a:lnTo>
                    <a:pt x="320" y="21"/>
                  </a:lnTo>
                  <a:lnTo>
                    <a:pt x="299" y="29"/>
                  </a:lnTo>
                  <a:lnTo>
                    <a:pt x="278" y="37"/>
                  </a:lnTo>
                  <a:lnTo>
                    <a:pt x="258" y="47"/>
                  </a:lnTo>
                  <a:lnTo>
                    <a:pt x="238" y="57"/>
                  </a:lnTo>
                  <a:lnTo>
                    <a:pt x="219" y="68"/>
                  </a:lnTo>
                  <a:lnTo>
                    <a:pt x="201" y="81"/>
                  </a:lnTo>
                  <a:lnTo>
                    <a:pt x="183" y="94"/>
                  </a:lnTo>
                  <a:lnTo>
                    <a:pt x="166" y="108"/>
                  </a:lnTo>
                  <a:lnTo>
                    <a:pt x="149" y="122"/>
                  </a:lnTo>
                  <a:lnTo>
                    <a:pt x="133" y="138"/>
                  </a:lnTo>
                  <a:lnTo>
                    <a:pt x="118" y="154"/>
                  </a:lnTo>
                  <a:lnTo>
                    <a:pt x="104" y="171"/>
                  </a:lnTo>
                  <a:lnTo>
                    <a:pt x="91" y="189"/>
                  </a:lnTo>
                  <a:lnTo>
                    <a:pt x="78" y="208"/>
                  </a:lnTo>
                  <a:lnTo>
                    <a:pt x="66" y="227"/>
                  </a:lnTo>
                  <a:lnTo>
                    <a:pt x="55" y="246"/>
                  </a:lnTo>
                  <a:lnTo>
                    <a:pt x="45" y="267"/>
                  </a:lnTo>
                  <a:lnTo>
                    <a:pt x="36" y="287"/>
                  </a:lnTo>
                  <a:lnTo>
                    <a:pt x="28" y="309"/>
                  </a:lnTo>
                  <a:lnTo>
                    <a:pt x="21" y="331"/>
                  </a:lnTo>
                  <a:lnTo>
                    <a:pt x="15" y="353"/>
                  </a:lnTo>
                  <a:lnTo>
                    <a:pt x="10" y="376"/>
                  </a:lnTo>
                  <a:lnTo>
                    <a:pt x="6" y="399"/>
                  </a:lnTo>
                  <a:lnTo>
                    <a:pt x="3" y="422"/>
                  </a:lnTo>
                  <a:lnTo>
                    <a:pt x="1" y="444"/>
                  </a:lnTo>
                  <a:lnTo>
                    <a:pt x="1" y="447"/>
                  </a:lnTo>
                  <a:lnTo>
                    <a:pt x="0" y="466"/>
                  </a:lnTo>
                  <a:lnTo>
                    <a:pt x="0" y="479"/>
                  </a:lnTo>
                  <a:lnTo>
                    <a:pt x="1" y="490"/>
                  </a:lnTo>
                  <a:lnTo>
                    <a:pt x="1" y="500"/>
                  </a:lnTo>
                  <a:lnTo>
                    <a:pt x="2" y="509"/>
                  </a:lnTo>
                  <a:lnTo>
                    <a:pt x="3" y="519"/>
                  </a:lnTo>
                  <a:lnTo>
                    <a:pt x="4" y="529"/>
                  </a:lnTo>
                  <a:lnTo>
                    <a:pt x="5" y="538"/>
                  </a:lnTo>
                  <a:lnTo>
                    <a:pt x="7" y="548"/>
                  </a:lnTo>
                  <a:lnTo>
                    <a:pt x="8" y="557"/>
                  </a:lnTo>
                  <a:lnTo>
                    <a:pt x="10" y="567"/>
                  </a:lnTo>
                  <a:lnTo>
                    <a:pt x="12" y="576"/>
                  </a:lnTo>
                  <a:lnTo>
                    <a:pt x="14" y="586"/>
                  </a:lnTo>
                  <a:lnTo>
                    <a:pt x="17" y="595"/>
                  </a:lnTo>
                  <a:lnTo>
                    <a:pt x="19" y="605"/>
                  </a:lnTo>
                  <a:lnTo>
                    <a:pt x="22" y="614"/>
                  </a:lnTo>
                  <a:lnTo>
                    <a:pt x="25" y="623"/>
                  </a:lnTo>
                  <a:lnTo>
                    <a:pt x="28" y="632"/>
                  </a:lnTo>
                  <a:lnTo>
                    <a:pt x="32" y="641"/>
                  </a:lnTo>
                  <a:lnTo>
                    <a:pt x="35" y="650"/>
                  </a:lnTo>
                  <a:lnTo>
                    <a:pt x="39" y="659"/>
                  </a:lnTo>
                  <a:lnTo>
                    <a:pt x="43" y="668"/>
                  </a:lnTo>
                  <a:lnTo>
                    <a:pt x="47" y="677"/>
                  </a:lnTo>
                  <a:lnTo>
                    <a:pt x="51" y="685"/>
                  </a:lnTo>
                  <a:lnTo>
                    <a:pt x="55" y="694"/>
                  </a:lnTo>
                  <a:lnTo>
                    <a:pt x="60" y="703"/>
                  </a:lnTo>
                  <a:lnTo>
                    <a:pt x="65" y="711"/>
                  </a:lnTo>
                  <a:lnTo>
                    <a:pt x="70" y="719"/>
                  </a:lnTo>
                  <a:lnTo>
                    <a:pt x="75" y="727"/>
                  </a:lnTo>
                  <a:lnTo>
                    <a:pt x="80" y="736"/>
                  </a:lnTo>
                  <a:lnTo>
                    <a:pt x="85" y="744"/>
                  </a:lnTo>
                  <a:lnTo>
                    <a:pt x="91" y="752"/>
                  </a:lnTo>
                  <a:lnTo>
                    <a:pt x="97" y="759"/>
                  </a:lnTo>
                  <a:lnTo>
                    <a:pt x="121" y="741"/>
                  </a:lnTo>
                  <a:lnTo>
                    <a:pt x="115" y="734"/>
                  </a:lnTo>
                  <a:lnTo>
                    <a:pt x="110" y="727"/>
                  </a:lnTo>
                  <a:lnTo>
                    <a:pt x="105" y="719"/>
                  </a:lnTo>
                  <a:lnTo>
                    <a:pt x="100" y="711"/>
                  </a:lnTo>
                  <a:lnTo>
                    <a:pt x="95" y="704"/>
                  </a:lnTo>
                  <a:lnTo>
                    <a:pt x="91" y="696"/>
                  </a:lnTo>
                  <a:lnTo>
                    <a:pt x="86" y="688"/>
                  </a:lnTo>
                  <a:lnTo>
                    <a:pt x="82" y="680"/>
                  </a:lnTo>
                  <a:lnTo>
                    <a:pt x="78" y="672"/>
                  </a:lnTo>
                  <a:lnTo>
                    <a:pt x="74" y="664"/>
                  </a:lnTo>
                  <a:lnTo>
                    <a:pt x="70" y="656"/>
                  </a:lnTo>
                  <a:lnTo>
                    <a:pt x="66" y="647"/>
                  </a:lnTo>
                  <a:lnTo>
                    <a:pt x="63" y="639"/>
                  </a:lnTo>
                  <a:lnTo>
                    <a:pt x="60" y="631"/>
                  </a:lnTo>
                  <a:lnTo>
                    <a:pt x="57" y="622"/>
                  </a:lnTo>
                  <a:lnTo>
                    <a:pt x="54" y="614"/>
                  </a:lnTo>
                  <a:lnTo>
                    <a:pt x="51" y="605"/>
                  </a:lnTo>
                  <a:lnTo>
                    <a:pt x="48" y="596"/>
                  </a:lnTo>
                  <a:lnTo>
                    <a:pt x="46" y="588"/>
                  </a:lnTo>
                  <a:lnTo>
                    <a:pt x="44" y="579"/>
                  </a:lnTo>
                  <a:lnTo>
                    <a:pt x="41" y="570"/>
                  </a:lnTo>
                  <a:lnTo>
                    <a:pt x="40" y="561"/>
                  </a:lnTo>
                  <a:lnTo>
                    <a:pt x="38" y="552"/>
                  </a:lnTo>
                  <a:lnTo>
                    <a:pt x="36" y="543"/>
                  </a:lnTo>
                  <a:lnTo>
                    <a:pt x="35" y="534"/>
                  </a:lnTo>
                  <a:lnTo>
                    <a:pt x="34" y="525"/>
                  </a:lnTo>
                  <a:lnTo>
                    <a:pt x="33" y="516"/>
                  </a:lnTo>
                  <a:lnTo>
                    <a:pt x="32" y="507"/>
                  </a:lnTo>
                  <a:lnTo>
                    <a:pt x="31" y="498"/>
                  </a:lnTo>
                  <a:lnTo>
                    <a:pt x="31" y="490"/>
                  </a:lnTo>
                  <a:lnTo>
                    <a:pt x="30" y="479"/>
                  </a:lnTo>
                  <a:lnTo>
                    <a:pt x="30" y="466"/>
                  </a:lnTo>
                  <a:lnTo>
                    <a:pt x="31" y="447"/>
                  </a:lnTo>
                  <a:lnTo>
                    <a:pt x="33" y="425"/>
                  </a:lnTo>
                  <a:lnTo>
                    <a:pt x="35" y="403"/>
                  </a:lnTo>
                  <a:lnTo>
                    <a:pt x="39" y="381"/>
                  </a:lnTo>
                  <a:lnTo>
                    <a:pt x="44" y="360"/>
                  </a:lnTo>
                  <a:lnTo>
                    <a:pt x="50" y="339"/>
                  </a:lnTo>
                  <a:lnTo>
                    <a:pt x="56" y="319"/>
                  </a:lnTo>
                  <a:lnTo>
                    <a:pt x="64" y="299"/>
                  </a:lnTo>
                  <a:lnTo>
                    <a:pt x="72" y="279"/>
                  </a:lnTo>
                  <a:lnTo>
                    <a:pt x="82" y="260"/>
                  </a:lnTo>
                  <a:lnTo>
                    <a:pt x="92" y="242"/>
                  </a:lnTo>
                  <a:lnTo>
                    <a:pt x="103" y="224"/>
                  </a:lnTo>
                  <a:lnTo>
                    <a:pt x="115" y="207"/>
                  </a:lnTo>
                  <a:lnTo>
                    <a:pt x="128" y="190"/>
                  </a:lnTo>
                  <a:lnTo>
                    <a:pt x="141" y="174"/>
                  </a:lnTo>
                  <a:lnTo>
                    <a:pt x="155" y="159"/>
                  </a:lnTo>
                  <a:lnTo>
                    <a:pt x="170" y="144"/>
                  </a:lnTo>
                  <a:lnTo>
                    <a:pt x="185" y="130"/>
                  </a:lnTo>
                  <a:lnTo>
                    <a:pt x="201" y="117"/>
                  </a:lnTo>
                  <a:lnTo>
                    <a:pt x="218" y="105"/>
                  </a:lnTo>
                  <a:lnTo>
                    <a:pt x="235" y="94"/>
                  </a:lnTo>
                  <a:lnTo>
                    <a:pt x="253" y="83"/>
                  </a:lnTo>
                  <a:lnTo>
                    <a:pt x="271" y="73"/>
                  </a:lnTo>
                  <a:lnTo>
                    <a:pt x="290" y="65"/>
                  </a:lnTo>
                  <a:lnTo>
                    <a:pt x="309" y="57"/>
                  </a:lnTo>
                  <a:lnTo>
                    <a:pt x="329" y="50"/>
                  </a:lnTo>
                  <a:lnTo>
                    <a:pt x="349" y="44"/>
                  </a:lnTo>
                  <a:lnTo>
                    <a:pt x="370" y="39"/>
                  </a:lnTo>
                  <a:lnTo>
                    <a:pt x="391" y="35"/>
                  </a:lnTo>
                  <a:lnTo>
                    <a:pt x="412" y="32"/>
                  </a:lnTo>
                  <a:lnTo>
                    <a:pt x="434" y="31"/>
                  </a:lnTo>
                  <a:lnTo>
                    <a:pt x="455" y="30"/>
                  </a:lnTo>
                  <a:lnTo>
                    <a:pt x="455" y="0"/>
                  </a:lnTo>
                  <a:close/>
                  <a:moveTo>
                    <a:pt x="908" y="502"/>
                  </a:moveTo>
                  <a:lnTo>
                    <a:pt x="883" y="502"/>
                  </a:lnTo>
                  <a:lnTo>
                    <a:pt x="895" y="521"/>
                  </a:lnTo>
                  <a:lnTo>
                    <a:pt x="908" y="502"/>
                  </a:lnTo>
                  <a:close/>
                  <a:moveTo>
                    <a:pt x="831" y="367"/>
                  </a:moveTo>
                  <a:lnTo>
                    <a:pt x="806" y="383"/>
                  </a:lnTo>
                  <a:lnTo>
                    <a:pt x="883" y="502"/>
                  </a:lnTo>
                  <a:lnTo>
                    <a:pt x="908" y="485"/>
                  </a:lnTo>
                  <a:lnTo>
                    <a:pt x="883" y="485"/>
                  </a:lnTo>
                  <a:lnTo>
                    <a:pt x="893" y="470"/>
                  </a:lnTo>
                  <a:lnTo>
                    <a:pt x="880" y="470"/>
                  </a:lnTo>
                  <a:lnTo>
                    <a:pt x="880" y="447"/>
                  </a:lnTo>
                  <a:lnTo>
                    <a:pt x="879" y="441"/>
                  </a:lnTo>
                  <a:lnTo>
                    <a:pt x="831" y="367"/>
                  </a:lnTo>
                  <a:close/>
                  <a:moveTo>
                    <a:pt x="910" y="444"/>
                  </a:moveTo>
                  <a:lnTo>
                    <a:pt x="895" y="466"/>
                  </a:lnTo>
                  <a:lnTo>
                    <a:pt x="908" y="485"/>
                  </a:lnTo>
                  <a:lnTo>
                    <a:pt x="883" y="502"/>
                  </a:lnTo>
                  <a:lnTo>
                    <a:pt x="908" y="502"/>
                  </a:lnTo>
                  <a:lnTo>
                    <a:pt x="928" y="470"/>
                  </a:lnTo>
                  <a:lnTo>
                    <a:pt x="910" y="470"/>
                  </a:lnTo>
                  <a:lnTo>
                    <a:pt x="910" y="447"/>
                  </a:lnTo>
                  <a:lnTo>
                    <a:pt x="910" y="444"/>
                  </a:lnTo>
                  <a:close/>
                  <a:moveTo>
                    <a:pt x="895" y="466"/>
                  </a:moveTo>
                  <a:lnTo>
                    <a:pt x="883" y="485"/>
                  </a:lnTo>
                  <a:lnTo>
                    <a:pt x="908" y="485"/>
                  </a:lnTo>
                  <a:lnTo>
                    <a:pt x="895" y="466"/>
                  </a:lnTo>
                  <a:close/>
                  <a:moveTo>
                    <a:pt x="879" y="441"/>
                  </a:moveTo>
                  <a:lnTo>
                    <a:pt x="880" y="447"/>
                  </a:lnTo>
                  <a:lnTo>
                    <a:pt x="880" y="470"/>
                  </a:lnTo>
                  <a:lnTo>
                    <a:pt x="893" y="470"/>
                  </a:lnTo>
                  <a:lnTo>
                    <a:pt x="895" y="466"/>
                  </a:lnTo>
                  <a:lnTo>
                    <a:pt x="879" y="441"/>
                  </a:lnTo>
                  <a:close/>
                  <a:moveTo>
                    <a:pt x="960" y="367"/>
                  </a:moveTo>
                  <a:lnTo>
                    <a:pt x="910" y="444"/>
                  </a:lnTo>
                  <a:lnTo>
                    <a:pt x="910" y="447"/>
                  </a:lnTo>
                  <a:lnTo>
                    <a:pt x="910" y="470"/>
                  </a:lnTo>
                  <a:lnTo>
                    <a:pt x="928" y="470"/>
                  </a:lnTo>
                  <a:lnTo>
                    <a:pt x="985" y="383"/>
                  </a:lnTo>
                  <a:lnTo>
                    <a:pt x="960" y="367"/>
                  </a:lnTo>
                  <a:close/>
                  <a:moveTo>
                    <a:pt x="455" y="0"/>
                  </a:moveTo>
                  <a:lnTo>
                    <a:pt x="455" y="30"/>
                  </a:lnTo>
                  <a:lnTo>
                    <a:pt x="477" y="31"/>
                  </a:lnTo>
                  <a:lnTo>
                    <a:pt x="499" y="32"/>
                  </a:lnTo>
                  <a:lnTo>
                    <a:pt x="520" y="35"/>
                  </a:lnTo>
                  <a:lnTo>
                    <a:pt x="541" y="39"/>
                  </a:lnTo>
                  <a:lnTo>
                    <a:pt x="561" y="44"/>
                  </a:lnTo>
                  <a:lnTo>
                    <a:pt x="582" y="50"/>
                  </a:lnTo>
                  <a:lnTo>
                    <a:pt x="601" y="57"/>
                  </a:lnTo>
                  <a:lnTo>
                    <a:pt x="621" y="65"/>
                  </a:lnTo>
                  <a:lnTo>
                    <a:pt x="639" y="73"/>
                  </a:lnTo>
                  <a:lnTo>
                    <a:pt x="658" y="83"/>
                  </a:lnTo>
                  <a:lnTo>
                    <a:pt x="676" y="94"/>
                  </a:lnTo>
                  <a:lnTo>
                    <a:pt x="693" y="105"/>
                  </a:lnTo>
                  <a:lnTo>
                    <a:pt x="709" y="117"/>
                  </a:lnTo>
                  <a:lnTo>
                    <a:pt x="726" y="130"/>
                  </a:lnTo>
                  <a:lnTo>
                    <a:pt x="741" y="144"/>
                  </a:lnTo>
                  <a:lnTo>
                    <a:pt x="756" y="159"/>
                  </a:lnTo>
                  <a:lnTo>
                    <a:pt x="770" y="174"/>
                  </a:lnTo>
                  <a:lnTo>
                    <a:pt x="783" y="190"/>
                  </a:lnTo>
                  <a:lnTo>
                    <a:pt x="796" y="207"/>
                  </a:lnTo>
                  <a:lnTo>
                    <a:pt x="808" y="224"/>
                  </a:lnTo>
                  <a:lnTo>
                    <a:pt x="819" y="242"/>
                  </a:lnTo>
                  <a:lnTo>
                    <a:pt x="829" y="260"/>
                  </a:lnTo>
                  <a:lnTo>
                    <a:pt x="838" y="279"/>
                  </a:lnTo>
                  <a:lnTo>
                    <a:pt x="847" y="299"/>
                  </a:lnTo>
                  <a:lnTo>
                    <a:pt x="855" y="319"/>
                  </a:lnTo>
                  <a:lnTo>
                    <a:pt x="861" y="339"/>
                  </a:lnTo>
                  <a:lnTo>
                    <a:pt x="867" y="360"/>
                  </a:lnTo>
                  <a:lnTo>
                    <a:pt x="872" y="381"/>
                  </a:lnTo>
                  <a:lnTo>
                    <a:pt x="875" y="403"/>
                  </a:lnTo>
                  <a:lnTo>
                    <a:pt x="878" y="425"/>
                  </a:lnTo>
                  <a:lnTo>
                    <a:pt x="879" y="441"/>
                  </a:lnTo>
                  <a:lnTo>
                    <a:pt x="895" y="466"/>
                  </a:lnTo>
                  <a:lnTo>
                    <a:pt x="910" y="444"/>
                  </a:lnTo>
                  <a:lnTo>
                    <a:pt x="908" y="422"/>
                  </a:lnTo>
                  <a:lnTo>
                    <a:pt x="905" y="399"/>
                  </a:lnTo>
                  <a:lnTo>
                    <a:pt x="901" y="376"/>
                  </a:lnTo>
                  <a:lnTo>
                    <a:pt x="896" y="353"/>
                  </a:lnTo>
                  <a:lnTo>
                    <a:pt x="890" y="331"/>
                  </a:lnTo>
                  <a:lnTo>
                    <a:pt x="883" y="309"/>
                  </a:lnTo>
                  <a:lnTo>
                    <a:pt x="875" y="287"/>
                  </a:lnTo>
                  <a:lnTo>
                    <a:pt x="866" y="267"/>
                  </a:lnTo>
                  <a:lnTo>
                    <a:pt x="856" y="246"/>
                  </a:lnTo>
                  <a:lnTo>
                    <a:pt x="845" y="227"/>
                  </a:lnTo>
                  <a:lnTo>
                    <a:pt x="833" y="208"/>
                  </a:lnTo>
                  <a:lnTo>
                    <a:pt x="820" y="189"/>
                  </a:lnTo>
                  <a:lnTo>
                    <a:pt x="807" y="171"/>
                  </a:lnTo>
                  <a:lnTo>
                    <a:pt x="792" y="154"/>
                  </a:lnTo>
                  <a:lnTo>
                    <a:pt x="777" y="138"/>
                  </a:lnTo>
                  <a:lnTo>
                    <a:pt x="761" y="122"/>
                  </a:lnTo>
                  <a:lnTo>
                    <a:pt x="745" y="108"/>
                  </a:lnTo>
                  <a:lnTo>
                    <a:pt x="728" y="94"/>
                  </a:lnTo>
                  <a:lnTo>
                    <a:pt x="710" y="81"/>
                  </a:lnTo>
                  <a:lnTo>
                    <a:pt x="692" y="68"/>
                  </a:lnTo>
                  <a:lnTo>
                    <a:pt x="672" y="57"/>
                  </a:lnTo>
                  <a:lnTo>
                    <a:pt x="653" y="47"/>
                  </a:lnTo>
                  <a:lnTo>
                    <a:pt x="633" y="37"/>
                  </a:lnTo>
                  <a:lnTo>
                    <a:pt x="612" y="29"/>
                  </a:lnTo>
                  <a:lnTo>
                    <a:pt x="591" y="21"/>
                  </a:lnTo>
                  <a:lnTo>
                    <a:pt x="569" y="15"/>
                  </a:lnTo>
                  <a:lnTo>
                    <a:pt x="547" y="10"/>
                  </a:lnTo>
                  <a:lnTo>
                    <a:pt x="525" y="6"/>
                  </a:lnTo>
                  <a:lnTo>
                    <a:pt x="502" y="3"/>
                  </a:lnTo>
                  <a:lnTo>
                    <a:pt x="479" y="1"/>
                  </a:lnTo>
                  <a:lnTo>
                    <a:pt x="4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docshape775">
              <a:extLst>
                <a:ext uri="{FF2B5EF4-FFF2-40B4-BE49-F238E27FC236}">
                  <a16:creationId xmlns:a16="http://schemas.microsoft.com/office/drawing/2014/main" id="{04101C3B-A130-2E26-D250-9444266FAA63}"/>
                </a:ext>
              </a:extLst>
            </p:cNvPr>
            <p:cNvSpPr>
              <a:spLocks/>
            </p:cNvSpPr>
            <p:nvPr/>
          </p:nvSpPr>
          <p:spPr bwMode="auto">
            <a:xfrm>
              <a:off x="2051" y="582"/>
              <a:ext cx="632" cy="324"/>
            </a:xfrm>
            <a:custGeom>
              <a:avLst/>
              <a:gdLst>
                <a:gd name="T0" fmla="+- 0 2627 2052"/>
                <a:gd name="T1" fmla="*/ T0 w 632"/>
                <a:gd name="T2" fmla="+- 0 809 582"/>
                <a:gd name="T3" fmla="*/ 809 h 324"/>
                <a:gd name="T4" fmla="+- 0 2667 2052"/>
                <a:gd name="T5" fmla="*/ T4 w 632"/>
                <a:gd name="T6" fmla="+- 0 793 582"/>
                <a:gd name="T7" fmla="*/ 793 h 324"/>
                <a:gd name="T8" fmla="+- 0 2356 2052"/>
                <a:gd name="T9" fmla="*/ T8 w 632"/>
                <a:gd name="T10" fmla="+- 0 835 582"/>
                <a:gd name="T11" fmla="*/ 835 h 324"/>
                <a:gd name="T12" fmla="+- 0 2392 2052"/>
                <a:gd name="T13" fmla="*/ T12 w 632"/>
                <a:gd name="T14" fmla="+- 0 841 582"/>
                <a:gd name="T15" fmla="*/ 841 h 324"/>
                <a:gd name="T16" fmla="+- 0 2429 2052"/>
                <a:gd name="T17" fmla="*/ T16 w 632"/>
                <a:gd name="T18" fmla="+- 0 845 582"/>
                <a:gd name="T19" fmla="*/ 845 h 324"/>
                <a:gd name="T20" fmla="+- 0 2466 2052"/>
                <a:gd name="T21" fmla="*/ T20 w 632"/>
                <a:gd name="T22" fmla="+- 0 845 582"/>
                <a:gd name="T23" fmla="*/ 845 h 324"/>
                <a:gd name="T24" fmla="+- 0 2502 2052"/>
                <a:gd name="T25" fmla="*/ T24 w 632"/>
                <a:gd name="T26" fmla="+- 0 842 582"/>
                <a:gd name="T27" fmla="*/ 842 h 324"/>
                <a:gd name="T28" fmla="+- 0 2539 2052"/>
                <a:gd name="T29" fmla="*/ T28 w 632"/>
                <a:gd name="T30" fmla="+- 0 836 582"/>
                <a:gd name="T31" fmla="*/ 836 h 324"/>
                <a:gd name="T32" fmla="+- 0 2575 2052"/>
                <a:gd name="T33" fmla="*/ T32 w 632"/>
                <a:gd name="T34" fmla="+- 0 828 582"/>
                <a:gd name="T35" fmla="*/ 828 h 324"/>
                <a:gd name="T36" fmla="+- 0 2610 2052"/>
                <a:gd name="T37" fmla="*/ T36 w 632"/>
                <a:gd name="T38" fmla="+- 0 816 582"/>
                <a:gd name="T39" fmla="*/ 816 h 324"/>
                <a:gd name="T40" fmla="+- 0 2431 2052"/>
                <a:gd name="T41" fmla="*/ T40 w 632"/>
                <a:gd name="T42" fmla="+- 0 815 582"/>
                <a:gd name="T43" fmla="*/ 815 h 324"/>
                <a:gd name="T44" fmla="+- 0 2396 2052"/>
                <a:gd name="T45" fmla="*/ T44 w 632"/>
                <a:gd name="T46" fmla="+- 0 812 582"/>
                <a:gd name="T47" fmla="*/ 812 h 324"/>
                <a:gd name="T48" fmla="+- 0 2363 2052"/>
                <a:gd name="T49" fmla="*/ T48 w 632"/>
                <a:gd name="T50" fmla="+- 0 806 582"/>
                <a:gd name="T51" fmla="*/ 806 h 324"/>
                <a:gd name="T52" fmla="+- 0 2064 2052"/>
                <a:gd name="T53" fmla="*/ T52 w 632"/>
                <a:gd name="T54" fmla="+- 0 618 582"/>
                <a:gd name="T55" fmla="*/ 618 h 324"/>
                <a:gd name="T56" fmla="+- 0 2091 2052"/>
                <a:gd name="T57" fmla="*/ T56 w 632"/>
                <a:gd name="T58" fmla="+- 0 661 582"/>
                <a:gd name="T59" fmla="*/ 661 h 324"/>
                <a:gd name="T60" fmla="+- 0 2123 2052"/>
                <a:gd name="T61" fmla="*/ T60 w 632"/>
                <a:gd name="T62" fmla="+- 0 699 582"/>
                <a:gd name="T63" fmla="*/ 699 h 324"/>
                <a:gd name="T64" fmla="+- 0 2159 2052"/>
                <a:gd name="T65" fmla="*/ T64 w 632"/>
                <a:gd name="T66" fmla="+- 0 734 582"/>
                <a:gd name="T67" fmla="*/ 734 h 324"/>
                <a:gd name="T68" fmla="+- 0 2198 2052"/>
                <a:gd name="T69" fmla="*/ T68 w 632"/>
                <a:gd name="T70" fmla="+- 0 765 582"/>
                <a:gd name="T71" fmla="*/ 765 h 324"/>
                <a:gd name="T72" fmla="+- 0 2240 2052"/>
                <a:gd name="T73" fmla="*/ T72 w 632"/>
                <a:gd name="T74" fmla="+- 0 791 582"/>
                <a:gd name="T75" fmla="*/ 791 h 324"/>
                <a:gd name="T76" fmla="+- 0 2285 2052"/>
                <a:gd name="T77" fmla="*/ T76 w 632"/>
                <a:gd name="T78" fmla="+- 0 813 582"/>
                <a:gd name="T79" fmla="*/ 813 h 324"/>
                <a:gd name="T80" fmla="+- 0 2332 2052"/>
                <a:gd name="T81" fmla="*/ T80 w 632"/>
                <a:gd name="T82" fmla="+- 0 829 582"/>
                <a:gd name="T83" fmla="*/ 829 h 324"/>
                <a:gd name="T84" fmla="+- 0 2351 2052"/>
                <a:gd name="T85" fmla="*/ T84 w 632"/>
                <a:gd name="T86" fmla="+- 0 803 582"/>
                <a:gd name="T87" fmla="*/ 803 h 324"/>
                <a:gd name="T88" fmla="+- 0 2307 2052"/>
                <a:gd name="T89" fmla="*/ T88 w 632"/>
                <a:gd name="T90" fmla="+- 0 789 582"/>
                <a:gd name="T91" fmla="*/ 789 h 324"/>
                <a:gd name="T92" fmla="+- 0 2264 2052"/>
                <a:gd name="T93" fmla="*/ T92 w 632"/>
                <a:gd name="T94" fmla="+- 0 770 582"/>
                <a:gd name="T95" fmla="*/ 770 h 324"/>
                <a:gd name="T96" fmla="+- 0 2224 2052"/>
                <a:gd name="T97" fmla="*/ T96 w 632"/>
                <a:gd name="T98" fmla="+- 0 747 582"/>
                <a:gd name="T99" fmla="*/ 747 h 324"/>
                <a:gd name="T100" fmla="+- 0 2187 2052"/>
                <a:gd name="T101" fmla="*/ T100 w 632"/>
                <a:gd name="T102" fmla="+- 0 719 582"/>
                <a:gd name="T103" fmla="*/ 719 h 324"/>
                <a:gd name="T104" fmla="+- 0 2153 2052"/>
                <a:gd name="T105" fmla="*/ T104 w 632"/>
                <a:gd name="T106" fmla="+- 0 688 582"/>
                <a:gd name="T107" fmla="*/ 688 h 324"/>
                <a:gd name="T108" fmla="+- 0 2123 2052"/>
                <a:gd name="T109" fmla="*/ T108 w 632"/>
                <a:gd name="T110" fmla="+- 0 652 582"/>
                <a:gd name="T111" fmla="*/ 652 h 324"/>
                <a:gd name="T112" fmla="+- 0 2096 2052"/>
                <a:gd name="T113" fmla="*/ T112 w 632"/>
                <a:gd name="T114" fmla="+- 0 613 582"/>
                <a:gd name="T115" fmla="*/ 613 h 324"/>
                <a:gd name="T116" fmla="+- 0 2605 2052"/>
                <a:gd name="T117" fmla="*/ T116 w 632"/>
                <a:gd name="T118" fmla="+- 0 786 582"/>
                <a:gd name="T119" fmla="*/ 786 h 324"/>
                <a:gd name="T120" fmla="+- 0 2575 2052"/>
                <a:gd name="T121" fmla="*/ T120 w 632"/>
                <a:gd name="T122" fmla="+- 0 796 582"/>
                <a:gd name="T123" fmla="*/ 796 h 324"/>
                <a:gd name="T124" fmla="+- 0 2541 2052"/>
                <a:gd name="T125" fmla="*/ T124 w 632"/>
                <a:gd name="T126" fmla="+- 0 805 582"/>
                <a:gd name="T127" fmla="*/ 805 h 324"/>
                <a:gd name="T128" fmla="+- 0 2507 2052"/>
                <a:gd name="T129" fmla="*/ T128 w 632"/>
                <a:gd name="T130" fmla="+- 0 811 582"/>
                <a:gd name="T131" fmla="*/ 811 h 324"/>
                <a:gd name="T132" fmla="+- 0 2473 2052"/>
                <a:gd name="T133" fmla="*/ T132 w 632"/>
                <a:gd name="T134" fmla="+- 0 815 582"/>
                <a:gd name="T135" fmla="*/ 815 h 324"/>
                <a:gd name="T136" fmla="+- 0 2612 2052"/>
                <a:gd name="T137" fmla="*/ T136 w 632"/>
                <a:gd name="T138" fmla="+- 0 815 582"/>
                <a:gd name="T139" fmla="*/ 815 h 324"/>
                <a:gd name="T140" fmla="+- 0 2605 2052"/>
                <a:gd name="T141" fmla="*/ T140 w 632"/>
                <a:gd name="T142" fmla="+- 0 786 582"/>
                <a:gd name="T143" fmla="*/ 786 h 324"/>
                <a:gd name="T144" fmla="+- 0 2636 2052"/>
                <a:gd name="T145" fmla="*/ T144 w 632"/>
                <a:gd name="T146" fmla="+- 0 805 582"/>
                <a:gd name="T147" fmla="*/ 805 h 324"/>
                <a:gd name="T148" fmla="+- 0 2646 2052"/>
                <a:gd name="T149" fmla="*/ T148 w 632"/>
                <a:gd name="T150" fmla="+- 0 770 582"/>
                <a:gd name="T151" fmla="*/ 770 h 324"/>
                <a:gd name="T152" fmla="+- 0 2657 2052"/>
                <a:gd name="T153" fmla="*/ T152 w 632"/>
                <a:gd name="T154" fmla="+- 0 793 582"/>
                <a:gd name="T155" fmla="*/ 793 h 324"/>
                <a:gd name="T156" fmla="+- 0 2657 2052"/>
                <a:gd name="T157" fmla="*/ T156 w 632"/>
                <a:gd name="T158" fmla="+- 0 793 582"/>
                <a:gd name="T159" fmla="*/ 793 h 324"/>
                <a:gd name="T160" fmla="+- 0 2667 2052"/>
                <a:gd name="T161" fmla="*/ T160 w 632"/>
                <a:gd name="T162" fmla="+- 0 793 582"/>
                <a:gd name="T163" fmla="*/ 793 h 324"/>
                <a:gd name="T164" fmla="+- 0 2636 2052"/>
                <a:gd name="T165" fmla="*/ T164 w 632"/>
                <a:gd name="T166" fmla="+- 0 785 582"/>
                <a:gd name="T167" fmla="*/ 785 h 324"/>
                <a:gd name="T168" fmla="+- 0 2631 2052"/>
                <a:gd name="T169" fmla="*/ T168 w 632"/>
                <a:gd name="T170" fmla="+- 0 774 582"/>
                <a:gd name="T171" fmla="*/ 774 h 324"/>
                <a:gd name="T172" fmla="+- 0 2605 2052"/>
                <a:gd name="T173" fmla="*/ T172 w 632"/>
                <a:gd name="T174" fmla="+- 0 786 582"/>
                <a:gd name="T175" fmla="*/ 786 h 324"/>
                <a:gd name="T176" fmla="+- 0 2631 2052"/>
                <a:gd name="T177" fmla="*/ T176 w 632"/>
                <a:gd name="T178" fmla="+- 0 774 582"/>
                <a:gd name="T179" fmla="*/ 774 h 324"/>
                <a:gd name="T180" fmla="+- 0 2607 2052"/>
                <a:gd name="T181" fmla="*/ T180 w 632"/>
                <a:gd name="T182" fmla="+- 0 785 582"/>
                <a:gd name="T183" fmla="*/ 785 h 324"/>
                <a:gd name="T184" fmla="+- 0 2643 2052"/>
                <a:gd name="T185" fmla="*/ T184 w 632"/>
                <a:gd name="T186" fmla="+- 0 774 582"/>
                <a:gd name="T187" fmla="*/ 774 h 324"/>
                <a:gd name="T188" fmla="+- 0 2521 2052"/>
                <a:gd name="T189" fmla="*/ T188 w 632"/>
                <a:gd name="T190" fmla="+- 0 745 582"/>
                <a:gd name="T191" fmla="*/ 745 h 324"/>
                <a:gd name="T192" fmla="+- 0 2661 2052"/>
                <a:gd name="T193" fmla="*/ T192 w 632"/>
                <a:gd name="T194" fmla="+- 0 763 582"/>
                <a:gd name="T195" fmla="*/ 763 h 324"/>
                <a:gd name="T196" fmla="+- 0 2643 2052"/>
                <a:gd name="T197" fmla="*/ T196 w 632"/>
                <a:gd name="T198" fmla="+- 0 774 582"/>
                <a:gd name="T199" fmla="*/ 774 h 3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632" h="324">
                  <a:moveTo>
                    <a:pt x="587" y="208"/>
                  </a:moveTo>
                  <a:lnTo>
                    <a:pt x="592" y="219"/>
                  </a:lnTo>
                  <a:lnTo>
                    <a:pt x="584" y="223"/>
                  </a:lnTo>
                  <a:lnTo>
                    <a:pt x="575" y="227"/>
                  </a:lnTo>
                  <a:lnTo>
                    <a:pt x="568" y="230"/>
                  </a:lnTo>
                  <a:lnTo>
                    <a:pt x="520" y="308"/>
                  </a:lnTo>
                  <a:lnTo>
                    <a:pt x="546" y="324"/>
                  </a:lnTo>
                  <a:lnTo>
                    <a:pt x="615" y="211"/>
                  </a:lnTo>
                  <a:lnTo>
                    <a:pt x="605" y="211"/>
                  </a:lnTo>
                  <a:lnTo>
                    <a:pt x="587" y="208"/>
                  </a:lnTo>
                  <a:close/>
                  <a:moveTo>
                    <a:pt x="311" y="224"/>
                  </a:moveTo>
                  <a:lnTo>
                    <a:pt x="304" y="253"/>
                  </a:lnTo>
                  <a:lnTo>
                    <a:pt x="313" y="255"/>
                  </a:lnTo>
                  <a:lnTo>
                    <a:pt x="322" y="256"/>
                  </a:lnTo>
                  <a:lnTo>
                    <a:pt x="331" y="258"/>
                  </a:lnTo>
                  <a:lnTo>
                    <a:pt x="340" y="259"/>
                  </a:lnTo>
                  <a:lnTo>
                    <a:pt x="350" y="260"/>
                  </a:lnTo>
                  <a:lnTo>
                    <a:pt x="359" y="261"/>
                  </a:lnTo>
                  <a:lnTo>
                    <a:pt x="368" y="262"/>
                  </a:lnTo>
                  <a:lnTo>
                    <a:pt x="377" y="263"/>
                  </a:lnTo>
                  <a:lnTo>
                    <a:pt x="386" y="263"/>
                  </a:lnTo>
                  <a:lnTo>
                    <a:pt x="395" y="263"/>
                  </a:lnTo>
                  <a:lnTo>
                    <a:pt x="405" y="263"/>
                  </a:lnTo>
                  <a:lnTo>
                    <a:pt x="414" y="263"/>
                  </a:lnTo>
                  <a:lnTo>
                    <a:pt x="423" y="263"/>
                  </a:lnTo>
                  <a:lnTo>
                    <a:pt x="432" y="262"/>
                  </a:lnTo>
                  <a:lnTo>
                    <a:pt x="441" y="261"/>
                  </a:lnTo>
                  <a:lnTo>
                    <a:pt x="450" y="260"/>
                  </a:lnTo>
                  <a:lnTo>
                    <a:pt x="460" y="259"/>
                  </a:lnTo>
                  <a:lnTo>
                    <a:pt x="469" y="258"/>
                  </a:lnTo>
                  <a:lnTo>
                    <a:pt x="478" y="256"/>
                  </a:lnTo>
                  <a:lnTo>
                    <a:pt x="487" y="254"/>
                  </a:lnTo>
                  <a:lnTo>
                    <a:pt x="496" y="253"/>
                  </a:lnTo>
                  <a:lnTo>
                    <a:pt x="505" y="250"/>
                  </a:lnTo>
                  <a:lnTo>
                    <a:pt x="514" y="248"/>
                  </a:lnTo>
                  <a:lnTo>
                    <a:pt x="523" y="246"/>
                  </a:lnTo>
                  <a:lnTo>
                    <a:pt x="531" y="243"/>
                  </a:lnTo>
                  <a:lnTo>
                    <a:pt x="540" y="240"/>
                  </a:lnTo>
                  <a:lnTo>
                    <a:pt x="549" y="237"/>
                  </a:lnTo>
                  <a:lnTo>
                    <a:pt x="558" y="234"/>
                  </a:lnTo>
                  <a:lnTo>
                    <a:pt x="560" y="233"/>
                  </a:lnTo>
                  <a:lnTo>
                    <a:pt x="396" y="233"/>
                  </a:lnTo>
                  <a:lnTo>
                    <a:pt x="387" y="233"/>
                  </a:lnTo>
                  <a:lnTo>
                    <a:pt x="379" y="233"/>
                  </a:lnTo>
                  <a:lnTo>
                    <a:pt x="370" y="232"/>
                  </a:lnTo>
                  <a:lnTo>
                    <a:pt x="362" y="231"/>
                  </a:lnTo>
                  <a:lnTo>
                    <a:pt x="353" y="231"/>
                  </a:lnTo>
                  <a:lnTo>
                    <a:pt x="344" y="230"/>
                  </a:lnTo>
                  <a:lnTo>
                    <a:pt x="336" y="228"/>
                  </a:lnTo>
                  <a:lnTo>
                    <a:pt x="327" y="227"/>
                  </a:lnTo>
                  <a:lnTo>
                    <a:pt x="319" y="225"/>
                  </a:lnTo>
                  <a:lnTo>
                    <a:pt x="311" y="224"/>
                  </a:lnTo>
                  <a:close/>
                  <a:moveTo>
                    <a:pt x="27" y="0"/>
                  </a:moveTo>
                  <a:lnTo>
                    <a:pt x="0" y="13"/>
                  </a:lnTo>
                  <a:lnTo>
                    <a:pt x="6" y="25"/>
                  </a:lnTo>
                  <a:lnTo>
                    <a:pt x="12" y="36"/>
                  </a:lnTo>
                  <a:lnTo>
                    <a:pt x="18" y="47"/>
                  </a:lnTo>
                  <a:lnTo>
                    <a:pt x="25" y="58"/>
                  </a:lnTo>
                  <a:lnTo>
                    <a:pt x="32" y="68"/>
                  </a:lnTo>
                  <a:lnTo>
                    <a:pt x="39" y="79"/>
                  </a:lnTo>
                  <a:lnTo>
                    <a:pt x="47" y="89"/>
                  </a:lnTo>
                  <a:lnTo>
                    <a:pt x="55" y="99"/>
                  </a:lnTo>
                  <a:lnTo>
                    <a:pt x="63" y="108"/>
                  </a:lnTo>
                  <a:lnTo>
                    <a:pt x="71" y="117"/>
                  </a:lnTo>
                  <a:lnTo>
                    <a:pt x="80" y="127"/>
                  </a:lnTo>
                  <a:lnTo>
                    <a:pt x="88" y="135"/>
                  </a:lnTo>
                  <a:lnTo>
                    <a:pt x="97" y="144"/>
                  </a:lnTo>
                  <a:lnTo>
                    <a:pt x="107" y="152"/>
                  </a:lnTo>
                  <a:lnTo>
                    <a:pt x="116" y="160"/>
                  </a:lnTo>
                  <a:lnTo>
                    <a:pt x="126" y="168"/>
                  </a:lnTo>
                  <a:lnTo>
                    <a:pt x="135" y="176"/>
                  </a:lnTo>
                  <a:lnTo>
                    <a:pt x="146" y="183"/>
                  </a:lnTo>
                  <a:lnTo>
                    <a:pt x="156" y="190"/>
                  </a:lnTo>
                  <a:lnTo>
                    <a:pt x="166" y="197"/>
                  </a:lnTo>
                  <a:lnTo>
                    <a:pt x="177" y="203"/>
                  </a:lnTo>
                  <a:lnTo>
                    <a:pt x="188" y="209"/>
                  </a:lnTo>
                  <a:lnTo>
                    <a:pt x="199" y="215"/>
                  </a:lnTo>
                  <a:lnTo>
                    <a:pt x="210" y="220"/>
                  </a:lnTo>
                  <a:lnTo>
                    <a:pt x="221" y="226"/>
                  </a:lnTo>
                  <a:lnTo>
                    <a:pt x="233" y="231"/>
                  </a:lnTo>
                  <a:lnTo>
                    <a:pt x="244" y="235"/>
                  </a:lnTo>
                  <a:lnTo>
                    <a:pt x="256" y="239"/>
                  </a:lnTo>
                  <a:lnTo>
                    <a:pt x="268" y="243"/>
                  </a:lnTo>
                  <a:lnTo>
                    <a:pt x="280" y="247"/>
                  </a:lnTo>
                  <a:lnTo>
                    <a:pt x="292" y="250"/>
                  </a:lnTo>
                  <a:lnTo>
                    <a:pt x="304" y="253"/>
                  </a:lnTo>
                  <a:lnTo>
                    <a:pt x="311" y="224"/>
                  </a:lnTo>
                  <a:lnTo>
                    <a:pt x="299" y="221"/>
                  </a:lnTo>
                  <a:lnTo>
                    <a:pt x="288" y="218"/>
                  </a:lnTo>
                  <a:lnTo>
                    <a:pt x="277" y="214"/>
                  </a:lnTo>
                  <a:lnTo>
                    <a:pt x="266" y="211"/>
                  </a:lnTo>
                  <a:lnTo>
                    <a:pt x="255" y="207"/>
                  </a:lnTo>
                  <a:lnTo>
                    <a:pt x="244" y="203"/>
                  </a:lnTo>
                  <a:lnTo>
                    <a:pt x="233" y="198"/>
                  </a:lnTo>
                  <a:lnTo>
                    <a:pt x="223" y="193"/>
                  </a:lnTo>
                  <a:lnTo>
                    <a:pt x="212" y="188"/>
                  </a:lnTo>
                  <a:lnTo>
                    <a:pt x="202" y="183"/>
                  </a:lnTo>
                  <a:lnTo>
                    <a:pt x="192" y="177"/>
                  </a:lnTo>
                  <a:lnTo>
                    <a:pt x="182" y="171"/>
                  </a:lnTo>
                  <a:lnTo>
                    <a:pt x="172" y="165"/>
                  </a:lnTo>
                  <a:lnTo>
                    <a:pt x="163" y="158"/>
                  </a:lnTo>
                  <a:lnTo>
                    <a:pt x="153" y="152"/>
                  </a:lnTo>
                  <a:lnTo>
                    <a:pt x="144" y="145"/>
                  </a:lnTo>
                  <a:lnTo>
                    <a:pt x="135" y="137"/>
                  </a:lnTo>
                  <a:lnTo>
                    <a:pt x="126" y="130"/>
                  </a:lnTo>
                  <a:lnTo>
                    <a:pt x="118" y="122"/>
                  </a:lnTo>
                  <a:lnTo>
                    <a:pt x="109" y="114"/>
                  </a:lnTo>
                  <a:lnTo>
                    <a:pt x="101" y="106"/>
                  </a:lnTo>
                  <a:lnTo>
                    <a:pt x="93" y="97"/>
                  </a:lnTo>
                  <a:lnTo>
                    <a:pt x="86" y="89"/>
                  </a:lnTo>
                  <a:lnTo>
                    <a:pt x="78" y="80"/>
                  </a:lnTo>
                  <a:lnTo>
                    <a:pt x="71" y="70"/>
                  </a:lnTo>
                  <a:lnTo>
                    <a:pt x="64" y="61"/>
                  </a:lnTo>
                  <a:lnTo>
                    <a:pt x="57" y="51"/>
                  </a:lnTo>
                  <a:lnTo>
                    <a:pt x="50" y="41"/>
                  </a:lnTo>
                  <a:lnTo>
                    <a:pt x="44" y="31"/>
                  </a:lnTo>
                  <a:lnTo>
                    <a:pt x="38" y="21"/>
                  </a:lnTo>
                  <a:lnTo>
                    <a:pt x="32" y="11"/>
                  </a:lnTo>
                  <a:lnTo>
                    <a:pt x="27" y="0"/>
                  </a:lnTo>
                  <a:close/>
                  <a:moveTo>
                    <a:pt x="553" y="204"/>
                  </a:moveTo>
                  <a:lnTo>
                    <a:pt x="547" y="206"/>
                  </a:lnTo>
                  <a:lnTo>
                    <a:pt x="539" y="209"/>
                  </a:lnTo>
                  <a:lnTo>
                    <a:pt x="531" y="212"/>
                  </a:lnTo>
                  <a:lnTo>
                    <a:pt x="523" y="214"/>
                  </a:lnTo>
                  <a:lnTo>
                    <a:pt x="514" y="217"/>
                  </a:lnTo>
                  <a:lnTo>
                    <a:pt x="506" y="219"/>
                  </a:lnTo>
                  <a:lnTo>
                    <a:pt x="498" y="221"/>
                  </a:lnTo>
                  <a:lnTo>
                    <a:pt x="489" y="223"/>
                  </a:lnTo>
                  <a:lnTo>
                    <a:pt x="481" y="225"/>
                  </a:lnTo>
                  <a:lnTo>
                    <a:pt x="472" y="227"/>
                  </a:lnTo>
                  <a:lnTo>
                    <a:pt x="464" y="228"/>
                  </a:lnTo>
                  <a:lnTo>
                    <a:pt x="455" y="229"/>
                  </a:lnTo>
                  <a:lnTo>
                    <a:pt x="447" y="230"/>
                  </a:lnTo>
                  <a:lnTo>
                    <a:pt x="438" y="231"/>
                  </a:lnTo>
                  <a:lnTo>
                    <a:pt x="430" y="232"/>
                  </a:lnTo>
                  <a:lnTo>
                    <a:pt x="421" y="233"/>
                  </a:lnTo>
                  <a:lnTo>
                    <a:pt x="413" y="233"/>
                  </a:lnTo>
                  <a:lnTo>
                    <a:pt x="404" y="233"/>
                  </a:lnTo>
                  <a:lnTo>
                    <a:pt x="396" y="233"/>
                  </a:lnTo>
                  <a:lnTo>
                    <a:pt x="560" y="233"/>
                  </a:lnTo>
                  <a:lnTo>
                    <a:pt x="567" y="230"/>
                  </a:lnTo>
                  <a:lnTo>
                    <a:pt x="568" y="230"/>
                  </a:lnTo>
                  <a:lnTo>
                    <a:pt x="582" y="208"/>
                  </a:lnTo>
                  <a:lnTo>
                    <a:pt x="553" y="204"/>
                  </a:lnTo>
                  <a:close/>
                  <a:moveTo>
                    <a:pt x="582" y="208"/>
                  </a:moveTo>
                  <a:lnTo>
                    <a:pt x="568" y="230"/>
                  </a:lnTo>
                  <a:lnTo>
                    <a:pt x="575" y="227"/>
                  </a:lnTo>
                  <a:lnTo>
                    <a:pt x="584" y="223"/>
                  </a:lnTo>
                  <a:lnTo>
                    <a:pt x="592" y="219"/>
                  </a:lnTo>
                  <a:lnTo>
                    <a:pt x="587" y="208"/>
                  </a:lnTo>
                  <a:lnTo>
                    <a:pt x="582" y="208"/>
                  </a:lnTo>
                  <a:close/>
                  <a:moveTo>
                    <a:pt x="594" y="188"/>
                  </a:moveTo>
                  <a:lnTo>
                    <a:pt x="585" y="203"/>
                  </a:lnTo>
                  <a:lnTo>
                    <a:pt x="585" y="204"/>
                  </a:lnTo>
                  <a:lnTo>
                    <a:pt x="587" y="208"/>
                  </a:lnTo>
                  <a:lnTo>
                    <a:pt x="605" y="211"/>
                  </a:lnTo>
                  <a:lnTo>
                    <a:pt x="594" y="188"/>
                  </a:lnTo>
                  <a:close/>
                  <a:moveTo>
                    <a:pt x="608" y="188"/>
                  </a:moveTo>
                  <a:lnTo>
                    <a:pt x="594" y="188"/>
                  </a:lnTo>
                  <a:lnTo>
                    <a:pt x="605" y="211"/>
                  </a:lnTo>
                  <a:lnTo>
                    <a:pt x="608" y="188"/>
                  </a:lnTo>
                  <a:close/>
                  <a:moveTo>
                    <a:pt x="609" y="181"/>
                  </a:moveTo>
                  <a:lnTo>
                    <a:pt x="605" y="211"/>
                  </a:lnTo>
                  <a:lnTo>
                    <a:pt x="615" y="211"/>
                  </a:lnTo>
                  <a:lnTo>
                    <a:pt x="619" y="204"/>
                  </a:lnTo>
                  <a:lnTo>
                    <a:pt x="619" y="203"/>
                  </a:lnTo>
                  <a:lnTo>
                    <a:pt x="609" y="181"/>
                  </a:lnTo>
                  <a:close/>
                  <a:moveTo>
                    <a:pt x="584" y="203"/>
                  </a:moveTo>
                  <a:lnTo>
                    <a:pt x="582" y="208"/>
                  </a:lnTo>
                  <a:lnTo>
                    <a:pt x="587" y="208"/>
                  </a:lnTo>
                  <a:lnTo>
                    <a:pt x="584" y="203"/>
                  </a:lnTo>
                  <a:close/>
                  <a:moveTo>
                    <a:pt x="579" y="192"/>
                  </a:moveTo>
                  <a:lnTo>
                    <a:pt x="571" y="196"/>
                  </a:lnTo>
                  <a:lnTo>
                    <a:pt x="563" y="199"/>
                  </a:lnTo>
                  <a:lnTo>
                    <a:pt x="555" y="203"/>
                  </a:lnTo>
                  <a:lnTo>
                    <a:pt x="553" y="204"/>
                  </a:lnTo>
                  <a:lnTo>
                    <a:pt x="582" y="208"/>
                  </a:lnTo>
                  <a:lnTo>
                    <a:pt x="584" y="204"/>
                  </a:lnTo>
                  <a:lnTo>
                    <a:pt x="584" y="203"/>
                  </a:lnTo>
                  <a:lnTo>
                    <a:pt x="579" y="192"/>
                  </a:lnTo>
                  <a:close/>
                  <a:moveTo>
                    <a:pt x="469" y="163"/>
                  </a:moveTo>
                  <a:lnTo>
                    <a:pt x="465" y="192"/>
                  </a:lnTo>
                  <a:lnTo>
                    <a:pt x="553" y="204"/>
                  </a:lnTo>
                  <a:lnTo>
                    <a:pt x="555" y="203"/>
                  </a:lnTo>
                  <a:lnTo>
                    <a:pt x="563" y="199"/>
                  </a:lnTo>
                  <a:lnTo>
                    <a:pt x="571" y="196"/>
                  </a:lnTo>
                  <a:lnTo>
                    <a:pt x="579" y="192"/>
                  </a:lnTo>
                  <a:lnTo>
                    <a:pt x="591" y="192"/>
                  </a:lnTo>
                  <a:lnTo>
                    <a:pt x="594" y="188"/>
                  </a:lnTo>
                  <a:lnTo>
                    <a:pt x="608" y="188"/>
                  </a:lnTo>
                  <a:lnTo>
                    <a:pt x="609" y="181"/>
                  </a:lnTo>
                  <a:lnTo>
                    <a:pt x="469" y="163"/>
                  </a:lnTo>
                  <a:close/>
                  <a:moveTo>
                    <a:pt x="609" y="181"/>
                  </a:moveTo>
                  <a:lnTo>
                    <a:pt x="619" y="204"/>
                  </a:lnTo>
                  <a:lnTo>
                    <a:pt x="632" y="184"/>
                  </a:lnTo>
                  <a:lnTo>
                    <a:pt x="609" y="181"/>
                  </a:lnTo>
                  <a:close/>
                  <a:moveTo>
                    <a:pt x="591" y="192"/>
                  </a:moveTo>
                  <a:lnTo>
                    <a:pt x="579" y="192"/>
                  </a:lnTo>
                  <a:lnTo>
                    <a:pt x="584" y="203"/>
                  </a:lnTo>
                  <a:lnTo>
                    <a:pt x="591" y="19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
        <p:nvSpPr>
          <p:cNvPr id="2" name="Título 1">
            <a:extLst>
              <a:ext uri="{FF2B5EF4-FFF2-40B4-BE49-F238E27FC236}">
                <a16:creationId xmlns:a16="http://schemas.microsoft.com/office/drawing/2014/main" id="{DD59A692-411E-1A4B-D723-991C01FAEDBC}"/>
              </a:ext>
            </a:extLst>
          </p:cNvPr>
          <p:cNvSpPr>
            <a:spLocks noGrp="1"/>
          </p:cNvSpPr>
          <p:nvPr>
            <p:ph type="title"/>
          </p:nvPr>
        </p:nvSpPr>
        <p:spPr>
          <a:xfrm>
            <a:off x="244856" y="196672"/>
            <a:ext cx="3332479" cy="153888"/>
          </a:xfrm>
        </p:spPr>
        <p:txBody>
          <a:bodyPr/>
          <a:lstStyle/>
          <a:p>
            <a:r>
              <a:rPr lang="es-ES" dirty="0"/>
              <a:t>ASIENTO</a:t>
            </a:r>
            <a:endParaRPr lang="es-MX" dirty="0"/>
          </a:p>
        </p:txBody>
      </p:sp>
      <p:sp>
        <p:nvSpPr>
          <p:cNvPr id="3" name="Marcador de contenido 2">
            <a:extLst>
              <a:ext uri="{FF2B5EF4-FFF2-40B4-BE49-F238E27FC236}">
                <a16:creationId xmlns:a16="http://schemas.microsoft.com/office/drawing/2014/main" id="{5BF6710C-5D0F-A2A8-C3F0-34BEA42B44EA}"/>
              </a:ext>
            </a:extLst>
          </p:cNvPr>
          <p:cNvSpPr>
            <a:spLocks noGrp="1"/>
          </p:cNvSpPr>
          <p:nvPr>
            <p:ph sz="half" idx="2"/>
          </p:nvPr>
        </p:nvSpPr>
        <p:spPr>
          <a:xfrm>
            <a:off x="244856" y="586562"/>
            <a:ext cx="2257425" cy="2154436"/>
          </a:xfrm>
        </p:spPr>
        <p:txBody>
          <a:bodyPr/>
          <a:lstStyle/>
          <a:p>
            <a:r>
              <a:rPr lang="es-ES" b="1" dirty="0"/>
              <a:t>ADVERTENCIA</a:t>
            </a:r>
          </a:p>
          <a:p>
            <a:r>
              <a:rPr lang="es-ES" dirty="0"/>
              <a:t>Siempre suelte el  caballete lateral a su posición hacia arriba antes de arrancar el vehículo.   De lo contrario, el vehículo no arrancará. </a:t>
            </a:r>
          </a:p>
          <a:p>
            <a:r>
              <a:rPr lang="es-ES" dirty="0"/>
              <a:t>Si el caballete lateral se aplica con la condición de funcionamiento del motor, el vehículo se  apagara  en caso de   que  el vehículo esté en marcha o cuando la marcha se cambie de punto muerto.  </a:t>
            </a:r>
          </a:p>
          <a:p>
            <a:endParaRPr lang="es-ES" b="1" dirty="0"/>
          </a:p>
          <a:p>
            <a:r>
              <a:rPr lang="es-ES" b="1" dirty="0"/>
              <a:t>PRECAUCION</a:t>
            </a:r>
          </a:p>
          <a:p>
            <a:r>
              <a:rPr lang="es-ES" dirty="0"/>
              <a:t>Nunca se siente en el vehículo cuando esté apoyado por un caballete lateral.  Siempre estacione el vehículo sobre una superficie  plana y firme.</a:t>
            </a:r>
          </a:p>
          <a:p>
            <a:endParaRPr lang="es-ES" b="1" dirty="0"/>
          </a:p>
          <a:p>
            <a:r>
              <a:rPr lang="es-ES" b="1" dirty="0"/>
              <a:t>ASIENTO</a:t>
            </a:r>
          </a:p>
          <a:p>
            <a:r>
              <a:rPr lang="es-ES" dirty="0"/>
              <a:t>El  bloqueo del asiento se encuentra en la parte trasera del  vehículo debajo del conjunto de la luz trasera. </a:t>
            </a:r>
          </a:p>
          <a:p>
            <a:endParaRPr lang="es-MX" dirty="0"/>
          </a:p>
        </p:txBody>
      </p:sp>
      <p:sp>
        <p:nvSpPr>
          <p:cNvPr id="4" name="Marcador de contenido 3">
            <a:extLst>
              <a:ext uri="{FF2B5EF4-FFF2-40B4-BE49-F238E27FC236}">
                <a16:creationId xmlns:a16="http://schemas.microsoft.com/office/drawing/2014/main" id="{C2337BA3-0DF6-506B-16EB-B4F53677F330}"/>
              </a:ext>
            </a:extLst>
          </p:cNvPr>
          <p:cNvSpPr>
            <a:spLocks noGrp="1"/>
          </p:cNvSpPr>
          <p:nvPr>
            <p:ph sz="half" idx="3"/>
          </p:nvPr>
        </p:nvSpPr>
        <p:spPr>
          <a:xfrm>
            <a:off x="2700655" y="586562"/>
            <a:ext cx="2258060" cy="1508105"/>
          </a:xfrm>
        </p:spPr>
        <p:txBody>
          <a:bodyPr/>
          <a:lstStyle/>
          <a:p>
            <a:r>
              <a:rPr lang="es-ES" b="1" dirty="0"/>
              <a:t>ASIENTO TRASERO  (asiento del pasajero)</a:t>
            </a:r>
          </a:p>
          <a:p>
            <a:r>
              <a:rPr lang="es-ES" dirty="0"/>
              <a:t>Para quitar el asiento  trasero, inserte la llave en  el bloqueo del   asiento y gírelo en el sentido de las agujas del reloj. Tire y saque el asiento levantándolo de la parte trasera y golpeándolo suavemente   en la  parte delantera  Ahora,  puede  acceder a la pequeña caja de utilidades, kit de herramientas, etc. Invierta el procedimiento de extracción para volver a colocar el asiento.</a:t>
            </a:r>
          </a:p>
          <a:p>
            <a:endParaRPr lang="es-ES" b="1" dirty="0"/>
          </a:p>
          <a:p>
            <a:r>
              <a:rPr lang="es-ES" b="1" dirty="0"/>
              <a:t>Nota</a:t>
            </a:r>
          </a:p>
          <a:p>
            <a:r>
              <a:rPr lang="es-ES" dirty="0"/>
              <a:t>Asegúrese de que el asiento quede bien colocado después del  remontaje.</a:t>
            </a:r>
          </a:p>
          <a:p>
            <a:endParaRPr lang="es-MX" dirty="0"/>
          </a:p>
        </p:txBody>
      </p:sp>
    </p:spTree>
    <p:extLst>
      <p:ext uri="{BB962C8B-B14F-4D97-AF65-F5344CB8AC3E}">
        <p14:creationId xmlns:p14="http://schemas.microsoft.com/office/powerpoint/2010/main" val="481731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01870-6F2D-EB32-CC5F-FA334305C2E9}"/>
              </a:ext>
            </a:extLst>
          </p:cNvPr>
          <p:cNvSpPr>
            <a:spLocks noGrp="1"/>
          </p:cNvSpPr>
          <p:nvPr>
            <p:ph type="title"/>
          </p:nvPr>
        </p:nvSpPr>
        <p:spPr>
          <a:xfrm>
            <a:off x="244856" y="196672"/>
            <a:ext cx="3332479" cy="153888"/>
          </a:xfrm>
        </p:spPr>
        <p:txBody>
          <a:bodyPr/>
          <a:lstStyle/>
          <a:p>
            <a:r>
              <a:rPr lang="es-ES" dirty="0"/>
              <a:t>KIT DE HERRAMIENTAS</a:t>
            </a:r>
            <a:endParaRPr lang="es-MX" dirty="0"/>
          </a:p>
        </p:txBody>
      </p:sp>
      <p:sp>
        <p:nvSpPr>
          <p:cNvPr id="3" name="Marcador de contenido 2">
            <a:extLst>
              <a:ext uri="{FF2B5EF4-FFF2-40B4-BE49-F238E27FC236}">
                <a16:creationId xmlns:a16="http://schemas.microsoft.com/office/drawing/2014/main" id="{14636003-6634-1C75-2001-5BDA985CAF99}"/>
              </a:ext>
            </a:extLst>
          </p:cNvPr>
          <p:cNvSpPr>
            <a:spLocks noGrp="1"/>
          </p:cNvSpPr>
          <p:nvPr>
            <p:ph sz="half" idx="2"/>
          </p:nvPr>
        </p:nvSpPr>
        <p:spPr>
          <a:xfrm>
            <a:off x="244856" y="586562"/>
            <a:ext cx="2257425" cy="2585323"/>
          </a:xfrm>
        </p:spPr>
        <p:txBody>
          <a:bodyPr/>
          <a:lstStyle/>
          <a:p>
            <a:r>
              <a:rPr lang="es-ES" b="1" dirty="0"/>
              <a:t>KIT DE HERRAMIENTAS</a:t>
            </a:r>
          </a:p>
          <a:p>
            <a:pPr algn="just"/>
            <a:r>
              <a:rPr lang="es-ES" dirty="0"/>
              <a:t>Para  ayudarle a realizar ciertos aspectos del mantenimiento periódico y las reparaciones de emergencia, se suministra un kit de herramientas junto con el vehículo.</a:t>
            </a:r>
          </a:p>
          <a:p>
            <a:pPr algn="just"/>
            <a:r>
              <a:rPr lang="es-ES" dirty="0"/>
              <a:t>Un kit de herramientas  se fija con el asiento del pasajero  mediante una banda.  Retire el asiento del pasajero como se explica en la página anterior  para acceder a ellos.</a:t>
            </a:r>
          </a:p>
          <a:p>
            <a:endParaRPr lang="es-ES" dirty="0"/>
          </a:p>
          <a:p>
            <a:r>
              <a:rPr lang="es-ES" dirty="0"/>
              <a:t>El kit de herramientas  consta de  un número cada uno de los siguientes:</a:t>
            </a:r>
          </a:p>
          <a:p>
            <a:endParaRPr lang="es-ES" dirty="0"/>
          </a:p>
          <a:p>
            <a:r>
              <a:rPr lang="es-ES" dirty="0"/>
              <a:t>1. Llave de extremo abierto de 12x14 mm</a:t>
            </a:r>
          </a:p>
          <a:p>
            <a:r>
              <a:rPr lang="es-ES" dirty="0"/>
              <a:t>2. Broca de destornillador   combinado</a:t>
            </a:r>
          </a:p>
          <a:p>
            <a:r>
              <a:rPr lang="es-ES" dirty="0"/>
              <a:t>3. Mango del destornillador</a:t>
            </a:r>
          </a:p>
          <a:p>
            <a:r>
              <a:rPr lang="es-ES" dirty="0"/>
              <a:t>4. Bolsa de herramientas</a:t>
            </a:r>
          </a:p>
          <a:p>
            <a:endParaRPr lang="es-ES" b="1" dirty="0"/>
          </a:p>
          <a:p>
            <a:r>
              <a:rPr lang="es-ES" b="1" dirty="0"/>
              <a:t>NOTA</a:t>
            </a:r>
            <a:endParaRPr lang="es-MX" dirty="0"/>
          </a:p>
          <a:p>
            <a:r>
              <a:rPr lang="es-ES" dirty="0"/>
              <a:t>Se recomienda  utilizar el kit de  herramientas en caso de cualquier emergencia. Siempre es recomendable llevar su vehículo al Distribuidor o Centro de Servicio  Autorizado TVS.</a:t>
            </a:r>
          </a:p>
          <a:p>
            <a:endParaRPr lang="es-MX" dirty="0"/>
          </a:p>
        </p:txBody>
      </p:sp>
      <p:sp>
        <p:nvSpPr>
          <p:cNvPr id="4" name="Marcador de contenido 3">
            <a:extLst>
              <a:ext uri="{FF2B5EF4-FFF2-40B4-BE49-F238E27FC236}">
                <a16:creationId xmlns:a16="http://schemas.microsoft.com/office/drawing/2014/main" id="{1283FC3C-2E36-FC69-B919-67B2F5424C5A}"/>
              </a:ext>
            </a:extLst>
          </p:cNvPr>
          <p:cNvSpPr>
            <a:spLocks noGrp="1"/>
          </p:cNvSpPr>
          <p:nvPr>
            <p:ph sz="half" idx="3"/>
          </p:nvPr>
        </p:nvSpPr>
        <p:spPr>
          <a:xfrm>
            <a:off x="2711317" y="2365455"/>
            <a:ext cx="2258060" cy="430887"/>
          </a:xfrm>
        </p:spPr>
        <p:txBody>
          <a:bodyPr/>
          <a:lstStyle/>
          <a:p>
            <a:r>
              <a:rPr lang="es-ES" b="1" dirty="0"/>
              <a:t>NOTA</a:t>
            </a:r>
          </a:p>
          <a:p>
            <a:r>
              <a:rPr lang="es-ES" dirty="0"/>
              <a:t>No retire el juego de herramientas del vehículo. Siempre asegúrese de mantenerlos junto con el vehículo.</a:t>
            </a:r>
            <a:endParaRPr lang="es-MX" dirty="0"/>
          </a:p>
        </p:txBody>
      </p:sp>
      <p:pic>
        <p:nvPicPr>
          <p:cNvPr id="8" name="image108.png">
            <a:extLst>
              <a:ext uri="{FF2B5EF4-FFF2-40B4-BE49-F238E27FC236}">
                <a16:creationId xmlns:a16="http://schemas.microsoft.com/office/drawing/2014/main" id="{B12DCE8E-CC11-9061-FD4E-415780F48935}"/>
              </a:ext>
            </a:extLst>
          </p:cNvPr>
          <p:cNvPicPr>
            <a:picLocks noChangeAspect="1"/>
          </p:cNvPicPr>
          <p:nvPr/>
        </p:nvPicPr>
        <p:blipFill>
          <a:blip r:embed="rId2" cstate="print"/>
          <a:stretch>
            <a:fillRect/>
          </a:stretch>
        </p:blipFill>
        <p:spPr>
          <a:xfrm>
            <a:off x="2892361" y="704166"/>
            <a:ext cx="1906905" cy="1331595"/>
          </a:xfrm>
          <a:prstGeom prst="rect">
            <a:avLst/>
          </a:prstGeom>
        </p:spPr>
      </p:pic>
    </p:spTree>
    <p:extLst>
      <p:ext uri="{BB962C8B-B14F-4D97-AF65-F5344CB8AC3E}">
        <p14:creationId xmlns:p14="http://schemas.microsoft.com/office/powerpoint/2010/main" val="131576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261EA-935F-19E3-3C7C-0CF24970174D}"/>
              </a:ext>
            </a:extLst>
          </p:cNvPr>
          <p:cNvSpPr>
            <a:spLocks noGrp="1"/>
          </p:cNvSpPr>
          <p:nvPr>
            <p:ph type="title"/>
          </p:nvPr>
        </p:nvSpPr>
        <p:spPr>
          <a:xfrm>
            <a:off x="244856" y="180769"/>
            <a:ext cx="3332479" cy="153888"/>
          </a:xfrm>
        </p:spPr>
        <p:txBody>
          <a:bodyPr/>
          <a:lstStyle/>
          <a:p>
            <a:r>
              <a:rPr lang="es-ES" dirty="0"/>
              <a:t>CUBIERTA BATERIA</a:t>
            </a:r>
            <a:endParaRPr lang="es-MX" dirty="0"/>
          </a:p>
        </p:txBody>
      </p:sp>
      <p:sp>
        <p:nvSpPr>
          <p:cNvPr id="3" name="Marcador de contenido 2">
            <a:extLst>
              <a:ext uri="{FF2B5EF4-FFF2-40B4-BE49-F238E27FC236}">
                <a16:creationId xmlns:a16="http://schemas.microsoft.com/office/drawing/2014/main" id="{64329C69-48C5-D876-1277-531141FB5975}"/>
              </a:ext>
            </a:extLst>
          </p:cNvPr>
          <p:cNvSpPr>
            <a:spLocks noGrp="1"/>
          </p:cNvSpPr>
          <p:nvPr>
            <p:ph sz="half" idx="2"/>
          </p:nvPr>
        </p:nvSpPr>
        <p:spPr>
          <a:xfrm>
            <a:off x="244856" y="586562"/>
            <a:ext cx="2257425" cy="1631216"/>
          </a:xfrm>
        </p:spPr>
        <p:txBody>
          <a:bodyPr/>
          <a:lstStyle/>
          <a:p>
            <a:r>
              <a:rPr lang="es-ES" sz="800" b="1" dirty="0"/>
              <a:t> MARCO DE CUBIERTA BATERIA</a:t>
            </a:r>
          </a:p>
          <a:p>
            <a:pPr algn="just"/>
            <a:r>
              <a:rPr lang="es-ES" dirty="0"/>
              <a:t>Para acceder al  conjunto de la  batería y a los fusibles, es necesario quitar  el marco de la cubierta izquierda. Siga  el procedimiento que se indica a continuación para quitar y volver a fijar el marco de la cubierta.</a:t>
            </a:r>
          </a:p>
          <a:p>
            <a:pPr algn="just"/>
            <a:endParaRPr lang="es-ES" dirty="0"/>
          </a:p>
          <a:p>
            <a:pPr algn="just"/>
            <a:r>
              <a:rPr lang="es-ES" dirty="0"/>
              <a:t>Para retirar :</a:t>
            </a:r>
          </a:p>
          <a:p>
            <a:pPr algn="just"/>
            <a:endParaRPr lang="es-ES" dirty="0"/>
          </a:p>
          <a:p>
            <a:pPr algn="just"/>
            <a:r>
              <a:rPr lang="es-ES" dirty="0"/>
              <a:t>1. Retire el tornillo (A) del montaje inferior del marco de la cubierta.</a:t>
            </a:r>
          </a:p>
          <a:p>
            <a:pPr algn="just"/>
            <a:r>
              <a:rPr lang="es-ES" dirty="0"/>
              <a:t>2. Aflojar el broche Roto tornillos y sacar los remaches de presión (B, C Y D) del marco de la cubierta bloqueo</a:t>
            </a:r>
          </a:p>
          <a:p>
            <a:pPr algn="just"/>
            <a:r>
              <a:rPr lang="es-ES" sz="700" dirty="0">
                <a:latin typeface="Montserrat" panose="00000500000000000000" pitchFamily="2" charset="0"/>
              </a:rPr>
              <a:t>3. Saque el marco de la cubierta suavemente.</a:t>
            </a:r>
            <a:endParaRPr lang="es-MX" dirty="0"/>
          </a:p>
        </p:txBody>
      </p:sp>
      <p:pic>
        <p:nvPicPr>
          <p:cNvPr id="22" name="Marcador de contenido 21" descr="Imagen en blanco y negro de una moto&#10;&#10;Descripción generada automáticamente con confianza media">
            <a:extLst>
              <a:ext uri="{FF2B5EF4-FFF2-40B4-BE49-F238E27FC236}">
                <a16:creationId xmlns:a16="http://schemas.microsoft.com/office/drawing/2014/main" id="{9D1A0408-8B57-352F-227F-985D4665C9C9}"/>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218185" y="2367580"/>
            <a:ext cx="2257425" cy="1201120"/>
          </a:xfrm>
        </p:spPr>
      </p:pic>
      <p:sp>
        <p:nvSpPr>
          <p:cNvPr id="23" name="CuadroTexto 22">
            <a:extLst>
              <a:ext uri="{FF2B5EF4-FFF2-40B4-BE49-F238E27FC236}">
                <a16:creationId xmlns:a16="http://schemas.microsoft.com/office/drawing/2014/main" id="{3BD2C275-9FDC-3159-5ED2-EDBD2C736228}"/>
              </a:ext>
            </a:extLst>
          </p:cNvPr>
          <p:cNvSpPr txBox="1"/>
          <p:nvPr/>
        </p:nvSpPr>
        <p:spPr>
          <a:xfrm>
            <a:off x="2744091" y="588033"/>
            <a:ext cx="2102229" cy="2446824"/>
          </a:xfrm>
          <a:prstGeom prst="rect">
            <a:avLst/>
          </a:prstGeom>
          <a:noFill/>
        </p:spPr>
        <p:txBody>
          <a:bodyPr wrap="square" rtlCol="0">
            <a:spAutoFit/>
          </a:bodyPr>
          <a:lstStyle/>
          <a:p>
            <a:r>
              <a:rPr lang="es-ES" sz="700" dirty="0">
                <a:latin typeface="Montserrat" panose="00000500000000000000" pitchFamily="2" charset="0"/>
              </a:rPr>
              <a:t>Para volver a montar:</a:t>
            </a:r>
          </a:p>
          <a:p>
            <a:pPr algn="just"/>
            <a:endParaRPr lang="es-ES" sz="700" dirty="0">
              <a:latin typeface="Montserrat" panose="00000500000000000000" pitchFamily="2" charset="0"/>
            </a:endParaRPr>
          </a:p>
          <a:p>
            <a:pPr algn="just"/>
            <a:r>
              <a:rPr lang="es-ES" sz="700" dirty="0">
                <a:latin typeface="Montserrat" panose="00000500000000000000" pitchFamily="2" charset="0"/>
              </a:rPr>
              <a:t>1. Localice las asas del marco de la cubierta en  el orificios proporcionados en el  conjunto del tanque de  combustible y el marco, al tiempo que garantiza la disponibilidad del cojín en los orificios. </a:t>
            </a:r>
          </a:p>
          <a:p>
            <a:pPr algn="just"/>
            <a:r>
              <a:rPr lang="es-ES" sz="700" dirty="0">
                <a:latin typeface="Montserrat" panose="00000500000000000000" pitchFamily="2" charset="0"/>
              </a:rPr>
              <a:t>2. Presione suavemente las asas del marco de la cubierta en los agujeros.</a:t>
            </a:r>
          </a:p>
          <a:p>
            <a:pPr algn="just"/>
            <a:r>
              <a:rPr lang="es-ES" sz="700" dirty="0">
                <a:latin typeface="Montserrat" panose="00000500000000000000" pitchFamily="2" charset="0"/>
              </a:rPr>
              <a:t>3. Instale el tornillo de  montaje (A) y  los revestimientos de presión (B y C). </a:t>
            </a:r>
          </a:p>
          <a:p>
            <a:pPr algn="just"/>
            <a:r>
              <a:rPr lang="es-ES" sz="700" dirty="0">
                <a:latin typeface="Montserrat" panose="00000500000000000000" pitchFamily="2" charset="0"/>
              </a:rPr>
              <a:t>4. Asegúrese de que el asiento adecuado de la cubierta esté en su posición.</a:t>
            </a:r>
          </a:p>
          <a:p>
            <a:endParaRPr lang="es-ES" sz="800" b="1" dirty="0">
              <a:latin typeface="Montserrat" panose="00000500000000000000" pitchFamily="2" charset="0"/>
            </a:endParaRPr>
          </a:p>
          <a:p>
            <a:r>
              <a:rPr lang="es-ES" sz="800" b="1" dirty="0">
                <a:latin typeface="Montserrat" panose="00000500000000000000" pitchFamily="2" charset="0"/>
              </a:rPr>
              <a:t>  Nota</a:t>
            </a:r>
          </a:p>
          <a:p>
            <a:r>
              <a:rPr lang="es-ES" sz="700" dirty="0">
                <a:latin typeface="Montserrat" panose="00000500000000000000" pitchFamily="2" charset="0"/>
              </a:rPr>
              <a:t>Mientras vuelve a fijar el marco de  la cubierta, asegúrese de  que haya un cojín de goma en el orificio del tanque de combustible.</a:t>
            </a:r>
          </a:p>
          <a:p>
            <a:endParaRPr lang="es-MX" dirty="0"/>
          </a:p>
        </p:txBody>
      </p:sp>
    </p:spTree>
    <p:extLst>
      <p:ext uri="{BB962C8B-B14F-4D97-AF65-F5344CB8AC3E}">
        <p14:creationId xmlns:p14="http://schemas.microsoft.com/office/powerpoint/2010/main" val="219663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70510">
              <a:lnSpc>
                <a:spcPct val="100000"/>
              </a:lnSpc>
              <a:spcBef>
                <a:spcPts val="95"/>
              </a:spcBef>
            </a:pPr>
            <a:r>
              <a:rPr dirty="0"/>
              <a:t>TABLA</a:t>
            </a:r>
            <a:r>
              <a:rPr spc="-25" dirty="0"/>
              <a:t> </a:t>
            </a:r>
            <a:r>
              <a:rPr dirty="0"/>
              <a:t>DE</a:t>
            </a:r>
            <a:r>
              <a:rPr spc="-25" dirty="0"/>
              <a:t> </a:t>
            </a:r>
            <a:r>
              <a:rPr spc="-10" dirty="0"/>
              <a:t>CONTENIDO</a:t>
            </a:r>
          </a:p>
        </p:txBody>
      </p:sp>
      <p:sp>
        <p:nvSpPr>
          <p:cNvPr id="3" name="object 3"/>
          <p:cNvSpPr txBox="1"/>
          <p:nvPr/>
        </p:nvSpPr>
        <p:spPr>
          <a:xfrm>
            <a:off x="400050" y="846821"/>
            <a:ext cx="4419600" cy="1813958"/>
          </a:xfrm>
          <a:prstGeom prst="rect">
            <a:avLst/>
          </a:prstGeom>
        </p:spPr>
        <p:txBody>
          <a:bodyPr vert="horz" wrap="square" lIns="0" tIns="13335" rIns="0" bIns="0" rtlCol="0">
            <a:spAutoFit/>
          </a:bodyPr>
          <a:lstStyle/>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Muy importante tener en cuenta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Sugerencias para conducir con seguridad</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Despegue y consejos para el ahorro de combustible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Especificaciones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Información general</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Tabla de mantenimiento periódico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Recomendación de lubricación</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Procedimientos sugeridos de mantenimiento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Almacenamiento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Garantía</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Lista de chequeo de alistamiento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Historial de mantenimiento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Cupones de revisiones obligatorias (5 revisiones)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E3C41-26B6-CF9A-C80B-9A1F31566E57}"/>
              </a:ext>
            </a:extLst>
          </p:cNvPr>
          <p:cNvSpPr>
            <a:spLocks noGrp="1"/>
          </p:cNvSpPr>
          <p:nvPr>
            <p:ph type="title"/>
          </p:nvPr>
        </p:nvSpPr>
        <p:spPr>
          <a:xfrm>
            <a:off x="244856" y="196672"/>
            <a:ext cx="3332479" cy="153888"/>
          </a:xfrm>
        </p:spPr>
        <p:txBody>
          <a:bodyPr/>
          <a:lstStyle/>
          <a:p>
            <a:r>
              <a:rPr lang="es-ES" dirty="0"/>
              <a:t>CARGADOR USB</a:t>
            </a:r>
            <a:endParaRPr lang="es-MX" dirty="0"/>
          </a:p>
        </p:txBody>
      </p:sp>
      <p:sp>
        <p:nvSpPr>
          <p:cNvPr id="3" name="Marcador de contenido 2">
            <a:extLst>
              <a:ext uri="{FF2B5EF4-FFF2-40B4-BE49-F238E27FC236}">
                <a16:creationId xmlns:a16="http://schemas.microsoft.com/office/drawing/2014/main" id="{225F0DBA-E7EC-E4C2-0186-A42BCE1AC294}"/>
              </a:ext>
            </a:extLst>
          </p:cNvPr>
          <p:cNvSpPr>
            <a:spLocks noGrp="1"/>
          </p:cNvSpPr>
          <p:nvPr>
            <p:ph sz="half" idx="2"/>
          </p:nvPr>
        </p:nvSpPr>
        <p:spPr>
          <a:xfrm>
            <a:off x="244856" y="586562"/>
            <a:ext cx="2274825" cy="1954381"/>
          </a:xfrm>
        </p:spPr>
        <p:txBody>
          <a:bodyPr/>
          <a:lstStyle/>
          <a:p>
            <a:r>
              <a:rPr lang="es-ES" sz="800" b="1" dirty="0"/>
              <a:t>CARGADOR DE TELÉFONO INTELIGENTE</a:t>
            </a:r>
          </a:p>
          <a:p>
            <a:pPr algn="just"/>
            <a:r>
              <a:rPr lang="es-ES" dirty="0"/>
              <a:t>La ubicación para fijar una toma  USB de carga de  teléfono inteligente se proporciona en la parte delantera del tanque de combustible debajo del manillar. La toma de carga del teléfono inteligente de la compañía se puede instalar en su vehículo con un cargo. Pídale a su distribuidor que arregle lo mismo si es necesario. Por favor, siga las pautas mencionadas a continuación para usarlo  correctamente: -</a:t>
            </a:r>
          </a:p>
          <a:p>
            <a:r>
              <a:rPr lang="es-ES" dirty="0"/>
              <a:t>Qué hacer</a:t>
            </a:r>
          </a:p>
          <a:p>
            <a:r>
              <a:rPr lang="es-ES" dirty="0"/>
              <a:t>1. Asegúrese de que no entre agua en la  unidad, cerrando correctamente la solapa USB. </a:t>
            </a:r>
          </a:p>
          <a:p>
            <a:r>
              <a:rPr lang="es-ES" dirty="0"/>
              <a:t>2. Utilice el USB  , si se utiliza un  cable USB estándar aprobado para cargar el móvil.</a:t>
            </a:r>
          </a:p>
          <a:p>
            <a:r>
              <a:rPr lang="es-ES" dirty="0"/>
              <a:t>4. Asegúrese de que la solapa no esté dañada al abrir / insertar el cable USB.</a:t>
            </a:r>
          </a:p>
          <a:p>
            <a:endParaRPr lang="es-MX" dirty="0"/>
          </a:p>
        </p:txBody>
      </p:sp>
      <p:sp>
        <p:nvSpPr>
          <p:cNvPr id="4" name="Marcador de contenido 3">
            <a:extLst>
              <a:ext uri="{FF2B5EF4-FFF2-40B4-BE49-F238E27FC236}">
                <a16:creationId xmlns:a16="http://schemas.microsoft.com/office/drawing/2014/main" id="{0AFB2E46-B568-D9A6-201A-B92C500E0CDD}"/>
              </a:ext>
            </a:extLst>
          </p:cNvPr>
          <p:cNvSpPr>
            <a:spLocks noGrp="1"/>
          </p:cNvSpPr>
          <p:nvPr>
            <p:ph sz="half" idx="3"/>
          </p:nvPr>
        </p:nvSpPr>
        <p:spPr>
          <a:xfrm>
            <a:off x="2700020" y="678577"/>
            <a:ext cx="2274824" cy="2585323"/>
          </a:xfrm>
        </p:spPr>
        <p:txBody>
          <a:bodyPr/>
          <a:lstStyle/>
          <a:p>
            <a:r>
              <a:rPr lang="es-ES" b="1" dirty="0"/>
              <a:t>QUÉ NO HACER</a:t>
            </a:r>
          </a:p>
          <a:p>
            <a:pPr algn="l"/>
            <a:r>
              <a:rPr lang="es-ES" dirty="0"/>
              <a:t>1. No deje la solapa de carga USB abierta / parcialmente cerrada.</a:t>
            </a:r>
          </a:p>
          <a:p>
            <a:pPr algn="l"/>
            <a:r>
              <a:rPr lang="es-ES" dirty="0"/>
              <a:t>2. No intente usar / cargar ningún otro dispositivo, que no sean teléfonos  móviles.  Solo  se debe cargar un  teléfono móvil en un momento dado.</a:t>
            </a:r>
          </a:p>
          <a:p>
            <a:pPr algn="l"/>
            <a:r>
              <a:rPr lang="es-ES" dirty="0"/>
              <a:t>3. No intente forzar el conector USB, verifique si  está insertado en la dirección  adecuada para evitar daños en el cargador.</a:t>
            </a:r>
          </a:p>
          <a:p>
            <a:pPr algn="l"/>
            <a:r>
              <a:rPr lang="es-ES" dirty="0"/>
              <a:t>4. No cargues tu móvil cuando el motor esté apagado.</a:t>
            </a:r>
          </a:p>
          <a:p>
            <a:endParaRPr lang="es-ES" b="1" dirty="0"/>
          </a:p>
          <a:p>
            <a:endParaRPr lang="es-ES" b="1" dirty="0"/>
          </a:p>
          <a:p>
            <a:r>
              <a:rPr lang="es-ES" b="1" dirty="0"/>
              <a:t>Precaución </a:t>
            </a:r>
          </a:p>
          <a:p>
            <a:pPr algn="just"/>
            <a:endParaRPr lang="es-ES" b="1" dirty="0"/>
          </a:p>
          <a:p>
            <a:pPr algn="just"/>
            <a:r>
              <a:rPr lang="es-ES" dirty="0"/>
              <a:t>El  tiempo de carga  del móvil  puede variar, dependiendo del estado de carga de la batería del móvil.  </a:t>
            </a:r>
          </a:p>
          <a:p>
            <a:pPr algn="just"/>
            <a:r>
              <a:rPr lang="es-ES" dirty="0"/>
              <a:t>La solapa de goma en la unidad ha sido diseñada para evitar la entrada de agua y no es reemplazable. </a:t>
            </a:r>
            <a:r>
              <a:rPr lang="es-ES" b="1" dirty="0"/>
              <a:t>No hay garantía para el cargador en caso de corte de  solapa de goma</a:t>
            </a:r>
            <a:r>
              <a:rPr lang="es-ES" dirty="0"/>
              <a:t>.</a:t>
            </a:r>
          </a:p>
          <a:p>
            <a:endParaRPr lang="es-ES" dirty="0"/>
          </a:p>
          <a:p>
            <a:endParaRPr lang="es-MX" dirty="0"/>
          </a:p>
        </p:txBody>
      </p:sp>
      <p:grpSp>
        <p:nvGrpSpPr>
          <p:cNvPr id="5" name="docshapegroup792">
            <a:extLst>
              <a:ext uri="{FF2B5EF4-FFF2-40B4-BE49-F238E27FC236}">
                <a16:creationId xmlns:a16="http://schemas.microsoft.com/office/drawing/2014/main" id="{FACB9127-F631-3723-DA3F-33A75E5A6059}"/>
              </a:ext>
            </a:extLst>
          </p:cNvPr>
          <p:cNvGrpSpPr>
            <a:grpSpLocks/>
          </p:cNvGrpSpPr>
          <p:nvPr/>
        </p:nvGrpSpPr>
        <p:grpSpPr bwMode="auto">
          <a:xfrm>
            <a:off x="317575" y="2537301"/>
            <a:ext cx="2082117" cy="1000685"/>
            <a:chOff x="543" y="669"/>
            <a:chExt cx="3967" cy="2098"/>
          </a:xfrm>
        </p:grpSpPr>
        <p:pic>
          <p:nvPicPr>
            <p:cNvPr id="1027" name="docshape793">
              <a:extLst>
                <a:ext uri="{FF2B5EF4-FFF2-40B4-BE49-F238E27FC236}">
                  <a16:creationId xmlns:a16="http://schemas.microsoft.com/office/drawing/2014/main" id="{7C5E92D8-83CC-B781-4148-36074F7343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 y="669"/>
              <a:ext cx="3967" cy="2098"/>
            </a:xfrm>
            <a:prstGeom prst="rect">
              <a:avLst/>
            </a:prstGeom>
            <a:noFill/>
            <a:extLst>
              <a:ext uri="{909E8E84-426E-40DD-AFC4-6F175D3DCCD1}">
                <a14:hiddenFill xmlns:a14="http://schemas.microsoft.com/office/drawing/2010/main">
                  <a:solidFill>
                    <a:srgbClr val="FFFFFF"/>
                  </a:solidFill>
                </a14:hiddenFill>
              </a:ext>
            </a:extLst>
          </p:spPr>
        </p:pic>
        <p:sp>
          <p:nvSpPr>
            <p:cNvPr id="6" name="Line 4">
              <a:extLst>
                <a:ext uri="{FF2B5EF4-FFF2-40B4-BE49-F238E27FC236}">
                  <a16:creationId xmlns:a16="http://schemas.microsoft.com/office/drawing/2014/main" id="{5DD2E01A-42C2-7D21-9D31-B25F3D759E54}"/>
                </a:ext>
              </a:extLst>
            </p:cNvPr>
            <p:cNvSpPr>
              <a:spLocks noChangeShapeType="1"/>
            </p:cNvSpPr>
            <p:nvPr/>
          </p:nvSpPr>
          <p:spPr bwMode="auto">
            <a:xfrm>
              <a:off x="2534" y="669"/>
              <a:ext cx="0" cy="2098"/>
            </a:xfrm>
            <a:prstGeom prst="line">
              <a:avLst/>
            </a:prstGeom>
            <a:noFill/>
            <a:ln w="25397">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docshape794">
              <a:extLst>
                <a:ext uri="{FF2B5EF4-FFF2-40B4-BE49-F238E27FC236}">
                  <a16:creationId xmlns:a16="http://schemas.microsoft.com/office/drawing/2014/main" id="{435DB09A-861A-996F-9C52-BB0B17026D28}"/>
                </a:ext>
              </a:extLst>
            </p:cNvPr>
            <p:cNvSpPr>
              <a:spLocks/>
            </p:cNvSpPr>
            <p:nvPr/>
          </p:nvSpPr>
          <p:spPr bwMode="auto">
            <a:xfrm>
              <a:off x="1181" y="783"/>
              <a:ext cx="302" cy="537"/>
            </a:xfrm>
            <a:custGeom>
              <a:avLst/>
              <a:gdLst>
                <a:gd name="T0" fmla="+- 0 1289 1181"/>
                <a:gd name="T1" fmla="*/ T0 w 302"/>
                <a:gd name="T2" fmla="+- 0 784 784"/>
                <a:gd name="T3" fmla="*/ 784 h 537"/>
                <a:gd name="T4" fmla="+- 0 1396 1181"/>
                <a:gd name="T5" fmla="*/ T4 w 302"/>
                <a:gd name="T6" fmla="+- 0 1096 784"/>
                <a:gd name="T7" fmla="*/ 1096 h 537"/>
                <a:gd name="T8" fmla="+- 0 1483 1181"/>
                <a:gd name="T9" fmla="*/ T8 w 302"/>
                <a:gd name="T10" fmla="+- 0 1036 784"/>
                <a:gd name="T11" fmla="*/ 1036 h 537"/>
                <a:gd name="T12" fmla="+- 0 1384 1181"/>
                <a:gd name="T13" fmla="*/ T12 w 302"/>
                <a:gd name="T14" fmla="+- 0 1310 784"/>
                <a:gd name="T15" fmla="*/ 1310 h 537"/>
                <a:gd name="T16" fmla="+- 0 1382 1181"/>
                <a:gd name="T17" fmla="*/ T16 w 302"/>
                <a:gd name="T18" fmla="+- 0 1315 784"/>
                <a:gd name="T19" fmla="*/ 1315 h 537"/>
                <a:gd name="T20" fmla="+- 0 1378 1181"/>
                <a:gd name="T21" fmla="*/ T20 w 302"/>
                <a:gd name="T22" fmla="+- 0 1319 784"/>
                <a:gd name="T23" fmla="*/ 1319 h 537"/>
                <a:gd name="T24" fmla="+- 0 1373 1181"/>
                <a:gd name="T25" fmla="*/ T24 w 302"/>
                <a:gd name="T26" fmla="+- 0 1319 784"/>
                <a:gd name="T27" fmla="*/ 1319 h 537"/>
                <a:gd name="T28" fmla="+- 0 1368 1181"/>
                <a:gd name="T29" fmla="*/ T28 w 302"/>
                <a:gd name="T30" fmla="+- 0 1320 784"/>
                <a:gd name="T31" fmla="*/ 1320 h 537"/>
                <a:gd name="T32" fmla="+- 0 1362 1181"/>
                <a:gd name="T33" fmla="*/ T32 w 302"/>
                <a:gd name="T34" fmla="+- 0 1318 784"/>
                <a:gd name="T35" fmla="*/ 1318 h 537"/>
                <a:gd name="T36" fmla="+- 0 1359 1181"/>
                <a:gd name="T37" fmla="*/ T36 w 302"/>
                <a:gd name="T38" fmla="+- 0 1314 784"/>
                <a:gd name="T39" fmla="*/ 1314 h 537"/>
                <a:gd name="T40" fmla="+- 0 1181 1181"/>
                <a:gd name="T41" fmla="*/ T40 w 302"/>
                <a:gd name="T42" fmla="+- 0 1083 784"/>
                <a:gd name="T43" fmla="*/ 1083 h 537"/>
                <a:gd name="T44" fmla="+- 0 1283 1181"/>
                <a:gd name="T45" fmla="*/ T44 w 302"/>
                <a:gd name="T46" fmla="+- 0 1114 784"/>
                <a:gd name="T47" fmla="*/ 1114 h 537"/>
                <a:gd name="T48" fmla="+- 0 1289 1181"/>
                <a:gd name="T49" fmla="*/ T48 w 302"/>
                <a:gd name="T50" fmla="+- 0 784 784"/>
                <a:gd name="T51" fmla="*/ 784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02" h="537">
                  <a:moveTo>
                    <a:pt x="108" y="0"/>
                  </a:moveTo>
                  <a:lnTo>
                    <a:pt x="215" y="312"/>
                  </a:lnTo>
                  <a:lnTo>
                    <a:pt x="302" y="252"/>
                  </a:lnTo>
                  <a:lnTo>
                    <a:pt x="203" y="526"/>
                  </a:lnTo>
                  <a:lnTo>
                    <a:pt x="201" y="531"/>
                  </a:lnTo>
                  <a:lnTo>
                    <a:pt x="197" y="535"/>
                  </a:lnTo>
                  <a:lnTo>
                    <a:pt x="192" y="535"/>
                  </a:lnTo>
                  <a:lnTo>
                    <a:pt x="187" y="536"/>
                  </a:lnTo>
                  <a:lnTo>
                    <a:pt x="181" y="534"/>
                  </a:lnTo>
                  <a:lnTo>
                    <a:pt x="178" y="530"/>
                  </a:lnTo>
                  <a:lnTo>
                    <a:pt x="0" y="299"/>
                  </a:lnTo>
                  <a:lnTo>
                    <a:pt x="102" y="330"/>
                  </a:lnTo>
                  <a:lnTo>
                    <a:pt x="108" y="0"/>
                  </a:lnTo>
                  <a:close/>
                </a:path>
              </a:pathLst>
            </a:custGeom>
            <a:noFill/>
            <a:ln w="1270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docshape795">
              <a:extLst>
                <a:ext uri="{FF2B5EF4-FFF2-40B4-BE49-F238E27FC236}">
                  <a16:creationId xmlns:a16="http://schemas.microsoft.com/office/drawing/2014/main" id="{F1DA8B04-7A22-7B5E-355E-1F30A6113FFD}"/>
                </a:ext>
              </a:extLst>
            </p:cNvPr>
            <p:cNvSpPr>
              <a:spLocks/>
            </p:cNvSpPr>
            <p:nvPr/>
          </p:nvSpPr>
          <p:spPr bwMode="auto">
            <a:xfrm>
              <a:off x="1181" y="783"/>
              <a:ext cx="302" cy="537"/>
            </a:xfrm>
            <a:custGeom>
              <a:avLst/>
              <a:gdLst>
                <a:gd name="T0" fmla="+- 0 1289 1181"/>
                <a:gd name="T1" fmla="*/ T0 w 302"/>
                <a:gd name="T2" fmla="+- 0 784 784"/>
                <a:gd name="T3" fmla="*/ 784 h 537"/>
                <a:gd name="T4" fmla="+- 0 1283 1181"/>
                <a:gd name="T5" fmla="*/ T4 w 302"/>
                <a:gd name="T6" fmla="+- 0 1114 784"/>
                <a:gd name="T7" fmla="*/ 1114 h 537"/>
                <a:gd name="T8" fmla="+- 0 1181 1181"/>
                <a:gd name="T9" fmla="*/ T8 w 302"/>
                <a:gd name="T10" fmla="+- 0 1083 784"/>
                <a:gd name="T11" fmla="*/ 1083 h 537"/>
                <a:gd name="T12" fmla="+- 0 1359 1181"/>
                <a:gd name="T13" fmla="*/ T12 w 302"/>
                <a:gd name="T14" fmla="+- 0 1314 784"/>
                <a:gd name="T15" fmla="*/ 1314 h 537"/>
                <a:gd name="T16" fmla="+- 0 1362 1181"/>
                <a:gd name="T17" fmla="*/ T16 w 302"/>
                <a:gd name="T18" fmla="+- 0 1318 784"/>
                <a:gd name="T19" fmla="*/ 1318 h 537"/>
                <a:gd name="T20" fmla="+- 0 1368 1181"/>
                <a:gd name="T21" fmla="*/ T20 w 302"/>
                <a:gd name="T22" fmla="+- 0 1320 784"/>
                <a:gd name="T23" fmla="*/ 1320 h 537"/>
                <a:gd name="T24" fmla="+- 0 1378 1181"/>
                <a:gd name="T25" fmla="*/ T24 w 302"/>
                <a:gd name="T26" fmla="+- 0 1319 784"/>
                <a:gd name="T27" fmla="*/ 1319 h 537"/>
                <a:gd name="T28" fmla="+- 0 1382 1181"/>
                <a:gd name="T29" fmla="*/ T28 w 302"/>
                <a:gd name="T30" fmla="+- 0 1315 784"/>
                <a:gd name="T31" fmla="*/ 1315 h 537"/>
                <a:gd name="T32" fmla="+- 0 1483 1181"/>
                <a:gd name="T33" fmla="*/ T32 w 302"/>
                <a:gd name="T34" fmla="+- 0 1036 784"/>
                <a:gd name="T35" fmla="*/ 1036 h 537"/>
                <a:gd name="T36" fmla="+- 0 1396 1181"/>
                <a:gd name="T37" fmla="*/ T36 w 302"/>
                <a:gd name="T38" fmla="+- 0 1096 784"/>
                <a:gd name="T39" fmla="*/ 1096 h 537"/>
                <a:gd name="T40" fmla="+- 0 1289 1181"/>
                <a:gd name="T41" fmla="*/ T40 w 302"/>
                <a:gd name="T42" fmla="+- 0 784 784"/>
                <a:gd name="T43" fmla="*/ 784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02" h="537">
                  <a:moveTo>
                    <a:pt x="108" y="0"/>
                  </a:moveTo>
                  <a:lnTo>
                    <a:pt x="102" y="330"/>
                  </a:lnTo>
                  <a:lnTo>
                    <a:pt x="0" y="299"/>
                  </a:lnTo>
                  <a:lnTo>
                    <a:pt x="178" y="530"/>
                  </a:lnTo>
                  <a:lnTo>
                    <a:pt x="181" y="534"/>
                  </a:lnTo>
                  <a:lnTo>
                    <a:pt x="187" y="536"/>
                  </a:lnTo>
                  <a:lnTo>
                    <a:pt x="197" y="535"/>
                  </a:lnTo>
                  <a:lnTo>
                    <a:pt x="201" y="531"/>
                  </a:lnTo>
                  <a:lnTo>
                    <a:pt x="302" y="252"/>
                  </a:lnTo>
                  <a:lnTo>
                    <a:pt x="215" y="312"/>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docshape796">
              <a:extLst>
                <a:ext uri="{FF2B5EF4-FFF2-40B4-BE49-F238E27FC236}">
                  <a16:creationId xmlns:a16="http://schemas.microsoft.com/office/drawing/2014/main" id="{8854D073-8473-C5CA-6BF4-501CF27AF821}"/>
                </a:ext>
              </a:extLst>
            </p:cNvPr>
            <p:cNvSpPr>
              <a:spLocks/>
            </p:cNvSpPr>
            <p:nvPr/>
          </p:nvSpPr>
          <p:spPr bwMode="auto">
            <a:xfrm>
              <a:off x="1181" y="783"/>
              <a:ext cx="302" cy="537"/>
            </a:xfrm>
            <a:custGeom>
              <a:avLst/>
              <a:gdLst>
                <a:gd name="T0" fmla="+- 0 1289 1181"/>
                <a:gd name="T1" fmla="*/ T0 w 302"/>
                <a:gd name="T2" fmla="+- 0 784 784"/>
                <a:gd name="T3" fmla="*/ 784 h 537"/>
                <a:gd name="T4" fmla="+- 0 1396 1181"/>
                <a:gd name="T5" fmla="*/ T4 w 302"/>
                <a:gd name="T6" fmla="+- 0 1096 784"/>
                <a:gd name="T7" fmla="*/ 1096 h 537"/>
                <a:gd name="T8" fmla="+- 0 1483 1181"/>
                <a:gd name="T9" fmla="*/ T8 w 302"/>
                <a:gd name="T10" fmla="+- 0 1036 784"/>
                <a:gd name="T11" fmla="*/ 1036 h 537"/>
                <a:gd name="T12" fmla="+- 0 1384 1181"/>
                <a:gd name="T13" fmla="*/ T12 w 302"/>
                <a:gd name="T14" fmla="+- 0 1310 784"/>
                <a:gd name="T15" fmla="*/ 1310 h 537"/>
                <a:gd name="T16" fmla="+- 0 1382 1181"/>
                <a:gd name="T17" fmla="*/ T16 w 302"/>
                <a:gd name="T18" fmla="+- 0 1315 784"/>
                <a:gd name="T19" fmla="*/ 1315 h 537"/>
                <a:gd name="T20" fmla="+- 0 1378 1181"/>
                <a:gd name="T21" fmla="*/ T20 w 302"/>
                <a:gd name="T22" fmla="+- 0 1319 784"/>
                <a:gd name="T23" fmla="*/ 1319 h 537"/>
                <a:gd name="T24" fmla="+- 0 1373 1181"/>
                <a:gd name="T25" fmla="*/ T24 w 302"/>
                <a:gd name="T26" fmla="+- 0 1319 784"/>
                <a:gd name="T27" fmla="*/ 1319 h 537"/>
                <a:gd name="T28" fmla="+- 0 1368 1181"/>
                <a:gd name="T29" fmla="*/ T28 w 302"/>
                <a:gd name="T30" fmla="+- 0 1320 784"/>
                <a:gd name="T31" fmla="*/ 1320 h 537"/>
                <a:gd name="T32" fmla="+- 0 1362 1181"/>
                <a:gd name="T33" fmla="*/ T32 w 302"/>
                <a:gd name="T34" fmla="+- 0 1318 784"/>
                <a:gd name="T35" fmla="*/ 1318 h 537"/>
                <a:gd name="T36" fmla="+- 0 1359 1181"/>
                <a:gd name="T37" fmla="*/ T36 w 302"/>
                <a:gd name="T38" fmla="+- 0 1314 784"/>
                <a:gd name="T39" fmla="*/ 1314 h 537"/>
                <a:gd name="T40" fmla="+- 0 1181 1181"/>
                <a:gd name="T41" fmla="*/ T40 w 302"/>
                <a:gd name="T42" fmla="+- 0 1083 784"/>
                <a:gd name="T43" fmla="*/ 1083 h 537"/>
                <a:gd name="T44" fmla="+- 0 1283 1181"/>
                <a:gd name="T45" fmla="*/ T44 w 302"/>
                <a:gd name="T46" fmla="+- 0 1114 784"/>
                <a:gd name="T47" fmla="*/ 1114 h 537"/>
                <a:gd name="T48" fmla="+- 0 1289 1181"/>
                <a:gd name="T49" fmla="*/ T48 w 302"/>
                <a:gd name="T50" fmla="+- 0 784 784"/>
                <a:gd name="T51" fmla="*/ 784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02" h="537">
                  <a:moveTo>
                    <a:pt x="108" y="0"/>
                  </a:moveTo>
                  <a:lnTo>
                    <a:pt x="215" y="312"/>
                  </a:lnTo>
                  <a:lnTo>
                    <a:pt x="302" y="252"/>
                  </a:lnTo>
                  <a:lnTo>
                    <a:pt x="203" y="526"/>
                  </a:lnTo>
                  <a:lnTo>
                    <a:pt x="201" y="531"/>
                  </a:lnTo>
                  <a:lnTo>
                    <a:pt x="197" y="535"/>
                  </a:lnTo>
                  <a:lnTo>
                    <a:pt x="192" y="535"/>
                  </a:lnTo>
                  <a:lnTo>
                    <a:pt x="187" y="536"/>
                  </a:lnTo>
                  <a:lnTo>
                    <a:pt x="181" y="534"/>
                  </a:lnTo>
                  <a:lnTo>
                    <a:pt x="178" y="530"/>
                  </a:lnTo>
                  <a:lnTo>
                    <a:pt x="0" y="299"/>
                  </a:lnTo>
                  <a:lnTo>
                    <a:pt x="102" y="330"/>
                  </a:lnTo>
                  <a:lnTo>
                    <a:pt x="108" y="0"/>
                  </a:lnTo>
                  <a:close/>
                </a:path>
              </a:pathLst>
            </a:custGeom>
            <a:noFill/>
            <a:ln w="9522">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docshape797">
              <a:extLst>
                <a:ext uri="{FF2B5EF4-FFF2-40B4-BE49-F238E27FC236}">
                  <a16:creationId xmlns:a16="http://schemas.microsoft.com/office/drawing/2014/main" id="{9B52C1C1-1AA3-C430-808C-FB6EDD57D8F9}"/>
                </a:ext>
              </a:extLst>
            </p:cNvPr>
            <p:cNvSpPr>
              <a:spLocks/>
            </p:cNvSpPr>
            <p:nvPr/>
          </p:nvSpPr>
          <p:spPr bwMode="auto">
            <a:xfrm>
              <a:off x="3586" y="1566"/>
              <a:ext cx="421" cy="354"/>
            </a:xfrm>
            <a:custGeom>
              <a:avLst/>
              <a:gdLst>
                <a:gd name="T0" fmla="+- 0 4008 3587"/>
                <a:gd name="T1" fmla="*/ T0 w 421"/>
                <a:gd name="T2" fmla="+- 0 1566 1566"/>
                <a:gd name="T3" fmla="*/ 1566 h 354"/>
                <a:gd name="T4" fmla="+- 0 3795 3587"/>
                <a:gd name="T5" fmla="*/ T4 w 421"/>
                <a:gd name="T6" fmla="+- 0 1819 1566"/>
                <a:gd name="T7" fmla="*/ 1819 h 354"/>
                <a:gd name="T8" fmla="+- 0 3891 3587"/>
                <a:gd name="T9" fmla="*/ T8 w 421"/>
                <a:gd name="T10" fmla="+- 0 1863 1566"/>
                <a:gd name="T11" fmla="*/ 1863 h 354"/>
                <a:gd name="T12" fmla="+- 0 3605 3587"/>
                <a:gd name="T13" fmla="*/ T12 w 421"/>
                <a:gd name="T14" fmla="+- 0 1919 1566"/>
                <a:gd name="T15" fmla="*/ 1919 h 354"/>
                <a:gd name="T16" fmla="+- 0 3587 3587"/>
                <a:gd name="T17" fmla="*/ T16 w 421"/>
                <a:gd name="T18" fmla="+- 0 1904 1566"/>
                <a:gd name="T19" fmla="*/ 1904 h 354"/>
                <a:gd name="T20" fmla="+- 0 3589 3587"/>
                <a:gd name="T21" fmla="*/ T20 w 421"/>
                <a:gd name="T22" fmla="+- 0 1900 1566"/>
                <a:gd name="T23" fmla="*/ 1900 h 354"/>
                <a:gd name="T24" fmla="+- 0 3695 3587"/>
                <a:gd name="T25" fmla="*/ T24 w 421"/>
                <a:gd name="T26" fmla="+- 0 1628 1566"/>
                <a:gd name="T27" fmla="*/ 1628 h 354"/>
                <a:gd name="T28" fmla="+- 0 3721 3587"/>
                <a:gd name="T29" fmla="*/ T28 w 421"/>
                <a:gd name="T30" fmla="+- 0 1731 1566"/>
                <a:gd name="T31" fmla="*/ 1731 h 354"/>
                <a:gd name="T32" fmla="+- 0 4008 3587"/>
                <a:gd name="T33" fmla="*/ T32 w 421"/>
                <a:gd name="T34" fmla="+- 0 1566 1566"/>
                <a:gd name="T35" fmla="*/ 1566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1" h="354">
                  <a:moveTo>
                    <a:pt x="421" y="0"/>
                  </a:moveTo>
                  <a:lnTo>
                    <a:pt x="208" y="253"/>
                  </a:lnTo>
                  <a:lnTo>
                    <a:pt x="304" y="297"/>
                  </a:lnTo>
                  <a:lnTo>
                    <a:pt x="18" y="353"/>
                  </a:lnTo>
                  <a:lnTo>
                    <a:pt x="0" y="338"/>
                  </a:lnTo>
                  <a:lnTo>
                    <a:pt x="2" y="334"/>
                  </a:lnTo>
                  <a:lnTo>
                    <a:pt x="108" y="62"/>
                  </a:lnTo>
                  <a:lnTo>
                    <a:pt x="134" y="165"/>
                  </a:lnTo>
                  <a:lnTo>
                    <a:pt x="421" y="0"/>
                  </a:lnTo>
                  <a:close/>
                </a:path>
              </a:pathLst>
            </a:custGeom>
            <a:noFill/>
            <a:ln w="1270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docshape798">
              <a:extLst>
                <a:ext uri="{FF2B5EF4-FFF2-40B4-BE49-F238E27FC236}">
                  <a16:creationId xmlns:a16="http://schemas.microsoft.com/office/drawing/2014/main" id="{C44D4705-0277-4FB1-A6C4-F7E94ED8FE89}"/>
                </a:ext>
              </a:extLst>
            </p:cNvPr>
            <p:cNvSpPr>
              <a:spLocks/>
            </p:cNvSpPr>
            <p:nvPr/>
          </p:nvSpPr>
          <p:spPr bwMode="auto">
            <a:xfrm>
              <a:off x="3586" y="1566"/>
              <a:ext cx="421" cy="354"/>
            </a:xfrm>
            <a:custGeom>
              <a:avLst/>
              <a:gdLst>
                <a:gd name="T0" fmla="+- 0 4008 3587"/>
                <a:gd name="T1" fmla="*/ T0 w 421"/>
                <a:gd name="T2" fmla="+- 0 1566 1566"/>
                <a:gd name="T3" fmla="*/ 1566 h 354"/>
                <a:gd name="T4" fmla="+- 0 3721 3587"/>
                <a:gd name="T5" fmla="*/ T4 w 421"/>
                <a:gd name="T6" fmla="+- 0 1731 1566"/>
                <a:gd name="T7" fmla="*/ 1731 h 354"/>
                <a:gd name="T8" fmla="+- 0 3695 3587"/>
                <a:gd name="T9" fmla="*/ T8 w 421"/>
                <a:gd name="T10" fmla="+- 0 1628 1566"/>
                <a:gd name="T11" fmla="*/ 1628 h 354"/>
                <a:gd name="T12" fmla="+- 0 3589 3587"/>
                <a:gd name="T13" fmla="*/ T12 w 421"/>
                <a:gd name="T14" fmla="+- 0 1900 1566"/>
                <a:gd name="T15" fmla="*/ 1900 h 354"/>
                <a:gd name="T16" fmla="+- 0 3587 3587"/>
                <a:gd name="T17" fmla="*/ T16 w 421"/>
                <a:gd name="T18" fmla="+- 0 1904 1566"/>
                <a:gd name="T19" fmla="*/ 1904 h 354"/>
                <a:gd name="T20" fmla="+- 0 3588 3587"/>
                <a:gd name="T21" fmla="*/ T20 w 421"/>
                <a:gd name="T22" fmla="+- 0 1910 1566"/>
                <a:gd name="T23" fmla="*/ 1910 h 354"/>
                <a:gd name="T24" fmla="+- 0 3595 3587"/>
                <a:gd name="T25" fmla="*/ T24 w 421"/>
                <a:gd name="T26" fmla="+- 0 1918 1566"/>
                <a:gd name="T27" fmla="*/ 1918 h 354"/>
                <a:gd name="T28" fmla="+- 0 3600 3587"/>
                <a:gd name="T29" fmla="*/ T28 w 421"/>
                <a:gd name="T30" fmla="+- 0 1920 1566"/>
                <a:gd name="T31" fmla="*/ 1920 h 354"/>
                <a:gd name="T32" fmla="+- 0 3891 3587"/>
                <a:gd name="T33" fmla="*/ T32 w 421"/>
                <a:gd name="T34" fmla="+- 0 1863 1566"/>
                <a:gd name="T35" fmla="*/ 1863 h 354"/>
                <a:gd name="T36" fmla="+- 0 3795 3587"/>
                <a:gd name="T37" fmla="*/ T36 w 421"/>
                <a:gd name="T38" fmla="+- 0 1819 1566"/>
                <a:gd name="T39" fmla="*/ 1819 h 354"/>
                <a:gd name="T40" fmla="+- 0 4008 3587"/>
                <a:gd name="T41" fmla="*/ T40 w 421"/>
                <a:gd name="T42" fmla="+- 0 1566 1566"/>
                <a:gd name="T43" fmla="*/ 1566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21" h="354">
                  <a:moveTo>
                    <a:pt x="421" y="0"/>
                  </a:moveTo>
                  <a:lnTo>
                    <a:pt x="134" y="165"/>
                  </a:lnTo>
                  <a:lnTo>
                    <a:pt x="108" y="62"/>
                  </a:lnTo>
                  <a:lnTo>
                    <a:pt x="2" y="334"/>
                  </a:lnTo>
                  <a:lnTo>
                    <a:pt x="0" y="338"/>
                  </a:lnTo>
                  <a:lnTo>
                    <a:pt x="1" y="344"/>
                  </a:lnTo>
                  <a:lnTo>
                    <a:pt x="8" y="352"/>
                  </a:lnTo>
                  <a:lnTo>
                    <a:pt x="13" y="354"/>
                  </a:lnTo>
                  <a:lnTo>
                    <a:pt x="304" y="297"/>
                  </a:lnTo>
                  <a:lnTo>
                    <a:pt x="208" y="253"/>
                  </a:lnTo>
                  <a:lnTo>
                    <a:pt x="4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2" name="docshape799">
              <a:extLst>
                <a:ext uri="{FF2B5EF4-FFF2-40B4-BE49-F238E27FC236}">
                  <a16:creationId xmlns:a16="http://schemas.microsoft.com/office/drawing/2014/main" id="{7BB4ECD1-2519-75F4-A106-240EE378EC88}"/>
                </a:ext>
              </a:extLst>
            </p:cNvPr>
            <p:cNvSpPr>
              <a:spLocks/>
            </p:cNvSpPr>
            <p:nvPr/>
          </p:nvSpPr>
          <p:spPr bwMode="auto">
            <a:xfrm>
              <a:off x="3586" y="1566"/>
              <a:ext cx="421" cy="354"/>
            </a:xfrm>
            <a:custGeom>
              <a:avLst/>
              <a:gdLst>
                <a:gd name="T0" fmla="+- 0 4008 3587"/>
                <a:gd name="T1" fmla="*/ T0 w 421"/>
                <a:gd name="T2" fmla="+- 0 1566 1566"/>
                <a:gd name="T3" fmla="*/ 1566 h 354"/>
                <a:gd name="T4" fmla="+- 0 3795 3587"/>
                <a:gd name="T5" fmla="*/ T4 w 421"/>
                <a:gd name="T6" fmla="+- 0 1819 1566"/>
                <a:gd name="T7" fmla="*/ 1819 h 354"/>
                <a:gd name="T8" fmla="+- 0 3891 3587"/>
                <a:gd name="T9" fmla="*/ T8 w 421"/>
                <a:gd name="T10" fmla="+- 0 1863 1566"/>
                <a:gd name="T11" fmla="*/ 1863 h 354"/>
                <a:gd name="T12" fmla="+- 0 3605 3587"/>
                <a:gd name="T13" fmla="*/ T12 w 421"/>
                <a:gd name="T14" fmla="+- 0 1919 1566"/>
                <a:gd name="T15" fmla="*/ 1919 h 354"/>
                <a:gd name="T16" fmla="+- 0 3587 3587"/>
                <a:gd name="T17" fmla="*/ T16 w 421"/>
                <a:gd name="T18" fmla="+- 0 1904 1566"/>
                <a:gd name="T19" fmla="*/ 1904 h 354"/>
                <a:gd name="T20" fmla="+- 0 3589 3587"/>
                <a:gd name="T21" fmla="*/ T20 w 421"/>
                <a:gd name="T22" fmla="+- 0 1900 1566"/>
                <a:gd name="T23" fmla="*/ 1900 h 354"/>
                <a:gd name="T24" fmla="+- 0 3695 3587"/>
                <a:gd name="T25" fmla="*/ T24 w 421"/>
                <a:gd name="T26" fmla="+- 0 1628 1566"/>
                <a:gd name="T27" fmla="*/ 1628 h 354"/>
                <a:gd name="T28" fmla="+- 0 3721 3587"/>
                <a:gd name="T29" fmla="*/ T28 w 421"/>
                <a:gd name="T30" fmla="+- 0 1731 1566"/>
                <a:gd name="T31" fmla="*/ 1731 h 354"/>
                <a:gd name="T32" fmla="+- 0 4008 3587"/>
                <a:gd name="T33" fmla="*/ T32 w 421"/>
                <a:gd name="T34" fmla="+- 0 1566 1566"/>
                <a:gd name="T35" fmla="*/ 1566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1" h="354">
                  <a:moveTo>
                    <a:pt x="421" y="0"/>
                  </a:moveTo>
                  <a:lnTo>
                    <a:pt x="208" y="253"/>
                  </a:lnTo>
                  <a:lnTo>
                    <a:pt x="304" y="297"/>
                  </a:lnTo>
                  <a:lnTo>
                    <a:pt x="18" y="353"/>
                  </a:lnTo>
                  <a:lnTo>
                    <a:pt x="0" y="338"/>
                  </a:lnTo>
                  <a:lnTo>
                    <a:pt x="2" y="334"/>
                  </a:lnTo>
                  <a:lnTo>
                    <a:pt x="108" y="62"/>
                  </a:lnTo>
                  <a:lnTo>
                    <a:pt x="134" y="165"/>
                  </a:lnTo>
                  <a:lnTo>
                    <a:pt x="421" y="0"/>
                  </a:lnTo>
                  <a:close/>
                </a:path>
              </a:pathLst>
            </a:custGeom>
            <a:noFill/>
            <a:ln w="9522">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1512096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32410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INSPECCIÓN</a:t>
            </a:r>
            <a:r>
              <a:rPr sz="1000" b="1" spc="-5" dirty="0">
                <a:latin typeface="Montserrat-SemiBold"/>
                <a:cs typeface="Montserrat-SemiBold"/>
              </a:rPr>
              <a:t> </a:t>
            </a:r>
            <a:r>
              <a:rPr sz="1000" b="1" dirty="0">
                <a:latin typeface="Montserrat-SemiBold"/>
                <a:cs typeface="Montserrat-SemiBold"/>
              </a:rPr>
              <a:t>ANTES</a:t>
            </a:r>
            <a:r>
              <a:rPr sz="1000" b="1" spc="-50" dirty="0">
                <a:latin typeface="Montserrat-SemiBold"/>
                <a:cs typeface="Montserrat-SemiBold"/>
              </a:rPr>
              <a:t> </a:t>
            </a:r>
            <a:r>
              <a:rPr sz="1000" b="1" dirty="0">
                <a:latin typeface="Montserrat-SemiBold"/>
                <a:cs typeface="Montserrat-SemiBold"/>
              </a:rPr>
              <a:t>DE</a:t>
            </a:r>
            <a:r>
              <a:rPr sz="1000" b="1" spc="-50" dirty="0">
                <a:latin typeface="Montserrat-SemiBold"/>
                <a:cs typeface="Montserrat-SemiBold"/>
              </a:rPr>
              <a:t> </a:t>
            </a:r>
            <a:r>
              <a:rPr sz="1000" b="1" spc="-10" dirty="0">
                <a:latin typeface="Montserrat-SemiBold"/>
                <a:cs typeface="Montserrat-SemiBold"/>
              </a:rPr>
              <a:t>CONDUCIR</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89914"/>
          <a:ext cx="4859653" cy="2827653"/>
        </p:xfrm>
        <a:graphic>
          <a:graphicData uri="http://schemas.openxmlformats.org/drawingml/2006/table">
            <a:tbl>
              <a:tblPr firstRow="1" bandRow="1">
                <a:tableStyleId>{2D5ABB26-0587-4C30-8999-92F81FD0307C}</a:tableStyleId>
              </a:tblPr>
              <a:tblGrid>
                <a:gridCol w="845819">
                  <a:extLst>
                    <a:ext uri="{9D8B030D-6E8A-4147-A177-3AD203B41FA5}">
                      <a16:colId xmlns:a16="http://schemas.microsoft.com/office/drawing/2014/main" val="20000"/>
                    </a:ext>
                  </a:extLst>
                </a:gridCol>
                <a:gridCol w="4013834">
                  <a:extLst>
                    <a:ext uri="{9D8B030D-6E8A-4147-A177-3AD203B41FA5}">
                      <a16:colId xmlns:a16="http://schemas.microsoft.com/office/drawing/2014/main" val="20001"/>
                    </a:ext>
                  </a:extLst>
                </a:gridCol>
              </a:tblGrid>
              <a:tr h="193675">
                <a:tc>
                  <a:txBody>
                    <a:bodyPr/>
                    <a:lstStyle/>
                    <a:p>
                      <a:pPr marL="68580">
                        <a:lnSpc>
                          <a:spcPct val="100000"/>
                        </a:lnSpc>
                        <a:spcBef>
                          <a:spcPts val="190"/>
                        </a:spcBef>
                      </a:pPr>
                      <a:r>
                        <a:rPr sz="900" b="1" spc="-20" dirty="0">
                          <a:latin typeface="Montserrat"/>
                          <a:cs typeface="Montserrat"/>
                        </a:rPr>
                        <a:t>Ítem</a:t>
                      </a:r>
                      <a:endParaRPr sz="900">
                        <a:latin typeface="Montserrat"/>
                        <a:cs typeface="Montserrat"/>
                      </a:endParaRPr>
                    </a:p>
                  </a:txBody>
                  <a:tcPr marL="0" marR="0" marT="2413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82550">
                        <a:lnSpc>
                          <a:spcPct val="100000"/>
                        </a:lnSpc>
                        <a:spcBef>
                          <a:spcPts val="190"/>
                        </a:spcBef>
                      </a:pPr>
                      <a:r>
                        <a:rPr sz="900" b="1" dirty="0">
                          <a:latin typeface="Montserrat"/>
                          <a:cs typeface="Montserrat"/>
                        </a:rPr>
                        <a:t>¿Qué</a:t>
                      </a:r>
                      <a:r>
                        <a:rPr sz="900" b="1" spc="-30" dirty="0">
                          <a:latin typeface="Montserrat"/>
                          <a:cs typeface="Montserrat"/>
                        </a:rPr>
                        <a:t> </a:t>
                      </a:r>
                      <a:r>
                        <a:rPr sz="900" b="1" dirty="0">
                          <a:latin typeface="Montserrat"/>
                          <a:cs typeface="Montserrat"/>
                        </a:rPr>
                        <a:t>debe</a:t>
                      </a:r>
                      <a:r>
                        <a:rPr sz="900" b="1" spc="-10" dirty="0">
                          <a:latin typeface="Montserrat"/>
                          <a:cs typeface="Montserrat"/>
                        </a:rPr>
                        <a:t> revisar?</a:t>
                      </a:r>
                      <a:endParaRPr sz="900">
                        <a:latin typeface="Montserrat"/>
                        <a:cs typeface="Montserrat"/>
                      </a:endParaRPr>
                    </a:p>
                  </a:txBody>
                  <a:tcPr marL="0" marR="0" marT="2413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1785">
                <a:tc>
                  <a:txBody>
                    <a:bodyPr/>
                    <a:lstStyle/>
                    <a:p>
                      <a:pPr marL="68580" marR="290195">
                        <a:lnSpc>
                          <a:spcPct val="100000"/>
                        </a:lnSpc>
                        <a:spcBef>
                          <a:spcPts val="290"/>
                        </a:spcBef>
                      </a:pPr>
                      <a:r>
                        <a:rPr sz="800" dirty="0">
                          <a:latin typeface="Montserrat"/>
                          <a:cs typeface="Montserrat"/>
                        </a:rPr>
                        <a:t>Aceite</a:t>
                      </a:r>
                      <a:r>
                        <a:rPr sz="800" spc="-15" dirty="0">
                          <a:latin typeface="Montserrat"/>
                          <a:cs typeface="Montserrat"/>
                        </a:rPr>
                        <a:t> </a:t>
                      </a:r>
                      <a:r>
                        <a:rPr sz="800" spc="-35" dirty="0">
                          <a:latin typeface="Montserrat"/>
                          <a:cs typeface="Montserrat"/>
                        </a:rPr>
                        <a:t>de</a:t>
                      </a:r>
                      <a:r>
                        <a:rPr sz="800" spc="500" dirty="0">
                          <a:latin typeface="Montserrat"/>
                          <a:cs typeface="Montserrat"/>
                        </a:rPr>
                        <a:t> </a:t>
                      </a:r>
                      <a:r>
                        <a:rPr sz="800" spc="-20" dirty="0">
                          <a:latin typeface="Montserrat"/>
                          <a:cs typeface="Montserrat"/>
                        </a:rPr>
                        <a:t>motor</a:t>
                      </a:r>
                      <a:endParaRPr sz="800">
                        <a:latin typeface="Montserrat"/>
                        <a:cs typeface="Montserrat"/>
                      </a:endParaRPr>
                    </a:p>
                  </a:txBody>
                  <a:tcPr marL="0" marR="0" marT="368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2550">
                        <a:lnSpc>
                          <a:spcPct val="100000"/>
                        </a:lnSpc>
                        <a:spcBef>
                          <a:spcPts val="770"/>
                        </a:spcBef>
                      </a:pPr>
                      <a:r>
                        <a:rPr sz="800" dirty="0">
                          <a:latin typeface="Montserrat"/>
                          <a:cs typeface="Montserrat"/>
                        </a:rPr>
                        <a:t>Nivel</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aceite</a:t>
                      </a:r>
                      <a:r>
                        <a:rPr sz="800" spc="-1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motor</a:t>
                      </a:r>
                      <a:r>
                        <a:rPr sz="800" spc="-20" dirty="0">
                          <a:latin typeface="Montserrat"/>
                          <a:cs typeface="Montserrat"/>
                        </a:rPr>
                        <a:t> </a:t>
                      </a:r>
                      <a:r>
                        <a:rPr sz="800" dirty="0">
                          <a:latin typeface="Montserrat"/>
                          <a:cs typeface="Montserrat"/>
                        </a:rPr>
                        <a:t>recomendado</a:t>
                      </a:r>
                      <a:r>
                        <a:rPr sz="800" spc="-10" dirty="0">
                          <a:latin typeface="Montserrat"/>
                          <a:cs typeface="Montserrat"/>
                        </a:rPr>
                        <a:t> </a:t>
                      </a:r>
                      <a:r>
                        <a:rPr sz="800" dirty="0">
                          <a:latin typeface="Montserrat"/>
                          <a:cs typeface="Montserrat"/>
                        </a:rPr>
                        <a:t>(Ver</a:t>
                      </a:r>
                      <a:r>
                        <a:rPr sz="800" spc="-10" dirty="0">
                          <a:latin typeface="Montserrat"/>
                          <a:cs typeface="Montserrat"/>
                        </a:rPr>
                        <a:t> </a:t>
                      </a:r>
                      <a:r>
                        <a:rPr sz="800" dirty="0">
                          <a:latin typeface="Montserrat"/>
                          <a:cs typeface="Montserrat"/>
                        </a:rPr>
                        <a:t>sección</a:t>
                      </a:r>
                      <a:r>
                        <a:rPr sz="800" spc="-35" dirty="0">
                          <a:latin typeface="Montserrat"/>
                          <a:cs typeface="Montserrat"/>
                        </a:rPr>
                        <a:t> </a:t>
                      </a:r>
                      <a:r>
                        <a:rPr sz="800" dirty="0">
                          <a:latin typeface="Montserrat"/>
                          <a:cs typeface="Montserrat"/>
                        </a:rPr>
                        <a:t>Aceite</a:t>
                      </a:r>
                      <a:r>
                        <a:rPr sz="800" spc="-10" dirty="0">
                          <a:latin typeface="Montserrat"/>
                          <a:cs typeface="Montserrat"/>
                        </a:rPr>
                        <a:t> </a:t>
                      </a:r>
                      <a:r>
                        <a:rPr sz="800" dirty="0">
                          <a:latin typeface="Montserrat"/>
                          <a:cs typeface="Montserrat"/>
                        </a:rPr>
                        <a:t>de</a:t>
                      </a:r>
                      <a:r>
                        <a:rPr sz="800" spc="-10" dirty="0">
                          <a:latin typeface="Montserrat"/>
                          <a:cs typeface="Montserrat"/>
                        </a:rPr>
                        <a:t> motor).</a:t>
                      </a:r>
                      <a:endParaRPr sz="800">
                        <a:latin typeface="Montserrat"/>
                        <a:cs typeface="Montserrat"/>
                      </a:endParaRPr>
                    </a:p>
                  </a:txBody>
                  <a:tcPr marL="0" marR="0" marT="9779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97485">
                <a:tc>
                  <a:txBody>
                    <a:bodyPr/>
                    <a:lstStyle/>
                    <a:p>
                      <a:pPr marL="68580">
                        <a:lnSpc>
                          <a:spcPct val="100000"/>
                        </a:lnSpc>
                        <a:spcBef>
                          <a:spcPts val="300"/>
                        </a:spcBef>
                      </a:pPr>
                      <a:r>
                        <a:rPr sz="800" spc="-10" dirty="0">
                          <a:latin typeface="Montserrat"/>
                          <a:cs typeface="Montserrat"/>
                        </a:rPr>
                        <a:t>Combustible</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00"/>
                        </a:spcBef>
                      </a:pPr>
                      <a:r>
                        <a:rPr sz="800" dirty="0">
                          <a:latin typeface="Montserrat"/>
                          <a:cs typeface="Montserrat"/>
                        </a:rPr>
                        <a:t>Cantidad</a:t>
                      </a:r>
                      <a:r>
                        <a:rPr sz="800" spc="-50"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combustible</a:t>
                      </a:r>
                      <a:r>
                        <a:rPr sz="800" spc="-40" dirty="0">
                          <a:latin typeface="Montserrat"/>
                          <a:cs typeface="Montserrat"/>
                        </a:rPr>
                        <a:t> </a:t>
                      </a:r>
                      <a:r>
                        <a:rPr sz="800" dirty="0">
                          <a:latin typeface="Montserrat"/>
                          <a:cs typeface="Montserrat"/>
                        </a:rPr>
                        <a:t>suficiente</a:t>
                      </a:r>
                      <a:r>
                        <a:rPr sz="800" spc="-35" dirty="0">
                          <a:latin typeface="Montserrat"/>
                          <a:cs typeface="Montserrat"/>
                        </a:rPr>
                        <a:t> </a:t>
                      </a:r>
                      <a:r>
                        <a:rPr sz="800" dirty="0">
                          <a:latin typeface="Montserrat"/>
                          <a:cs typeface="Montserrat"/>
                        </a:rPr>
                        <a:t>para</a:t>
                      </a:r>
                      <a:r>
                        <a:rPr sz="800" spc="-15" dirty="0">
                          <a:latin typeface="Montserrat"/>
                          <a:cs typeface="Montserrat"/>
                        </a:rPr>
                        <a:t> </a:t>
                      </a:r>
                      <a:r>
                        <a:rPr sz="800" dirty="0">
                          <a:latin typeface="Montserrat"/>
                          <a:cs typeface="Montserrat"/>
                        </a:rPr>
                        <a:t>el</a:t>
                      </a:r>
                      <a:r>
                        <a:rPr sz="800" spc="-10" dirty="0">
                          <a:latin typeface="Montserrat"/>
                          <a:cs typeface="Montserrat"/>
                        </a:rPr>
                        <a:t> </a:t>
                      </a:r>
                      <a:r>
                        <a:rPr sz="800" dirty="0">
                          <a:latin typeface="Montserrat"/>
                          <a:cs typeface="Montserrat"/>
                        </a:rPr>
                        <a:t>trayecto</a:t>
                      </a:r>
                      <a:r>
                        <a:rPr sz="800" spc="-10" dirty="0">
                          <a:latin typeface="Montserrat"/>
                          <a:cs typeface="Montserrat"/>
                        </a:rPr>
                        <a:t> planeado.</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8610">
                <a:tc>
                  <a:txBody>
                    <a:bodyPr/>
                    <a:lstStyle/>
                    <a:p>
                      <a:pPr marL="68580">
                        <a:lnSpc>
                          <a:spcPct val="100000"/>
                        </a:lnSpc>
                        <a:spcBef>
                          <a:spcPts val="765"/>
                        </a:spcBef>
                      </a:pPr>
                      <a:r>
                        <a:rPr sz="800" spc="-10" dirty="0">
                          <a:latin typeface="Montserrat"/>
                          <a:cs typeface="Montserrat"/>
                        </a:rPr>
                        <a:t>Llantas</a:t>
                      </a:r>
                      <a:endParaRPr sz="800">
                        <a:latin typeface="Montserrat"/>
                        <a:cs typeface="Montserrat"/>
                      </a:endParaRPr>
                    </a:p>
                  </a:txBody>
                  <a:tcPr marL="0" marR="0" marT="971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85"/>
                        </a:spcBef>
                      </a:pPr>
                      <a:r>
                        <a:rPr sz="800" dirty="0">
                          <a:latin typeface="Montserrat"/>
                          <a:cs typeface="Montserrat"/>
                        </a:rPr>
                        <a:t>Presión</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aire</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las</a:t>
                      </a:r>
                      <a:r>
                        <a:rPr sz="800" spc="-10" dirty="0">
                          <a:latin typeface="Montserrat"/>
                          <a:cs typeface="Montserrat"/>
                        </a:rPr>
                        <a:t> </a:t>
                      </a:r>
                      <a:r>
                        <a:rPr sz="800" dirty="0">
                          <a:latin typeface="Montserrat"/>
                          <a:cs typeface="Montserrat"/>
                        </a:rPr>
                        <a:t>llantas</a:t>
                      </a:r>
                      <a:r>
                        <a:rPr sz="800" spc="-15" dirty="0">
                          <a:latin typeface="Montserrat"/>
                          <a:cs typeface="Montserrat"/>
                        </a:rPr>
                        <a:t> </a:t>
                      </a:r>
                      <a:r>
                        <a:rPr sz="800" spc="-10" dirty="0">
                          <a:latin typeface="Montserrat"/>
                          <a:cs typeface="Montserrat"/>
                        </a:rPr>
                        <a:t>recomendado</a:t>
                      </a:r>
                      <a:r>
                        <a:rPr sz="800" dirty="0">
                          <a:latin typeface="Montserrat"/>
                          <a:cs typeface="Montserrat"/>
                        </a:rPr>
                        <a:t> (Ver</a:t>
                      </a:r>
                      <a:r>
                        <a:rPr sz="800" spc="20" dirty="0">
                          <a:latin typeface="Montserrat"/>
                          <a:cs typeface="Montserrat"/>
                        </a:rPr>
                        <a:t> </a:t>
                      </a:r>
                      <a:r>
                        <a:rPr sz="800" spc="-10" dirty="0">
                          <a:latin typeface="Montserrat"/>
                          <a:cs typeface="Montserrat"/>
                        </a:rPr>
                        <a:t>especificaciones</a:t>
                      </a:r>
                      <a:r>
                        <a:rPr sz="800" spc="-15" dirty="0">
                          <a:latin typeface="Montserrat"/>
                          <a:cs typeface="Montserrat"/>
                        </a:rPr>
                        <a:t> </a:t>
                      </a:r>
                      <a:r>
                        <a:rPr sz="800" spc="-10" dirty="0">
                          <a:latin typeface="Montserrat"/>
                          <a:cs typeface="Montserrat"/>
                        </a:rPr>
                        <a:t>técnicas)</a:t>
                      </a:r>
                      <a:endParaRPr sz="800">
                        <a:latin typeface="Montserrat"/>
                        <a:cs typeface="Montserrat"/>
                      </a:endParaRPr>
                    </a:p>
                    <a:p>
                      <a:pPr marL="82550">
                        <a:lnSpc>
                          <a:spcPts val="890"/>
                        </a:lnSpc>
                        <a:spcBef>
                          <a:spcPts val="400"/>
                        </a:spcBef>
                      </a:pPr>
                      <a:r>
                        <a:rPr sz="800" dirty="0">
                          <a:latin typeface="Montserrat"/>
                          <a:cs typeface="Montserrat"/>
                        </a:rPr>
                        <a:t>Estado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las</a:t>
                      </a:r>
                      <a:r>
                        <a:rPr sz="800" spc="-15" dirty="0">
                          <a:latin typeface="Montserrat"/>
                          <a:cs typeface="Montserrat"/>
                        </a:rPr>
                        <a:t> </a:t>
                      </a:r>
                      <a:r>
                        <a:rPr sz="800" dirty="0">
                          <a:latin typeface="Montserrat"/>
                          <a:cs typeface="Montserrat"/>
                        </a:rPr>
                        <a:t>llantas</a:t>
                      </a:r>
                      <a:r>
                        <a:rPr sz="800" spc="-10" dirty="0">
                          <a:latin typeface="Montserrat"/>
                          <a:cs typeface="Montserrat"/>
                        </a:rPr>
                        <a:t> </a:t>
                      </a:r>
                      <a:r>
                        <a:rPr sz="800" dirty="0">
                          <a:latin typeface="Montserrat"/>
                          <a:cs typeface="Montserrat"/>
                        </a:rPr>
                        <a:t>y</a:t>
                      </a:r>
                      <a:r>
                        <a:rPr sz="800" spc="5" dirty="0">
                          <a:latin typeface="Montserrat"/>
                          <a:cs typeface="Montserrat"/>
                        </a:rPr>
                        <a:t> </a:t>
                      </a:r>
                      <a:r>
                        <a:rPr sz="800" spc="-10" dirty="0">
                          <a:latin typeface="Montserrat"/>
                          <a:cs typeface="Montserrat"/>
                        </a:rPr>
                        <a:t>profundidad</a:t>
                      </a:r>
                      <a:r>
                        <a:rPr sz="800" spc="-3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banda</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rodadura.</a:t>
                      </a:r>
                      <a:endParaRPr sz="8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429259">
                <a:tc>
                  <a:txBody>
                    <a:bodyPr/>
                    <a:lstStyle/>
                    <a:p>
                      <a:pPr>
                        <a:lnSpc>
                          <a:spcPct val="100000"/>
                        </a:lnSpc>
                        <a:spcBef>
                          <a:spcPts val="25"/>
                        </a:spcBef>
                      </a:pPr>
                      <a:endParaRPr sz="1050">
                        <a:latin typeface="Times New Roman"/>
                        <a:cs typeface="Times New Roman"/>
                      </a:endParaRPr>
                    </a:p>
                    <a:p>
                      <a:pPr marL="68580">
                        <a:lnSpc>
                          <a:spcPct val="100000"/>
                        </a:lnSpc>
                      </a:pPr>
                      <a:r>
                        <a:rPr sz="800" spc="-10" dirty="0">
                          <a:latin typeface="Montserrat"/>
                          <a:cs typeface="Montserrat"/>
                        </a:rPr>
                        <a:t>Batería</a:t>
                      </a:r>
                      <a:endParaRPr sz="800">
                        <a:latin typeface="Montserrat"/>
                        <a:cs typeface="Montserrat"/>
                      </a:endParaRPr>
                    </a:p>
                  </a:txBody>
                  <a:tcPr marL="0" marR="0" marT="31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8575">
                        <a:lnSpc>
                          <a:spcPct val="100000"/>
                        </a:lnSpc>
                        <a:spcBef>
                          <a:spcPts val="275"/>
                        </a:spcBef>
                      </a:pPr>
                      <a:r>
                        <a:rPr sz="800" dirty="0">
                          <a:latin typeface="Montserrat"/>
                          <a:cs typeface="Montserrat"/>
                        </a:rPr>
                        <a:t>Correcto</a:t>
                      </a:r>
                      <a:r>
                        <a:rPr sz="800" spc="-20" dirty="0">
                          <a:latin typeface="Montserrat"/>
                          <a:cs typeface="Montserrat"/>
                        </a:rPr>
                        <a:t> </a:t>
                      </a:r>
                      <a:r>
                        <a:rPr sz="800" spc="-10" dirty="0">
                          <a:latin typeface="Montserrat"/>
                          <a:cs typeface="Montserrat"/>
                        </a:rPr>
                        <a:t>funcionamiento</a:t>
                      </a:r>
                      <a:r>
                        <a:rPr sz="800" spc="-30" dirty="0">
                          <a:latin typeface="Montserrat"/>
                          <a:cs typeface="Montserrat"/>
                        </a:rPr>
                        <a:t> </a:t>
                      </a:r>
                      <a:r>
                        <a:rPr sz="800" dirty="0">
                          <a:latin typeface="Montserrat"/>
                          <a:cs typeface="Montserrat"/>
                        </a:rPr>
                        <a:t>del</a:t>
                      </a:r>
                      <a:r>
                        <a:rPr sz="800" spc="10" dirty="0">
                          <a:latin typeface="Montserrat"/>
                          <a:cs typeface="Montserrat"/>
                        </a:rPr>
                        <a:t> </a:t>
                      </a:r>
                      <a:r>
                        <a:rPr sz="800" dirty="0">
                          <a:latin typeface="Montserrat"/>
                          <a:cs typeface="Montserrat"/>
                        </a:rPr>
                        <a:t>pito, luz</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dirty="0">
                          <a:latin typeface="Montserrat"/>
                          <a:cs typeface="Montserrat"/>
                        </a:rPr>
                        <a:t>direccionales,</a:t>
                      </a:r>
                      <a:r>
                        <a:rPr sz="800" spc="-20" dirty="0">
                          <a:latin typeface="Montserrat"/>
                          <a:cs typeface="Montserrat"/>
                        </a:rPr>
                        <a:t> </a:t>
                      </a:r>
                      <a:r>
                        <a:rPr sz="800" dirty="0">
                          <a:latin typeface="Montserrat"/>
                          <a:cs typeface="Montserrat"/>
                        </a:rPr>
                        <a:t>indicadores</a:t>
                      </a:r>
                      <a:r>
                        <a:rPr sz="800" spc="-25" dirty="0">
                          <a:latin typeface="Montserrat"/>
                          <a:cs typeface="Montserrat"/>
                        </a:rPr>
                        <a:t> del</a:t>
                      </a:r>
                      <a:r>
                        <a:rPr sz="800" dirty="0">
                          <a:latin typeface="Montserrat"/>
                          <a:cs typeface="Montserrat"/>
                        </a:rPr>
                        <a:t> tablero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instrumentos,</a:t>
                      </a:r>
                      <a:r>
                        <a:rPr sz="800" spc="-10" dirty="0">
                          <a:latin typeface="Montserrat"/>
                          <a:cs typeface="Montserrat"/>
                        </a:rPr>
                        <a:t> </a:t>
                      </a:r>
                      <a:r>
                        <a:rPr sz="800" dirty="0">
                          <a:latin typeface="Montserrat"/>
                          <a:cs typeface="Montserrat"/>
                        </a:rPr>
                        <a:t>medidor</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nivel de </a:t>
                      </a:r>
                      <a:r>
                        <a:rPr sz="800" spc="-10" dirty="0">
                          <a:latin typeface="Montserrat"/>
                          <a:cs typeface="Montserrat"/>
                        </a:rPr>
                        <a:t>combustible</a:t>
                      </a:r>
                      <a:r>
                        <a:rPr sz="800" spc="-45" dirty="0">
                          <a:latin typeface="Montserrat"/>
                          <a:cs typeface="Montserrat"/>
                        </a:rPr>
                        <a:t> </a:t>
                      </a:r>
                      <a:r>
                        <a:rPr sz="800" dirty="0">
                          <a:latin typeface="Montserrat"/>
                          <a:cs typeface="Montserrat"/>
                        </a:rPr>
                        <a:t>y</a:t>
                      </a:r>
                      <a:r>
                        <a:rPr sz="800" spc="10" dirty="0">
                          <a:latin typeface="Montserrat"/>
                          <a:cs typeface="Montserrat"/>
                        </a:rPr>
                        <a:t> </a:t>
                      </a:r>
                      <a:r>
                        <a:rPr sz="800" spc="-10" dirty="0">
                          <a:latin typeface="Montserrat"/>
                          <a:cs typeface="Montserrat"/>
                        </a:rPr>
                        <a:t>arranque</a:t>
                      </a:r>
                      <a:r>
                        <a:rPr sz="800" dirty="0">
                          <a:latin typeface="Montserrat"/>
                          <a:cs typeface="Montserrat"/>
                        </a:rPr>
                        <a:t> eléctrico.</a:t>
                      </a:r>
                      <a:r>
                        <a:rPr sz="800" spc="-30" dirty="0">
                          <a:latin typeface="Montserrat"/>
                          <a:cs typeface="Montserrat"/>
                        </a:rPr>
                        <a:t> </a:t>
                      </a:r>
                      <a:r>
                        <a:rPr sz="800" dirty="0">
                          <a:latin typeface="Montserrat"/>
                          <a:cs typeface="Montserrat"/>
                        </a:rPr>
                        <a:t>(Si</a:t>
                      </a:r>
                      <a:r>
                        <a:rPr sz="800" spc="-20" dirty="0">
                          <a:latin typeface="Montserrat"/>
                          <a:cs typeface="Montserrat"/>
                        </a:rPr>
                        <a:t> </a:t>
                      </a:r>
                      <a:r>
                        <a:rPr sz="800" spc="-10" dirty="0">
                          <a:latin typeface="Montserrat"/>
                          <a:cs typeface="Montserrat"/>
                        </a:rPr>
                        <a:t>aplica)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360680">
                <a:tc>
                  <a:txBody>
                    <a:bodyPr/>
                    <a:lstStyle/>
                    <a:p>
                      <a:pPr>
                        <a:lnSpc>
                          <a:spcPct val="100000"/>
                        </a:lnSpc>
                        <a:spcBef>
                          <a:spcPts val="45"/>
                        </a:spcBef>
                      </a:pPr>
                      <a:endParaRPr sz="800">
                        <a:latin typeface="Times New Roman"/>
                        <a:cs typeface="Times New Roman"/>
                      </a:endParaRPr>
                    </a:p>
                    <a:p>
                      <a:pPr marL="68580">
                        <a:lnSpc>
                          <a:spcPct val="100000"/>
                        </a:lnSpc>
                      </a:pPr>
                      <a:r>
                        <a:rPr sz="800" spc="-20" dirty="0">
                          <a:latin typeface="Montserrat"/>
                          <a:cs typeface="Montserrat"/>
                        </a:rPr>
                        <a:t>Luces</a:t>
                      </a:r>
                      <a:endParaRPr sz="8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28600">
                        <a:lnSpc>
                          <a:spcPct val="100000"/>
                        </a:lnSpc>
                        <a:spcBef>
                          <a:spcPts val="484"/>
                        </a:spcBef>
                      </a:pPr>
                      <a:r>
                        <a:rPr sz="800" dirty="0">
                          <a:latin typeface="Montserrat"/>
                          <a:cs typeface="Montserrat"/>
                        </a:rPr>
                        <a:t>Correcto</a:t>
                      </a:r>
                      <a:r>
                        <a:rPr sz="800" spc="-15" dirty="0">
                          <a:latin typeface="Montserrat"/>
                          <a:cs typeface="Montserrat"/>
                        </a:rPr>
                        <a:t> </a:t>
                      </a:r>
                      <a:r>
                        <a:rPr sz="800" spc="-10" dirty="0">
                          <a:latin typeface="Montserrat"/>
                          <a:cs typeface="Montserrat"/>
                        </a:rPr>
                        <a:t>funcionamiento</a:t>
                      </a:r>
                      <a:r>
                        <a:rPr sz="800" spc="-2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la farola</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alta y</a:t>
                      </a:r>
                      <a:r>
                        <a:rPr sz="800" spc="5" dirty="0">
                          <a:latin typeface="Montserrat"/>
                          <a:cs typeface="Montserrat"/>
                        </a:rPr>
                        <a:t> </a:t>
                      </a:r>
                      <a:r>
                        <a:rPr sz="800" dirty="0">
                          <a:latin typeface="Montserrat"/>
                          <a:cs typeface="Montserrat"/>
                        </a:rPr>
                        <a:t>luz</a:t>
                      </a:r>
                      <a:r>
                        <a:rPr sz="800" spc="5" dirty="0">
                          <a:latin typeface="Montserrat"/>
                          <a:cs typeface="Montserrat"/>
                        </a:rPr>
                        <a:t> </a:t>
                      </a:r>
                      <a:r>
                        <a:rPr sz="800" dirty="0">
                          <a:latin typeface="Montserrat"/>
                          <a:cs typeface="Montserrat"/>
                        </a:rPr>
                        <a:t>baja),</a:t>
                      </a:r>
                      <a:r>
                        <a:rPr sz="800" spc="5" dirty="0">
                          <a:latin typeface="Montserrat"/>
                          <a:cs typeface="Montserrat"/>
                        </a:rPr>
                        <a:t> </a:t>
                      </a:r>
                      <a:r>
                        <a:rPr sz="800" dirty="0">
                          <a:latin typeface="Montserrat"/>
                          <a:cs typeface="Montserrat"/>
                        </a:rPr>
                        <a:t>indicador</a:t>
                      </a:r>
                      <a:r>
                        <a:rPr sz="800" spc="-25" dirty="0">
                          <a:latin typeface="Montserrat"/>
                          <a:cs typeface="Montserrat"/>
                        </a:rPr>
                        <a:t> </a:t>
                      </a:r>
                      <a:r>
                        <a:rPr sz="800" dirty="0">
                          <a:latin typeface="Montserrat"/>
                          <a:cs typeface="Montserrat"/>
                        </a:rPr>
                        <a:t>de</a:t>
                      </a:r>
                      <a:r>
                        <a:rPr sz="800" spc="10" dirty="0">
                          <a:latin typeface="Montserrat"/>
                          <a:cs typeface="Montserrat"/>
                        </a:rPr>
                        <a:t> </a:t>
                      </a:r>
                      <a:r>
                        <a:rPr sz="800" spc="-25" dirty="0">
                          <a:latin typeface="Montserrat"/>
                          <a:cs typeface="Montserrat"/>
                        </a:rPr>
                        <a:t>luz</a:t>
                      </a:r>
                      <a:r>
                        <a:rPr sz="800" dirty="0">
                          <a:latin typeface="Montserrat"/>
                          <a:cs typeface="Montserrat"/>
                        </a:rPr>
                        <a:t> alta,</a:t>
                      </a:r>
                      <a:r>
                        <a:rPr sz="800" spc="-3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tablero</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instrumentos</a:t>
                      </a:r>
                      <a:r>
                        <a:rPr sz="800" spc="-25" dirty="0">
                          <a:latin typeface="Montserrat"/>
                          <a:cs typeface="Montserrat"/>
                        </a:rPr>
                        <a:t> </a:t>
                      </a:r>
                      <a:r>
                        <a:rPr sz="800" dirty="0">
                          <a:latin typeface="Montserrat"/>
                          <a:cs typeface="Montserrat"/>
                        </a:rPr>
                        <a:t>y</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cola.</a:t>
                      </a:r>
                      <a:endParaRPr sz="800">
                        <a:latin typeface="Montserrat"/>
                        <a:cs typeface="Montserrat"/>
                      </a:endParaRPr>
                    </a:p>
                  </a:txBody>
                  <a:tcPr marL="0" marR="0" marT="6159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95580">
                <a:tc>
                  <a:txBody>
                    <a:bodyPr/>
                    <a:lstStyle/>
                    <a:p>
                      <a:pPr marL="68580">
                        <a:lnSpc>
                          <a:spcPct val="100000"/>
                        </a:lnSpc>
                        <a:spcBef>
                          <a:spcPts val="275"/>
                        </a:spcBef>
                      </a:pPr>
                      <a:r>
                        <a:rPr sz="800" spc="-10" dirty="0">
                          <a:latin typeface="Montserrat"/>
                          <a:cs typeface="Montserrat"/>
                        </a:rPr>
                        <a:t>Dirección</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275"/>
                        </a:spcBef>
                      </a:pPr>
                      <a:r>
                        <a:rPr sz="800" dirty="0">
                          <a:latin typeface="Montserrat"/>
                          <a:cs typeface="Montserrat"/>
                        </a:rPr>
                        <a:t>Movimiento</a:t>
                      </a:r>
                      <a:r>
                        <a:rPr sz="800" spc="-25" dirty="0">
                          <a:latin typeface="Montserrat"/>
                          <a:cs typeface="Montserrat"/>
                        </a:rPr>
                        <a:t> </a:t>
                      </a:r>
                      <a:r>
                        <a:rPr sz="800" dirty="0">
                          <a:latin typeface="Montserrat"/>
                          <a:cs typeface="Montserrat"/>
                        </a:rPr>
                        <a:t>suave,</a:t>
                      </a:r>
                      <a:r>
                        <a:rPr sz="800" spc="-10" dirty="0">
                          <a:latin typeface="Montserrat"/>
                          <a:cs typeface="Montserrat"/>
                        </a:rPr>
                        <a:t> </a:t>
                      </a:r>
                      <a:r>
                        <a:rPr sz="800" dirty="0">
                          <a:latin typeface="Montserrat"/>
                          <a:cs typeface="Montserrat"/>
                        </a:rPr>
                        <a:t>sin</a:t>
                      </a:r>
                      <a:r>
                        <a:rPr sz="800" spc="-35" dirty="0">
                          <a:latin typeface="Montserrat"/>
                          <a:cs typeface="Montserrat"/>
                        </a:rPr>
                        <a:t> </a:t>
                      </a:r>
                      <a:r>
                        <a:rPr sz="800" dirty="0">
                          <a:latin typeface="Montserrat"/>
                          <a:cs typeface="Montserrat"/>
                        </a:rPr>
                        <a:t>juego</a:t>
                      </a:r>
                      <a:r>
                        <a:rPr sz="800" spc="5" dirty="0">
                          <a:latin typeface="Montserrat"/>
                          <a:cs typeface="Montserrat"/>
                        </a:rPr>
                        <a:t> </a:t>
                      </a:r>
                      <a:r>
                        <a:rPr sz="800" dirty="0">
                          <a:latin typeface="Montserrat"/>
                          <a:cs typeface="Montserrat"/>
                        </a:rPr>
                        <a:t>u</a:t>
                      </a:r>
                      <a:r>
                        <a:rPr sz="800" spc="-20" dirty="0">
                          <a:latin typeface="Montserrat"/>
                          <a:cs typeface="Montserrat"/>
                        </a:rPr>
                        <a:t> </a:t>
                      </a:r>
                      <a:r>
                        <a:rPr sz="800" spc="-10" dirty="0">
                          <a:latin typeface="Montserrat"/>
                          <a:cs typeface="Montserrat"/>
                        </a:rPr>
                        <a:t>holgura.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95580">
                <a:tc>
                  <a:txBody>
                    <a:bodyPr/>
                    <a:lstStyle/>
                    <a:p>
                      <a:pPr marL="68580">
                        <a:lnSpc>
                          <a:spcPct val="100000"/>
                        </a:lnSpc>
                        <a:spcBef>
                          <a:spcPts val="310"/>
                        </a:spcBef>
                      </a:pPr>
                      <a:r>
                        <a:rPr sz="800" spc="-10" dirty="0">
                          <a:latin typeface="Montserrat"/>
                          <a:cs typeface="Montserrat"/>
                        </a:rPr>
                        <a:t>Acelerador</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10"/>
                        </a:spcBef>
                      </a:pPr>
                      <a:r>
                        <a:rPr sz="800" dirty="0">
                          <a:latin typeface="Montserrat"/>
                          <a:cs typeface="Montserrat"/>
                        </a:rPr>
                        <a:t>Holgura</a:t>
                      </a:r>
                      <a:r>
                        <a:rPr sz="800" spc="-10" dirty="0">
                          <a:latin typeface="Montserrat"/>
                          <a:cs typeface="Montserrat"/>
                        </a:rPr>
                        <a:t> </a:t>
                      </a:r>
                      <a:r>
                        <a:rPr sz="800" dirty="0">
                          <a:latin typeface="Montserrat"/>
                          <a:cs typeface="Montserrat"/>
                        </a:rPr>
                        <a:t>correcta</a:t>
                      </a:r>
                      <a:r>
                        <a:rPr sz="800" spc="-20" dirty="0">
                          <a:latin typeface="Montserrat"/>
                          <a:cs typeface="Montserrat"/>
                        </a:rPr>
                        <a:t> </a:t>
                      </a:r>
                      <a:r>
                        <a:rPr sz="800" dirty="0">
                          <a:latin typeface="Montserrat"/>
                          <a:cs typeface="Montserrat"/>
                        </a:rPr>
                        <a:t>y suave</a:t>
                      </a:r>
                      <a:r>
                        <a:rPr sz="800" spc="-20"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209550">
                <a:tc>
                  <a:txBody>
                    <a:bodyPr/>
                    <a:lstStyle/>
                    <a:p>
                      <a:pPr marL="68580">
                        <a:lnSpc>
                          <a:spcPct val="100000"/>
                        </a:lnSpc>
                        <a:spcBef>
                          <a:spcPts val="400"/>
                        </a:spcBef>
                      </a:pPr>
                      <a:r>
                        <a:rPr sz="800" spc="-10" dirty="0">
                          <a:latin typeface="Montserrat"/>
                          <a:cs typeface="Montserrat"/>
                        </a:rPr>
                        <a:t>Embrague</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400"/>
                        </a:spcBef>
                      </a:pPr>
                      <a:r>
                        <a:rPr sz="800" dirty="0">
                          <a:latin typeface="Montserrat"/>
                          <a:cs typeface="Montserrat"/>
                        </a:rPr>
                        <a:t>Holgura</a:t>
                      </a:r>
                      <a:r>
                        <a:rPr sz="800" spc="-30" dirty="0">
                          <a:latin typeface="Montserrat"/>
                          <a:cs typeface="Montserrat"/>
                        </a:rPr>
                        <a:t> </a:t>
                      </a:r>
                      <a:r>
                        <a:rPr sz="800" dirty="0">
                          <a:latin typeface="Montserrat"/>
                          <a:cs typeface="Montserrat"/>
                        </a:rPr>
                        <a:t>correcta,</a:t>
                      </a:r>
                      <a:r>
                        <a:rPr sz="800" spc="-15" dirty="0">
                          <a:latin typeface="Montserrat"/>
                          <a:cs typeface="Montserrat"/>
                        </a:rPr>
                        <a:t> </a:t>
                      </a:r>
                      <a:r>
                        <a:rPr sz="800" dirty="0">
                          <a:latin typeface="Montserrat"/>
                          <a:cs typeface="Montserrat"/>
                        </a:rPr>
                        <a:t>suave</a:t>
                      </a:r>
                      <a:r>
                        <a:rPr sz="800" spc="-25"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gradual</a:t>
                      </a:r>
                      <a:r>
                        <a:rPr sz="800" spc="-25"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98120">
                <a:tc>
                  <a:txBody>
                    <a:bodyPr/>
                    <a:lstStyle/>
                    <a:p>
                      <a:pPr marL="66675">
                        <a:lnSpc>
                          <a:spcPct val="100000"/>
                        </a:lnSpc>
                        <a:spcBef>
                          <a:spcPts val="340"/>
                        </a:spcBef>
                      </a:pPr>
                      <a:r>
                        <a:rPr sz="800" spc="-10" dirty="0">
                          <a:latin typeface="Montserrat"/>
                          <a:cs typeface="Montserrat"/>
                        </a:rPr>
                        <a:t>Frenos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40"/>
                        </a:spcBef>
                      </a:pPr>
                      <a:r>
                        <a:rPr sz="800" dirty="0">
                          <a:latin typeface="Montserrat"/>
                          <a:cs typeface="Montserrat"/>
                        </a:rPr>
                        <a:t>Nivel</a:t>
                      </a:r>
                      <a:r>
                        <a:rPr sz="800" spc="-20"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holgura</a:t>
                      </a:r>
                      <a:r>
                        <a:rPr sz="800" spc="-30" dirty="0">
                          <a:latin typeface="Montserrat"/>
                          <a:cs typeface="Montserrat"/>
                        </a:rPr>
                        <a:t> </a:t>
                      </a:r>
                      <a:r>
                        <a:rPr sz="800" spc="-10" dirty="0">
                          <a:latin typeface="Montserrat"/>
                          <a:cs typeface="Montserrat"/>
                        </a:rPr>
                        <a:t>correctos.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27329">
                <a:tc>
                  <a:txBody>
                    <a:bodyPr/>
                    <a:lstStyle/>
                    <a:p>
                      <a:pPr marL="66675">
                        <a:lnSpc>
                          <a:spcPct val="100000"/>
                        </a:lnSpc>
                        <a:spcBef>
                          <a:spcPts val="480"/>
                        </a:spcBef>
                      </a:pPr>
                      <a:r>
                        <a:rPr sz="800" spc="-10" dirty="0">
                          <a:latin typeface="Montserrat"/>
                          <a:cs typeface="Montserrat"/>
                        </a:rPr>
                        <a:t>Ruedas</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tc>
                  <a:txBody>
                    <a:bodyPr/>
                    <a:lstStyle/>
                    <a:p>
                      <a:pPr marL="82550">
                        <a:lnSpc>
                          <a:spcPct val="100000"/>
                        </a:lnSpc>
                        <a:spcBef>
                          <a:spcPts val="480"/>
                        </a:spcBef>
                      </a:pPr>
                      <a:r>
                        <a:rPr sz="800" dirty="0">
                          <a:latin typeface="Montserrat"/>
                          <a:cs typeface="Montserrat"/>
                        </a:rPr>
                        <a:t>Libre</a:t>
                      </a:r>
                      <a:r>
                        <a:rPr sz="800" spc="-20" dirty="0">
                          <a:latin typeface="Montserrat"/>
                          <a:cs typeface="Montserrat"/>
                        </a:rPr>
                        <a:t> </a:t>
                      </a:r>
                      <a:r>
                        <a:rPr sz="800" spc="-10" dirty="0">
                          <a:latin typeface="Montserrat"/>
                          <a:cs typeface="Montserrat"/>
                        </a:rPr>
                        <a:t>rotación.</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87EE0B-7981-A1B0-15C9-4F4B8F1B883B}"/>
              </a:ext>
            </a:extLst>
          </p:cNvPr>
          <p:cNvSpPr>
            <a:spLocks noGrp="1"/>
          </p:cNvSpPr>
          <p:nvPr>
            <p:ph sz="half" idx="2"/>
          </p:nvPr>
        </p:nvSpPr>
        <p:spPr>
          <a:xfrm>
            <a:off x="171450" y="647055"/>
            <a:ext cx="2348231" cy="3016210"/>
          </a:xfrm>
        </p:spPr>
        <p:txBody>
          <a:bodyPr/>
          <a:lstStyle/>
          <a:p>
            <a:r>
              <a:rPr lang="es-ES" b="1" dirty="0"/>
              <a:t>ARRANQUE DEL MOTOR</a:t>
            </a:r>
          </a:p>
          <a:p>
            <a:pPr algn="just"/>
            <a:r>
              <a:rPr lang="es-ES" dirty="0"/>
              <a:t>Al girar el interruptor de encendido a la posición "ON", el grupo de instrumentos y las luces de advertencia pasarán por el ciclo de autodiagnóstico. Durante esta fase, asegúrese de que todas las luces de advertencia en el clúster se encienden .</a:t>
            </a:r>
          </a:p>
          <a:p>
            <a:pPr algn="just"/>
            <a:r>
              <a:rPr lang="es-ES" dirty="0"/>
              <a:t>Las siguientes condiciones deben verificarse antes de arrancar el motor.</a:t>
            </a:r>
          </a:p>
          <a:p>
            <a:pPr marL="171450" indent="-171450">
              <a:buFont typeface="Arial" panose="020B0604020202020204" pitchFamily="34" charset="0"/>
              <a:buChar char="•"/>
            </a:pPr>
            <a:r>
              <a:rPr lang="es-ES" dirty="0"/>
              <a:t>El  interruptor  de corte del motor está en posición      .</a:t>
            </a:r>
          </a:p>
          <a:p>
            <a:pPr marL="171450" indent="-171450">
              <a:buFont typeface="Arial" panose="020B0604020202020204" pitchFamily="34" charset="0"/>
              <a:buChar char="•"/>
            </a:pPr>
            <a:r>
              <a:rPr lang="es-ES" dirty="0"/>
              <a:t>El engranaje está en punto muerto.</a:t>
            </a:r>
          </a:p>
          <a:p>
            <a:pPr marL="171450" indent="-171450">
              <a:buFont typeface="Arial" panose="020B0604020202020204" pitchFamily="34" charset="0"/>
              <a:buChar char="•"/>
            </a:pPr>
            <a:r>
              <a:rPr lang="es-ES" dirty="0"/>
              <a:t>Si  se engranan los engranajes, se tira de la palanca del  embrague. </a:t>
            </a:r>
          </a:p>
          <a:p>
            <a:pPr algn="just"/>
            <a:r>
              <a:rPr lang="es-ES" dirty="0"/>
              <a:t>Presione el  botón de “START” sin aplicar el  acelerador  o con un acelerador mínimo. Tan pronto como el motor arranque, suelte el botón de arranque.</a:t>
            </a:r>
            <a:endParaRPr lang="es-ES" b="1" dirty="0"/>
          </a:p>
          <a:p>
            <a:pPr algn="just"/>
            <a:r>
              <a:rPr lang="es-ES" b="1" dirty="0"/>
              <a:t> PRECAUCION</a:t>
            </a:r>
          </a:p>
          <a:p>
            <a:pPr algn="just"/>
            <a:r>
              <a:rPr lang="es-ES" dirty="0"/>
              <a:t>No mantenga el motor en rpm de ralentí durante mucho tiempo y no abra el acelerador excesivo cuando el vehículo esté estacionado.  Conduce  al sobrecalentamiento del motor y daños a los componentes internos.</a:t>
            </a:r>
            <a:endParaRPr lang="es-ES" b="1" dirty="0"/>
          </a:p>
          <a:p>
            <a:r>
              <a:rPr lang="es-ES" b="1" dirty="0"/>
              <a:t>  Advertencia</a:t>
            </a:r>
          </a:p>
          <a:p>
            <a:pPr algn="just"/>
            <a:r>
              <a:rPr lang="es-ES" dirty="0"/>
              <a:t>No encienda el motor en interiores donde haya poca o ninguna ventilación disponible. Los gases de escape son extremadamente venenosos.</a:t>
            </a:r>
          </a:p>
          <a:p>
            <a:endParaRPr lang="es-MX" dirty="0"/>
          </a:p>
        </p:txBody>
      </p:sp>
      <p:sp>
        <p:nvSpPr>
          <p:cNvPr id="4" name="Marcador de contenido 3">
            <a:extLst>
              <a:ext uri="{FF2B5EF4-FFF2-40B4-BE49-F238E27FC236}">
                <a16:creationId xmlns:a16="http://schemas.microsoft.com/office/drawing/2014/main" id="{8C6E882A-CC0A-5AC9-C10F-70AC816AB6D1}"/>
              </a:ext>
            </a:extLst>
          </p:cNvPr>
          <p:cNvSpPr>
            <a:spLocks noGrp="1"/>
          </p:cNvSpPr>
          <p:nvPr>
            <p:ph sz="half" idx="3"/>
          </p:nvPr>
        </p:nvSpPr>
        <p:spPr>
          <a:xfrm>
            <a:off x="2700020" y="586562"/>
            <a:ext cx="2348230" cy="3016210"/>
          </a:xfrm>
        </p:spPr>
        <p:txBody>
          <a:bodyPr/>
          <a:lstStyle/>
          <a:p>
            <a:r>
              <a:rPr lang="es-ES" b="1" dirty="0"/>
              <a:t>PUESTA DEL VEHÍCULO EN MOVIMIENTO</a:t>
            </a:r>
          </a:p>
          <a:p>
            <a:pPr algn="just"/>
            <a:r>
              <a:rPr lang="es-ES" dirty="0"/>
              <a:t>1.Presione la  palanca del embrague y engrane la primera marcha presionando la palanca de cambios  hacia abajo.</a:t>
            </a:r>
          </a:p>
          <a:p>
            <a:pPr algn="just"/>
            <a:endParaRPr lang="es-ES" dirty="0"/>
          </a:p>
          <a:p>
            <a:pPr algn="just"/>
            <a:r>
              <a:rPr lang="es-ES" dirty="0"/>
              <a:t>2.Abra el acelerador lentamente y suelte simultáneamente la palanca del embrague  suave y gradualmente.  El vehículo comienza a avanzar.</a:t>
            </a:r>
          </a:p>
          <a:p>
            <a:pPr algn="just"/>
            <a:endParaRPr lang="es-ES" dirty="0"/>
          </a:p>
          <a:p>
            <a:pPr algn="just"/>
            <a:r>
              <a:rPr lang="es-ES" dirty="0"/>
              <a:t>3.A medida que el vehículo aumenta la velocidad, cambie a la siguiente marcha más alta cerrando el acelerador, aplicando el embrague y levantando la palanca de cambio de marchas hacia arriba.</a:t>
            </a:r>
          </a:p>
          <a:p>
            <a:pPr algn="just"/>
            <a:endParaRPr lang="es-ES" dirty="0"/>
          </a:p>
          <a:p>
            <a:pPr algn="just"/>
            <a:r>
              <a:rPr lang="es-ES" dirty="0"/>
              <a:t>4.Suelte la palanca del embrague y abra el acelerador suavemente. Seleccione los engranajes requeridos de manera similar .</a:t>
            </a:r>
          </a:p>
          <a:p>
            <a:pPr algn="just"/>
            <a:r>
              <a:rPr lang="es-ES" dirty="0"/>
              <a:t>Uso de la transmisión</a:t>
            </a:r>
          </a:p>
          <a:p>
            <a:pPr algn="just"/>
            <a:endParaRPr lang="es-ES" dirty="0"/>
          </a:p>
          <a:p>
            <a:pPr algn="just"/>
            <a:r>
              <a:rPr lang="es-ES" dirty="0"/>
              <a:t>La transmisión se proporciona para que el  motor funcione sin problemas en su rango de velocidad de funcionamiento normal.</a:t>
            </a:r>
          </a:p>
          <a:p>
            <a:pPr algn="just"/>
            <a:r>
              <a:rPr lang="es-ES" dirty="0"/>
              <a:t>Las relaciones  de transmisión han sido cuidadosamente elegidas para cumplir con las características del motor.</a:t>
            </a:r>
          </a:p>
          <a:p>
            <a:pPr algn="just"/>
            <a:r>
              <a:rPr lang="es-ES" dirty="0"/>
              <a:t>El piloto siempre debe  seleccionar la marcha  más adecuada para lograr la velocidad necesaria y la potencia de tracción suavemente</a:t>
            </a:r>
            <a:endParaRPr lang="es-MX" dirty="0"/>
          </a:p>
        </p:txBody>
      </p:sp>
      <p:pic>
        <p:nvPicPr>
          <p:cNvPr id="9" name="image112.png">
            <a:extLst>
              <a:ext uri="{FF2B5EF4-FFF2-40B4-BE49-F238E27FC236}">
                <a16:creationId xmlns:a16="http://schemas.microsoft.com/office/drawing/2014/main" id="{A817E34D-1A04-6D57-CD70-8299053DADD3}"/>
              </a:ext>
            </a:extLst>
          </p:cNvPr>
          <p:cNvPicPr>
            <a:picLocks noChangeAspect="1"/>
          </p:cNvPicPr>
          <p:nvPr/>
        </p:nvPicPr>
        <p:blipFill>
          <a:blip r:embed="rId2" cstate="print"/>
          <a:stretch>
            <a:fillRect/>
          </a:stretch>
        </p:blipFill>
        <p:spPr>
          <a:xfrm>
            <a:off x="738052" y="1587500"/>
            <a:ext cx="119198" cy="116741"/>
          </a:xfrm>
          <a:prstGeom prst="rect">
            <a:avLst/>
          </a:prstGeom>
        </p:spPr>
      </p:pic>
      <p:sp>
        <p:nvSpPr>
          <p:cNvPr id="10" name="Título 1">
            <a:extLst>
              <a:ext uri="{FF2B5EF4-FFF2-40B4-BE49-F238E27FC236}">
                <a16:creationId xmlns:a16="http://schemas.microsoft.com/office/drawing/2014/main" id="{7FCD55FF-3743-1991-30CF-22C464057BBB}"/>
              </a:ext>
            </a:extLst>
          </p:cNvPr>
          <p:cNvSpPr txBox="1">
            <a:spLocks/>
          </p:cNvSpPr>
          <p:nvPr/>
        </p:nvSpPr>
        <p:spPr>
          <a:xfrm>
            <a:off x="247650" y="214412"/>
            <a:ext cx="3332479" cy="153888"/>
          </a:xfrm>
          <a:prstGeom prst="rect">
            <a:avLst/>
          </a:prstGeom>
        </p:spPr>
        <p:txBody>
          <a:bodyPr wrap="square" lIns="0" tIns="0" rIns="0" bIns="0">
            <a:spAutoFit/>
          </a:bodyPr>
          <a:lstStyle>
            <a:lvl1pPr>
              <a:defRPr sz="1000" b="1" i="0">
                <a:solidFill>
                  <a:schemeClr val="tx1"/>
                </a:solidFill>
                <a:latin typeface="Montserrat-SemiBold"/>
                <a:ea typeface="+mj-ea"/>
                <a:cs typeface="Montserrat-SemiBold"/>
              </a:defRPr>
            </a:lvl1pPr>
          </a:lstStyle>
          <a:p>
            <a:r>
              <a:rPr lang="es-ES" dirty="0"/>
              <a:t>TIPS DE CONDUCION</a:t>
            </a:r>
            <a:endParaRPr lang="es-MX" dirty="0"/>
          </a:p>
        </p:txBody>
      </p:sp>
    </p:spTree>
    <p:extLst>
      <p:ext uri="{BB962C8B-B14F-4D97-AF65-F5344CB8AC3E}">
        <p14:creationId xmlns:p14="http://schemas.microsoft.com/office/powerpoint/2010/main" val="4046266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C7569-FC5D-F82D-9B4A-0D19255B8DDD}"/>
              </a:ext>
            </a:extLst>
          </p:cNvPr>
          <p:cNvSpPr>
            <a:spLocks noGrp="1"/>
          </p:cNvSpPr>
          <p:nvPr>
            <p:ph type="title"/>
          </p:nvPr>
        </p:nvSpPr>
        <p:spPr>
          <a:xfrm>
            <a:off x="244856" y="196672"/>
            <a:ext cx="3332479" cy="153888"/>
          </a:xfrm>
        </p:spPr>
        <p:txBody>
          <a:bodyPr/>
          <a:lstStyle/>
          <a:p>
            <a:r>
              <a:rPr lang="es-ES" dirty="0"/>
              <a:t>TIPS DE CONDUCION</a:t>
            </a:r>
            <a:endParaRPr lang="es-MX" dirty="0"/>
          </a:p>
        </p:txBody>
      </p:sp>
      <p:sp>
        <p:nvSpPr>
          <p:cNvPr id="3" name="Marcador de contenido 2">
            <a:extLst>
              <a:ext uri="{FF2B5EF4-FFF2-40B4-BE49-F238E27FC236}">
                <a16:creationId xmlns:a16="http://schemas.microsoft.com/office/drawing/2014/main" id="{179988B5-6540-DD2A-FCD1-630E995CE0DE}"/>
              </a:ext>
            </a:extLst>
          </p:cNvPr>
          <p:cNvSpPr>
            <a:spLocks noGrp="1"/>
          </p:cNvSpPr>
          <p:nvPr>
            <p:ph sz="half" idx="2"/>
          </p:nvPr>
        </p:nvSpPr>
        <p:spPr>
          <a:xfrm>
            <a:off x="171450" y="549345"/>
            <a:ext cx="2257425" cy="3123932"/>
          </a:xfrm>
        </p:spPr>
        <p:txBody>
          <a:bodyPr/>
          <a:lstStyle/>
          <a:p>
            <a:pPr algn="just"/>
            <a:r>
              <a:rPr lang="es-ES" b="1" dirty="0"/>
              <a:t>Montar en colinas / pendientes</a:t>
            </a:r>
          </a:p>
          <a:p>
            <a:pPr algn="just"/>
            <a:r>
              <a:rPr lang="es-ES" dirty="0"/>
              <a:t>Al subir colinas  empinadas, la  motocicleta puede  comenzar a disminuir la velocidad y mostrar falta de potencia. En este punto, el  piloto debe cambiar a  una marcha baja para que el motor vuelva a funcionar  en su rango  de potencia normal  .  Cambie de marcha rápidamente para evitar que la motocicleta pierda impulso.</a:t>
            </a:r>
          </a:p>
          <a:p>
            <a:pPr algn="just"/>
            <a:r>
              <a:rPr lang="es-ES" dirty="0"/>
              <a:t>Al bajar una colina, el motor puede usarse como freno cambiando a una marcha más baja.</a:t>
            </a:r>
            <a:endParaRPr lang="es-ES" b="1" dirty="0"/>
          </a:p>
          <a:p>
            <a:r>
              <a:rPr lang="es-ES" b="1" dirty="0"/>
              <a:t>PARADA Y ESTACIONAMIENTO</a:t>
            </a:r>
          </a:p>
          <a:p>
            <a:pPr algn="just"/>
            <a:r>
              <a:rPr lang="es-ES" dirty="0"/>
              <a:t>1. Cierra el acelerador completamente y aplica ambos frenos simultáneamente.</a:t>
            </a:r>
          </a:p>
          <a:p>
            <a:pPr algn="just"/>
            <a:r>
              <a:rPr lang="es-ES" dirty="0"/>
              <a:t>2. Cambie hacia abajo las marchas con la palanca del embrague presionada / desconectada a medida que disminuye la velocidad de la carretera. Lleve el motor a una posición neutral justo antes de que el vehículo se detenga.</a:t>
            </a:r>
          </a:p>
          <a:p>
            <a:pPr algn="just"/>
            <a:r>
              <a:rPr lang="es-ES" dirty="0"/>
              <a:t>3. Apague el encendido .</a:t>
            </a:r>
          </a:p>
          <a:p>
            <a:pPr algn="just"/>
            <a:r>
              <a:rPr lang="es-ES" dirty="0"/>
              <a:t>4. Estacione el vehículo sobre una superficie  firme y plana.</a:t>
            </a:r>
          </a:p>
          <a:p>
            <a:pPr algn="just"/>
            <a:r>
              <a:rPr lang="es-ES" dirty="0"/>
              <a:t>5. Bloquee la dirección.</a:t>
            </a:r>
          </a:p>
          <a:p>
            <a:endParaRPr lang="es-ES" b="1" dirty="0"/>
          </a:p>
          <a:p>
            <a:pPr algn="just"/>
            <a:r>
              <a:rPr lang="es-ES" b="1" dirty="0"/>
              <a:t>  Advertencia</a:t>
            </a:r>
            <a:endParaRPr lang="es-ES" dirty="0"/>
          </a:p>
          <a:p>
            <a:pPr algn="just"/>
            <a:r>
              <a:rPr lang="es-ES" dirty="0"/>
              <a:t>Reduzca la velocidad a un límite seguro antes de girar / tomar curvas.  No aplique el freno mientras gira/toma curvas. No desacople el  embrague antes de  frenar.</a:t>
            </a:r>
          </a:p>
          <a:p>
            <a:endParaRPr lang="es-MX" dirty="0"/>
          </a:p>
        </p:txBody>
      </p:sp>
      <p:sp>
        <p:nvSpPr>
          <p:cNvPr id="4" name="Marcador de contenido 3">
            <a:extLst>
              <a:ext uri="{FF2B5EF4-FFF2-40B4-BE49-F238E27FC236}">
                <a16:creationId xmlns:a16="http://schemas.microsoft.com/office/drawing/2014/main" id="{CFA6A0E5-906B-1DA1-459E-D5C135E2A29D}"/>
              </a:ext>
            </a:extLst>
          </p:cNvPr>
          <p:cNvSpPr>
            <a:spLocks noGrp="1"/>
          </p:cNvSpPr>
          <p:nvPr>
            <p:ph sz="half" idx="3"/>
          </p:nvPr>
        </p:nvSpPr>
        <p:spPr>
          <a:xfrm>
            <a:off x="2700020" y="586562"/>
            <a:ext cx="2258060" cy="2800767"/>
          </a:xfrm>
        </p:spPr>
        <p:txBody>
          <a:bodyPr/>
          <a:lstStyle/>
          <a:p>
            <a:r>
              <a:rPr lang="es-ES" b="1" dirty="0"/>
              <a:t> Advertencia</a:t>
            </a:r>
          </a:p>
          <a:p>
            <a:pPr algn="just"/>
            <a:r>
              <a:rPr lang="es-ES" dirty="0"/>
              <a:t>Dado que el motor y el sistema de escape se calientan mucho, asegúrese de estacionar el vehículo en un lugar donde no sea probable que los peatones o los niños  toquen la superficie caliente. No se estacione cerca de hierba seca o cualquier otro recurso inflamable que pueda incendiarse.</a:t>
            </a:r>
          </a:p>
          <a:p>
            <a:pPr algn="just"/>
            <a:endParaRPr lang="es-ES" b="1" dirty="0"/>
          </a:p>
          <a:p>
            <a:pPr algn="just"/>
            <a:r>
              <a:rPr lang="es-ES" b="1" dirty="0"/>
              <a:t>RECOMENDACIÓN DE COMBUSTIBLE</a:t>
            </a:r>
          </a:p>
          <a:p>
            <a:pPr algn="just"/>
            <a:r>
              <a:rPr lang="es-ES" dirty="0"/>
              <a:t>Use  gasolina sin plomo solamente. </a:t>
            </a:r>
          </a:p>
          <a:p>
            <a:pPr algn="just"/>
            <a:r>
              <a:rPr lang="es-ES" dirty="0"/>
              <a:t>La gasolina debe ser mínima de 91 RON. Utilice los aditivos de combustible recomendados para prolongar la vida útil de los componentes del motor y reducir el mantenimiento. La gasolina mezclada con etanol  tendrá un impacto en los componentes  del motor. Póngase en contacto con su distribuidor autorizado de TVS Motor Company  o concesionario /  centro de servicio autorizado para el uso.</a:t>
            </a:r>
          </a:p>
          <a:p>
            <a:pPr algn="just"/>
            <a:endParaRPr lang="es-ES" b="1" dirty="0"/>
          </a:p>
          <a:p>
            <a:r>
              <a:rPr lang="es-ES" b="1" dirty="0"/>
              <a:t>  Precaución</a:t>
            </a:r>
          </a:p>
          <a:p>
            <a:r>
              <a:rPr lang="es-ES" dirty="0"/>
              <a:t>Nunca mezcle aceite y gasolina en el tanque de  combustible.  Siempre llene el  combustible de estaciones de combustible confiables.</a:t>
            </a:r>
            <a:endParaRPr lang="es-MX" dirty="0"/>
          </a:p>
          <a:p>
            <a:endParaRPr lang="es-MX" dirty="0"/>
          </a:p>
        </p:txBody>
      </p:sp>
    </p:spTree>
    <p:extLst>
      <p:ext uri="{BB962C8B-B14F-4D97-AF65-F5344CB8AC3E}">
        <p14:creationId xmlns:p14="http://schemas.microsoft.com/office/powerpoint/2010/main" val="213963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BF556B-667D-D576-B569-0D1F7592DEEE}"/>
              </a:ext>
            </a:extLst>
          </p:cNvPr>
          <p:cNvSpPr>
            <a:spLocks noGrp="1"/>
          </p:cNvSpPr>
          <p:nvPr>
            <p:ph sz="half" idx="2"/>
          </p:nvPr>
        </p:nvSpPr>
        <p:spPr>
          <a:xfrm>
            <a:off x="271678" y="520700"/>
            <a:ext cx="2257425" cy="3123932"/>
          </a:xfrm>
        </p:spPr>
        <p:txBody>
          <a:bodyPr/>
          <a:lstStyle/>
          <a:p>
            <a:r>
              <a:rPr lang="es-ES" b="1" dirty="0"/>
              <a:t>COMPROBACIONES Y CONSEJOS PARA MEJORAR EL AHORRO DE COMBUSTIBLE </a:t>
            </a:r>
          </a:p>
          <a:p>
            <a:pPr algn="just"/>
            <a:endParaRPr lang="es-ES" dirty="0"/>
          </a:p>
          <a:p>
            <a:pPr algn="just"/>
            <a:r>
              <a:rPr lang="es-ES" dirty="0"/>
              <a:t>Realice las comprobaciones periódicas de mantenimiento especificadas en este manual.</a:t>
            </a:r>
          </a:p>
          <a:p>
            <a:pPr algn="just"/>
            <a:r>
              <a:rPr lang="es-ES" dirty="0"/>
              <a:t>Las revisiones regulares de mantenimiento ahorrarán combustible asegurando una conducción sin problemas, agradable y segura, además de mantener el medio ambiente limpio .</a:t>
            </a:r>
          </a:p>
          <a:p>
            <a:pPr algn="just"/>
            <a:r>
              <a:rPr lang="es-ES" dirty="0"/>
              <a:t> </a:t>
            </a:r>
          </a:p>
          <a:p>
            <a:pPr algn="just"/>
            <a:r>
              <a:rPr lang="es-ES" dirty="0"/>
              <a:t>Bujía</a:t>
            </a:r>
          </a:p>
          <a:p>
            <a:pPr algn="just"/>
            <a:r>
              <a:rPr lang="es-ES" dirty="0"/>
              <a:t>Una  bujía sucia o defectuosa  conduce al desperdicio de combustible debido a una combustión  incompleta.  Inspeccione y limpie la bujía si es necesario.  Reemplace la bujía cada 12000 km.  Utilice siempre  solo la  bujía  recomendada.</a:t>
            </a:r>
          </a:p>
          <a:p>
            <a:pPr algn="just"/>
            <a:r>
              <a:rPr lang="es-ES" dirty="0"/>
              <a:t> </a:t>
            </a:r>
          </a:p>
          <a:p>
            <a:pPr algn="just"/>
            <a:r>
              <a:rPr lang="es-ES" dirty="0"/>
              <a:t>Elemento purificador de aire (filtro de aire)</a:t>
            </a:r>
          </a:p>
          <a:p>
            <a:pPr algn="just"/>
            <a:r>
              <a:rPr lang="es-ES" dirty="0"/>
              <a:t>Un elemento purificador de aire sucio restringe el flujo de aire y aumenta el consumo de combustible.  Reemplace el elemento cada 12000 km.</a:t>
            </a:r>
          </a:p>
          <a:p>
            <a:pPr algn="just"/>
            <a:r>
              <a:rPr lang="es-ES" dirty="0"/>
              <a:t>El elemento purificador de aire tipo papel y espuma se utiliza en su motocicleta.  En caso  de  anomalías  (  obstrucción de polvo intenso,  daños), reemplace los filtros antes del intervalo  especificado. Asegúrese de  reemplazar los filtros según lo establecido. </a:t>
            </a:r>
            <a:endParaRPr lang="es-MX" dirty="0"/>
          </a:p>
        </p:txBody>
      </p:sp>
      <p:sp>
        <p:nvSpPr>
          <p:cNvPr id="4" name="Marcador de contenido 3">
            <a:extLst>
              <a:ext uri="{FF2B5EF4-FFF2-40B4-BE49-F238E27FC236}">
                <a16:creationId xmlns:a16="http://schemas.microsoft.com/office/drawing/2014/main" id="{93491F37-BE8E-7CE9-179F-1044295A8EBC}"/>
              </a:ext>
            </a:extLst>
          </p:cNvPr>
          <p:cNvSpPr>
            <a:spLocks noGrp="1"/>
          </p:cNvSpPr>
          <p:nvPr>
            <p:ph sz="half" idx="3"/>
          </p:nvPr>
        </p:nvSpPr>
        <p:spPr>
          <a:xfrm>
            <a:off x="2700020" y="584011"/>
            <a:ext cx="2348230" cy="2908489"/>
          </a:xfrm>
        </p:spPr>
        <p:txBody>
          <a:bodyPr/>
          <a:lstStyle/>
          <a:p>
            <a:r>
              <a:rPr lang="es-ES" b="1" dirty="0"/>
              <a:t>Embrague</a:t>
            </a:r>
          </a:p>
          <a:p>
            <a:pPr algn="just"/>
            <a:r>
              <a:rPr lang="es-ES" dirty="0"/>
              <a:t>El aumento de las rpm del motor durante la aceleración, sin aumento de la velocidad de la carretera,  indica un deslizamiento del  embrague.  Un embrague deslizante causará un alto consumo de combustible y sobrecalentamiento.</a:t>
            </a:r>
          </a:p>
          <a:p>
            <a:pPr algn="just"/>
            <a:r>
              <a:rPr lang="es-ES" dirty="0"/>
              <a:t>Si la condición persiste incluso después   de  ajustar  el juego  de la palanca del embrague, haga que un distribuidor o taller autorizado TVS revise inmediatamente el embrague.</a:t>
            </a:r>
          </a:p>
          <a:p>
            <a:pPr algn="just"/>
            <a:r>
              <a:rPr lang="es-ES" dirty="0"/>
              <a:t>Aceite de motor y transmisión</a:t>
            </a:r>
          </a:p>
          <a:p>
            <a:pPr algn="just"/>
            <a:r>
              <a:rPr lang="es-ES" dirty="0"/>
              <a:t>El aceite excesivamente sucio  aumenta la fricción entre varias partes del motor y reduce la vida útil del motor, lo que aumenta el consumo de combustible .</a:t>
            </a:r>
          </a:p>
          <a:p>
            <a:pPr algn="just"/>
            <a:r>
              <a:rPr lang="es-ES" dirty="0"/>
              <a:t> Inspeccione regularmente el aceite del </a:t>
            </a:r>
            <a:r>
              <a:rPr lang="es-ES" dirty="0" err="1"/>
              <a:t>motory</a:t>
            </a:r>
            <a:r>
              <a:rPr lang="es-ES" dirty="0"/>
              <a:t> para verificar  el  nivel correcto y recargue si es necesario.  Reemplácelo a   intervalos regulares según el programa de mantenimiento. Utilice siempre  el aceite TVS TRU4 FULLY SYNTHETIC (SAE 10W30 API SL JASO MA2 , TVS TRU4 PREMIUM (SAE 10W30 API SL    JASO MA2) o MOTUL (SAE 10W30 API SL)</a:t>
            </a:r>
          </a:p>
          <a:p>
            <a:endParaRPr lang="es-ES" b="1" dirty="0"/>
          </a:p>
          <a:p>
            <a:r>
              <a:rPr lang="es-ES" b="1" dirty="0"/>
              <a:t>Precaución</a:t>
            </a:r>
          </a:p>
          <a:p>
            <a:r>
              <a:rPr lang="es-ES" dirty="0"/>
              <a:t>Nunca conduzca el vehículo con la palanca del embrague  presionada. Esto  reducirá la  vida útil del  embrague y  afectará el rendimiento del vehículo y la economía  de combustible. </a:t>
            </a:r>
            <a:endParaRPr lang="es-MX" dirty="0"/>
          </a:p>
        </p:txBody>
      </p:sp>
      <p:sp>
        <p:nvSpPr>
          <p:cNvPr id="5" name="Título 1">
            <a:extLst>
              <a:ext uri="{FF2B5EF4-FFF2-40B4-BE49-F238E27FC236}">
                <a16:creationId xmlns:a16="http://schemas.microsoft.com/office/drawing/2014/main" id="{BFD2A36C-20BC-F02B-E055-873003C227D7}"/>
              </a:ext>
            </a:extLst>
          </p:cNvPr>
          <p:cNvSpPr>
            <a:spLocks noGrp="1"/>
          </p:cNvSpPr>
          <p:nvPr>
            <p:ph type="title"/>
          </p:nvPr>
        </p:nvSpPr>
        <p:spPr>
          <a:xfrm>
            <a:off x="244475" y="196850"/>
            <a:ext cx="3332163" cy="177800"/>
          </a:xfrm>
        </p:spPr>
        <p:txBody>
          <a:bodyPr/>
          <a:lstStyle/>
          <a:p>
            <a:r>
              <a:rPr lang="es-ES" dirty="0"/>
              <a:t>TIPS DE CONDUCION</a:t>
            </a:r>
            <a:endParaRPr lang="es-MX" dirty="0"/>
          </a:p>
        </p:txBody>
      </p:sp>
    </p:spTree>
    <p:extLst>
      <p:ext uri="{BB962C8B-B14F-4D97-AF65-F5344CB8AC3E}">
        <p14:creationId xmlns:p14="http://schemas.microsoft.com/office/powerpoint/2010/main" val="1714191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517C80-833A-D90B-61E3-A67B6A272A00}"/>
              </a:ext>
            </a:extLst>
          </p:cNvPr>
          <p:cNvSpPr>
            <a:spLocks noGrp="1"/>
          </p:cNvSpPr>
          <p:nvPr>
            <p:ph sz="half" idx="2"/>
          </p:nvPr>
        </p:nvSpPr>
        <p:spPr>
          <a:xfrm>
            <a:off x="271678" y="673100"/>
            <a:ext cx="2257425" cy="3016210"/>
          </a:xfrm>
        </p:spPr>
        <p:txBody>
          <a:bodyPr/>
          <a:lstStyle/>
          <a:p>
            <a:r>
              <a:rPr lang="es-ES" b="1" dirty="0"/>
              <a:t>Fuga de combustible</a:t>
            </a:r>
          </a:p>
          <a:p>
            <a:pPr algn="just"/>
            <a:r>
              <a:rPr lang="es-ES" dirty="0"/>
              <a:t>Verifique y  detenga la  fuga de combustible,  si la hay,  del tanque, carburador y líneas de  combustible. La pérdida de combustible debido a una fuga drenará el tanque de combustible  por completo.</a:t>
            </a:r>
            <a:endParaRPr lang="es-ES" b="1" dirty="0"/>
          </a:p>
          <a:p>
            <a:pPr algn="just"/>
            <a:r>
              <a:rPr lang="es-ES" b="1" dirty="0"/>
              <a:t>Neumáticos</a:t>
            </a:r>
          </a:p>
          <a:p>
            <a:pPr algn="just"/>
            <a:r>
              <a:rPr lang="es-ES" dirty="0"/>
              <a:t>La baja  presión de los neumáticos tiene efectos adversos en el  vehículo.  El arrastre en  el vehículo aumenta resultando en una menor economía de combustible.   Además, la manipulación puede verse afectada negativamente.</a:t>
            </a:r>
          </a:p>
          <a:p>
            <a:pPr algn="just"/>
            <a:r>
              <a:rPr lang="es-ES" dirty="0"/>
              <a:t>Compruebe la presión de los neumáticos  regularmente (semanalmente) e inflarlos a la presión recomendada. </a:t>
            </a:r>
          </a:p>
          <a:p>
            <a:pPr algn="just"/>
            <a:r>
              <a:rPr lang="es-ES" dirty="0"/>
              <a:t>Nunca utilice neumáticos que estén desgastados más allá del límite permitido.</a:t>
            </a:r>
            <a:endParaRPr lang="es-ES" b="1" dirty="0"/>
          </a:p>
          <a:p>
            <a:pPr algn="just"/>
            <a:r>
              <a:rPr lang="es-ES" b="1" dirty="0"/>
              <a:t> Tensión de cadena</a:t>
            </a:r>
          </a:p>
          <a:p>
            <a:pPr algn="just"/>
            <a:r>
              <a:rPr lang="es-ES" dirty="0"/>
              <a:t>Compruebe y asegúrese de que la cadena de transmisión este en tensión correcta. </a:t>
            </a:r>
          </a:p>
          <a:p>
            <a:pPr algn="just"/>
            <a:r>
              <a:rPr lang="es-ES" dirty="0"/>
              <a:t>El exceso de holgura conduce a un mayor consumo de combustible.</a:t>
            </a:r>
          </a:p>
          <a:p>
            <a:pPr algn="just"/>
            <a:r>
              <a:rPr lang="es-ES" dirty="0"/>
              <a:t>Libre  movimiento de ruedas</a:t>
            </a:r>
          </a:p>
          <a:p>
            <a:pPr algn="just"/>
            <a:r>
              <a:rPr lang="es-ES" dirty="0"/>
              <a:t>Compruebe y asegure la libre circulación de las ruedas girándolas  al menos una vez a la semana para evitar el desperdicio de combustible.</a:t>
            </a:r>
          </a:p>
          <a:p>
            <a:endParaRPr lang="es-MX" dirty="0"/>
          </a:p>
        </p:txBody>
      </p:sp>
      <p:sp>
        <p:nvSpPr>
          <p:cNvPr id="4" name="Marcador de contenido 3">
            <a:extLst>
              <a:ext uri="{FF2B5EF4-FFF2-40B4-BE49-F238E27FC236}">
                <a16:creationId xmlns:a16="http://schemas.microsoft.com/office/drawing/2014/main" id="{DCD520C8-70B2-F732-52F6-5DF80118BCB0}"/>
              </a:ext>
            </a:extLst>
          </p:cNvPr>
          <p:cNvSpPr>
            <a:spLocks noGrp="1"/>
          </p:cNvSpPr>
          <p:nvPr>
            <p:ph sz="half" idx="3"/>
          </p:nvPr>
        </p:nvSpPr>
        <p:spPr>
          <a:xfrm>
            <a:off x="2700020" y="520700"/>
            <a:ext cx="2258060" cy="3123932"/>
          </a:xfrm>
        </p:spPr>
        <p:txBody>
          <a:bodyPr/>
          <a:lstStyle/>
          <a:p>
            <a:pPr algn="just"/>
            <a:r>
              <a:rPr lang="es-ES" dirty="0"/>
              <a:t>El arranque rápido  del resto desperdicia combustible</a:t>
            </a:r>
          </a:p>
          <a:p>
            <a:pPr algn="just"/>
            <a:r>
              <a:rPr lang="es-ES" dirty="0"/>
              <a:t>Un inicio de carrera desde el reposo a toda velocidad desperdiciará combustible y dañará el motor. También crea una situación de tráfico potencialmente peligrosa. El combustible se desperdicia cada vez que el piloto acelera o aplica el freno repentinamente.</a:t>
            </a:r>
          </a:p>
          <a:p>
            <a:pPr algn="just"/>
            <a:r>
              <a:rPr lang="es-ES" dirty="0"/>
              <a:t>Evite  el ralentí innecesario</a:t>
            </a:r>
          </a:p>
          <a:p>
            <a:pPr algn="just"/>
            <a:r>
              <a:rPr lang="es-ES" dirty="0"/>
              <a:t>Mientras espera a alguien o se detiene en las señales durante mucho tiempo, si el motor  se mantiene funcionando a velocidad de  ralentí, causa un desperdicio innecesario de combustible.</a:t>
            </a:r>
          </a:p>
          <a:p>
            <a:pPr algn="just"/>
            <a:r>
              <a:rPr lang="es-ES" dirty="0"/>
              <a:t>Evite  frenadas frecuentes</a:t>
            </a:r>
          </a:p>
          <a:p>
            <a:pPr algn="just"/>
            <a:r>
              <a:rPr lang="es-ES" dirty="0"/>
              <a:t>Anticipe las curvas y pendientes, así como las condiciones del tráfico. El frenado innecesario y frecuente reduce el ahorro  de combustible.</a:t>
            </a:r>
          </a:p>
          <a:p>
            <a:pPr algn="just"/>
            <a:endParaRPr lang="es-ES" b="1" dirty="0"/>
          </a:p>
          <a:p>
            <a:pPr algn="just"/>
            <a:r>
              <a:rPr lang="es-ES" b="1" dirty="0"/>
              <a:t>  Nota</a:t>
            </a:r>
          </a:p>
          <a:p>
            <a:pPr algn="just"/>
            <a:r>
              <a:rPr lang="es-ES" dirty="0"/>
              <a:t> Tenga en cuenta que el  kilometraje en carretera del TVS   STRYKER 3V depende  de  varios factores,  como el estado de  la carretera, la calidad del combustible, la velocidad de conducción, el funcionamiento del embrague y el freno, el inflado de   los neumáticos  ,  el mantenimiento  /  mantenimiento oportuno  del vehículo, carga, etc. y, por lo tanto, diferirá del kilometraje dado en  condiciones de prueba estándar  , como las  realizadas en  institutos  reconocidos.</a:t>
            </a:r>
            <a:endParaRPr lang="es-MX" dirty="0"/>
          </a:p>
        </p:txBody>
      </p:sp>
      <p:sp>
        <p:nvSpPr>
          <p:cNvPr id="7" name="Título 1">
            <a:extLst>
              <a:ext uri="{FF2B5EF4-FFF2-40B4-BE49-F238E27FC236}">
                <a16:creationId xmlns:a16="http://schemas.microsoft.com/office/drawing/2014/main" id="{5FD51EF6-2E86-EA4C-179D-FD2635CBC5F0}"/>
              </a:ext>
            </a:extLst>
          </p:cNvPr>
          <p:cNvSpPr>
            <a:spLocks noGrp="1"/>
          </p:cNvSpPr>
          <p:nvPr>
            <p:ph type="title"/>
          </p:nvPr>
        </p:nvSpPr>
        <p:spPr>
          <a:xfrm>
            <a:off x="244475" y="196850"/>
            <a:ext cx="3332163" cy="177800"/>
          </a:xfrm>
        </p:spPr>
        <p:txBody>
          <a:bodyPr/>
          <a:lstStyle/>
          <a:p>
            <a:r>
              <a:rPr lang="es-ES" dirty="0"/>
              <a:t>TIPS DE CONDUCION</a:t>
            </a:r>
            <a:endParaRPr lang="es-MX" dirty="0"/>
          </a:p>
        </p:txBody>
      </p:sp>
    </p:spTree>
    <p:extLst>
      <p:ext uri="{BB962C8B-B14F-4D97-AF65-F5344CB8AC3E}">
        <p14:creationId xmlns:p14="http://schemas.microsoft.com/office/powerpoint/2010/main" val="1886881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F2EBC-34E4-1388-CD14-DF2FFFD3E154}"/>
              </a:ext>
            </a:extLst>
          </p:cNvPr>
          <p:cNvSpPr>
            <a:spLocks noGrp="1"/>
          </p:cNvSpPr>
          <p:nvPr>
            <p:ph type="title"/>
          </p:nvPr>
        </p:nvSpPr>
        <p:spPr>
          <a:xfrm>
            <a:off x="244856" y="196672"/>
            <a:ext cx="3332479" cy="153888"/>
          </a:xfrm>
        </p:spPr>
        <p:txBody>
          <a:bodyPr/>
          <a:lstStyle/>
          <a:p>
            <a:r>
              <a:rPr lang="es-ES" dirty="0"/>
              <a:t>MANTENIMIENTO</a:t>
            </a:r>
            <a:endParaRPr lang="es-MX" dirty="0"/>
          </a:p>
        </p:txBody>
      </p:sp>
      <p:sp>
        <p:nvSpPr>
          <p:cNvPr id="3" name="Marcador de contenido 2">
            <a:extLst>
              <a:ext uri="{FF2B5EF4-FFF2-40B4-BE49-F238E27FC236}">
                <a16:creationId xmlns:a16="http://schemas.microsoft.com/office/drawing/2014/main" id="{501B67B0-F9F3-173B-770E-29960D91E050}"/>
              </a:ext>
            </a:extLst>
          </p:cNvPr>
          <p:cNvSpPr>
            <a:spLocks noGrp="1"/>
          </p:cNvSpPr>
          <p:nvPr>
            <p:ph sz="half" idx="2"/>
          </p:nvPr>
        </p:nvSpPr>
        <p:spPr>
          <a:xfrm>
            <a:off x="247650" y="741620"/>
            <a:ext cx="4800600" cy="2369880"/>
          </a:xfrm>
        </p:spPr>
        <p:txBody>
          <a:bodyPr/>
          <a:lstStyle/>
          <a:p>
            <a:r>
              <a:rPr lang="es-ES" b="1" dirty="0"/>
              <a:t>PROGRAMA DE MANTENIMIENTO</a:t>
            </a:r>
          </a:p>
          <a:p>
            <a:endParaRPr lang="es-ES" b="1" dirty="0"/>
          </a:p>
          <a:p>
            <a:r>
              <a:rPr lang="es-ES" dirty="0"/>
              <a:t>El programa de mantenimiento indica los intervalos entre los servicios periódicos. Al final de cada intervalo, asegúrese de inspeccionar, verificar, reemplazar, ajustar, lubricar y reparar según las instrucciones. Si el mantenimiento no se realiza periódicamente, resultará en un rápido deterioro y daños severos al vehículo. Si el vehículo se utiliza en condiciones de alto estrés, como el funcionamiento continuo a todo gas, o se opera en un área con exceso de polvo, ciertos trabajos deben realizarse con más frecuencia para garantizar la fiabilidad del vehículo. El cilindro, los componentes de dirección, la suspensión, los componentes de  la cadena y  la rueda, etc., son elementos clave y  requieren un servicio  muy especial y cuidadoso.   TVS recomienda  encarecidamente que los trabajos según el  programa de mantenimiento sean realizados por distribuidores o talleres autorizados TVS .</a:t>
            </a:r>
          </a:p>
          <a:p>
            <a:r>
              <a:rPr lang="es-ES" dirty="0"/>
              <a:t>Las inspecciones periódicas pueden  revelar una o más piezas que pueden necesitar reemplazo.   Siempre que  reemplace piezas en TVS  STRYKER 3V,  se recomienda que  utilice solo las  piezas originales de TVS. </a:t>
            </a:r>
          </a:p>
          <a:p>
            <a:endParaRPr lang="es-ES" b="1" dirty="0"/>
          </a:p>
          <a:p>
            <a:r>
              <a:rPr lang="es-ES" b="1" dirty="0"/>
              <a:t>  ADVERTENCIA</a:t>
            </a:r>
          </a:p>
          <a:p>
            <a:r>
              <a:rPr lang="es-ES" dirty="0"/>
              <a:t>El rodaje y el mantenimiento adecuados son obligatorios para asegurarse de que su vehículo sea confiable y brinde un rendimiento óptimo en todo momento. Asegúrese de que el mantenimiento periódico se realiza a fondo de acuerdo con </a:t>
            </a:r>
            <a:r>
              <a:rPr lang="es-ES" dirty="0" err="1"/>
              <a:t>lasinstrucciones</a:t>
            </a:r>
            <a:r>
              <a:rPr lang="es-ES" dirty="0"/>
              <a:t> dadas en este manual del propietario.</a:t>
            </a:r>
          </a:p>
          <a:p>
            <a:endParaRPr lang="es-ES" dirty="0"/>
          </a:p>
          <a:p>
            <a:r>
              <a:rPr lang="es-ES" dirty="0"/>
              <a:t>En áreas exceso de polvo, el elemento del filtro de aire requiere un reemplazo temprano que los kilómetros mencionados para evitar daños costosos al  motor.</a:t>
            </a:r>
          </a:p>
          <a:p>
            <a:endParaRPr lang="es-MX" dirty="0"/>
          </a:p>
        </p:txBody>
      </p:sp>
    </p:spTree>
    <p:extLst>
      <p:ext uri="{BB962C8B-B14F-4D97-AF65-F5344CB8AC3E}">
        <p14:creationId xmlns:p14="http://schemas.microsoft.com/office/powerpoint/2010/main" val="362226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1789717284"/>
              </p:ext>
            </p:extLst>
          </p:nvPr>
        </p:nvGraphicFramePr>
        <p:xfrm>
          <a:off x="176834" y="476757"/>
          <a:ext cx="4859018" cy="3051175"/>
        </p:xfrm>
        <a:graphic>
          <a:graphicData uri="http://schemas.openxmlformats.org/drawingml/2006/table">
            <a:tbl>
              <a:tblPr firstRow="1" bandRow="1">
                <a:tableStyleId>{2D5ABB26-0587-4C30-8999-92F81FD0307C}</a:tableStyleId>
              </a:tblPr>
              <a:tblGrid>
                <a:gridCol w="1330325">
                  <a:extLst>
                    <a:ext uri="{9D8B030D-6E8A-4147-A177-3AD203B41FA5}">
                      <a16:colId xmlns:a16="http://schemas.microsoft.com/office/drawing/2014/main" val="20000"/>
                    </a:ext>
                  </a:extLst>
                </a:gridCol>
                <a:gridCol w="433705">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1799">
                  <a:extLst>
                    <a:ext uri="{9D8B030D-6E8A-4147-A177-3AD203B41FA5}">
                      <a16:colId xmlns:a16="http://schemas.microsoft.com/office/drawing/2014/main" val="20005"/>
                    </a:ext>
                  </a:extLst>
                </a:gridCol>
                <a:gridCol w="1367789">
                  <a:extLst>
                    <a:ext uri="{9D8B030D-6E8A-4147-A177-3AD203B41FA5}">
                      <a16:colId xmlns:a16="http://schemas.microsoft.com/office/drawing/2014/main" val="20006"/>
                    </a:ext>
                  </a:extLst>
                </a:gridCol>
              </a:tblGrid>
              <a:tr h="128905">
                <a:tc rowSpan="2">
                  <a:txBody>
                    <a:bodyPr/>
                    <a:lstStyle/>
                    <a:p>
                      <a:pPr marL="141605">
                        <a:lnSpc>
                          <a:spcPts val="825"/>
                        </a:lnSpc>
                        <a:spcBef>
                          <a:spcPts val="284"/>
                        </a:spcBef>
                      </a:pPr>
                      <a:r>
                        <a:rPr sz="700" b="1" spc="-20" dirty="0">
                          <a:latin typeface="Montserrat"/>
                          <a:cs typeface="Montserrat"/>
                        </a:rPr>
                        <a:t>Ítem</a:t>
                      </a:r>
                      <a:endParaRPr sz="700">
                        <a:latin typeface="Montserrat"/>
                        <a:cs typeface="Montserrat"/>
                      </a:endParaRPr>
                    </a:p>
                    <a:p>
                      <a:pPr marR="84455" algn="r">
                        <a:lnSpc>
                          <a:spcPts val="805"/>
                        </a:lnSpc>
                      </a:pPr>
                      <a:r>
                        <a:rPr sz="700" b="1" spc="-10" dirty="0">
                          <a:latin typeface="Montserrat"/>
                          <a:cs typeface="Montserrat"/>
                        </a:rPr>
                        <a:t>Revisión</a:t>
                      </a:r>
                      <a:endParaRPr sz="700">
                        <a:latin typeface="Montserrat"/>
                        <a:cs typeface="Montserrat"/>
                      </a:endParaRPr>
                    </a:p>
                    <a:p>
                      <a:pPr marR="85090" algn="r">
                        <a:lnSpc>
                          <a:spcPts val="819"/>
                        </a:lnSpc>
                      </a:pPr>
                      <a:r>
                        <a:rPr sz="700" b="1" spc="-25" dirty="0">
                          <a:latin typeface="Montserrat"/>
                          <a:cs typeface="Montserrat"/>
                        </a:rPr>
                        <a:t>km</a:t>
                      </a:r>
                      <a:endParaRPr sz="700">
                        <a:latin typeface="Montserrat"/>
                        <a:cs typeface="Montserrat"/>
                      </a:endParaRPr>
                    </a:p>
                  </a:txBody>
                  <a:tcPr marL="0" marR="0" marT="36194"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gridSpan="6">
                  <a:txBody>
                    <a:bodyPr/>
                    <a:lstStyle/>
                    <a:p>
                      <a:pPr algn="ctr">
                        <a:lnSpc>
                          <a:spcPct val="100000"/>
                        </a:lnSpc>
                        <a:spcBef>
                          <a:spcPts val="35"/>
                        </a:spcBef>
                      </a:pPr>
                      <a:r>
                        <a:rPr sz="700" b="1" spc="-10" dirty="0">
                          <a:solidFill>
                            <a:srgbClr val="221F1F"/>
                          </a:solidFill>
                          <a:latin typeface="Montserrat"/>
                          <a:cs typeface="Montserrat"/>
                        </a:rPr>
                        <a:t>Revisión</a:t>
                      </a:r>
                      <a:endParaRPr sz="700">
                        <a:latin typeface="Montserrat"/>
                        <a:cs typeface="Montserrat"/>
                      </a:endParaRPr>
                    </a:p>
                  </a:txBody>
                  <a:tcPr marL="0" marR="0" marT="4445"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94640">
                <a:tc vMerge="1">
                  <a:txBody>
                    <a:bodyPr/>
                    <a:lstStyle/>
                    <a:p>
                      <a:endParaRPr/>
                    </a:p>
                  </a:txBody>
                  <a:tcPr marL="0" marR="0" marT="36194"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47625">
                        <a:lnSpc>
                          <a:spcPct val="100000"/>
                        </a:lnSpc>
                        <a:spcBef>
                          <a:spcPts val="360"/>
                        </a:spcBef>
                      </a:pPr>
                      <a:r>
                        <a:rPr sz="600" b="1" spc="-25" dirty="0">
                          <a:latin typeface="Montserrat"/>
                          <a:cs typeface="Montserrat"/>
                        </a:rPr>
                        <a:t>1</a:t>
                      </a:r>
                      <a:r>
                        <a:rPr sz="600" b="1" spc="-25" dirty="0">
                          <a:latin typeface="Arial"/>
                          <a:cs typeface="Arial"/>
                        </a:rPr>
                        <a:t>°</a:t>
                      </a:r>
                      <a:endParaRPr sz="600" dirty="0">
                        <a:latin typeface="Arial"/>
                        <a:cs typeface="Arial"/>
                      </a:endParaRPr>
                    </a:p>
                    <a:p>
                      <a:pPr marL="47625">
                        <a:lnSpc>
                          <a:spcPct val="100000"/>
                        </a:lnSpc>
                        <a:spcBef>
                          <a:spcPts val="85"/>
                        </a:spcBef>
                      </a:pPr>
                      <a:r>
                        <a:rPr lang="es-ES" sz="600" b="1" spc="-25" dirty="0">
                          <a:latin typeface="Montserrat"/>
                          <a:cs typeface="Montserrat"/>
                        </a:rPr>
                        <a:t>1000</a:t>
                      </a:r>
                      <a:endParaRPr sz="600" dirty="0">
                        <a:latin typeface="Montserrat"/>
                        <a:cs typeface="Montserrat"/>
                      </a:endParaRPr>
                    </a:p>
                  </a:txBody>
                  <a:tcPr marL="0" marR="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0800">
                        <a:lnSpc>
                          <a:spcPct val="100000"/>
                        </a:lnSpc>
                        <a:spcBef>
                          <a:spcPts val="360"/>
                        </a:spcBef>
                      </a:pPr>
                      <a:r>
                        <a:rPr sz="600" b="1" spc="-25" dirty="0">
                          <a:latin typeface="Montserrat"/>
                          <a:cs typeface="Montserrat"/>
                        </a:rPr>
                        <a:t>2</a:t>
                      </a:r>
                      <a:r>
                        <a:rPr sz="600" b="1" spc="-25" dirty="0">
                          <a:latin typeface="Arial"/>
                          <a:cs typeface="Arial"/>
                        </a:rPr>
                        <a:t>°</a:t>
                      </a:r>
                      <a:endParaRPr sz="600">
                        <a:latin typeface="Arial"/>
                        <a:cs typeface="Arial"/>
                      </a:endParaRPr>
                    </a:p>
                    <a:p>
                      <a:pPr marL="50800">
                        <a:lnSpc>
                          <a:spcPct val="100000"/>
                        </a:lnSpc>
                        <a:spcBef>
                          <a:spcPts val="85"/>
                        </a:spcBef>
                      </a:pPr>
                      <a:r>
                        <a:rPr sz="600" b="1" spc="-10" dirty="0">
                          <a:latin typeface="Montserrat"/>
                          <a:cs typeface="Montserrat"/>
                        </a:rPr>
                        <a:t>5.000</a:t>
                      </a:r>
                      <a:endParaRPr sz="600">
                        <a:latin typeface="Montserrat"/>
                        <a:cs typeface="Montserrat"/>
                      </a:endParaRPr>
                    </a:p>
                  </a:txBody>
                  <a:tcPr marL="0" marR="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0">
                        <a:lnSpc>
                          <a:spcPct val="100000"/>
                        </a:lnSpc>
                        <a:spcBef>
                          <a:spcPts val="360"/>
                        </a:spcBef>
                      </a:pPr>
                      <a:r>
                        <a:rPr sz="600" b="1" spc="-25" dirty="0">
                          <a:latin typeface="Montserrat"/>
                          <a:cs typeface="Montserrat"/>
                        </a:rPr>
                        <a:t>3</a:t>
                      </a:r>
                      <a:r>
                        <a:rPr sz="600" b="1" spc="-25" dirty="0">
                          <a:latin typeface="Arial"/>
                          <a:cs typeface="Arial"/>
                        </a:rPr>
                        <a:t>°</a:t>
                      </a:r>
                      <a:endParaRPr sz="600">
                        <a:latin typeface="Arial"/>
                        <a:cs typeface="Arial"/>
                      </a:endParaRPr>
                    </a:p>
                    <a:p>
                      <a:pPr marL="57150">
                        <a:lnSpc>
                          <a:spcPct val="100000"/>
                        </a:lnSpc>
                        <a:spcBef>
                          <a:spcPts val="85"/>
                        </a:spcBef>
                      </a:pPr>
                      <a:r>
                        <a:rPr sz="600" b="1" spc="-10" dirty="0">
                          <a:latin typeface="Montserrat"/>
                          <a:cs typeface="Montserrat"/>
                        </a:rPr>
                        <a:t>10.000</a:t>
                      </a:r>
                      <a:endParaRPr sz="600">
                        <a:latin typeface="Montserrat"/>
                        <a:cs typeface="Montserrat"/>
                      </a:endParaRPr>
                    </a:p>
                  </a:txBody>
                  <a:tcPr marL="0" marR="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57150">
                        <a:lnSpc>
                          <a:spcPct val="100000"/>
                        </a:lnSpc>
                        <a:spcBef>
                          <a:spcPts val="360"/>
                        </a:spcBef>
                      </a:pPr>
                      <a:r>
                        <a:rPr sz="600" b="1" spc="-25" dirty="0">
                          <a:latin typeface="Montserrat"/>
                          <a:cs typeface="Montserrat"/>
                        </a:rPr>
                        <a:t>4</a:t>
                      </a:r>
                      <a:r>
                        <a:rPr sz="600" b="1" spc="-25" dirty="0">
                          <a:latin typeface="Arial"/>
                          <a:cs typeface="Arial"/>
                        </a:rPr>
                        <a:t>°</a:t>
                      </a:r>
                      <a:endParaRPr sz="600">
                        <a:latin typeface="Arial"/>
                        <a:cs typeface="Arial"/>
                      </a:endParaRPr>
                    </a:p>
                    <a:p>
                      <a:pPr marL="57150">
                        <a:lnSpc>
                          <a:spcPct val="100000"/>
                        </a:lnSpc>
                        <a:spcBef>
                          <a:spcPts val="85"/>
                        </a:spcBef>
                      </a:pPr>
                      <a:r>
                        <a:rPr sz="600" b="1" spc="-10" dirty="0">
                          <a:latin typeface="Montserrat"/>
                          <a:cs typeface="Montserrat"/>
                        </a:rPr>
                        <a:t>15.000</a:t>
                      </a:r>
                      <a:endParaRPr sz="600">
                        <a:latin typeface="Montserrat"/>
                        <a:cs typeface="Montserrat"/>
                      </a:endParaRPr>
                    </a:p>
                  </a:txBody>
                  <a:tcPr marL="0" marR="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57150">
                        <a:lnSpc>
                          <a:spcPct val="100000"/>
                        </a:lnSpc>
                        <a:spcBef>
                          <a:spcPts val="360"/>
                        </a:spcBef>
                      </a:pPr>
                      <a:r>
                        <a:rPr sz="600" b="1" spc="-25" dirty="0">
                          <a:latin typeface="Montserrat"/>
                          <a:cs typeface="Montserrat"/>
                        </a:rPr>
                        <a:t>5</a:t>
                      </a:r>
                      <a:r>
                        <a:rPr sz="600" b="1" spc="-25" dirty="0">
                          <a:latin typeface="Arial"/>
                          <a:cs typeface="Arial"/>
                        </a:rPr>
                        <a:t>°</a:t>
                      </a:r>
                      <a:endParaRPr sz="600">
                        <a:latin typeface="Arial"/>
                        <a:cs typeface="Arial"/>
                      </a:endParaRPr>
                    </a:p>
                    <a:p>
                      <a:pPr marL="57150">
                        <a:lnSpc>
                          <a:spcPct val="100000"/>
                        </a:lnSpc>
                        <a:spcBef>
                          <a:spcPts val="85"/>
                        </a:spcBef>
                      </a:pPr>
                      <a:r>
                        <a:rPr sz="600" b="1" spc="-10" dirty="0">
                          <a:latin typeface="Montserrat"/>
                          <a:cs typeface="Montserrat"/>
                        </a:rPr>
                        <a:t>20.000</a:t>
                      </a:r>
                      <a:endParaRPr sz="600">
                        <a:latin typeface="Montserrat"/>
                        <a:cs typeface="Montserrat"/>
                      </a:endParaRPr>
                    </a:p>
                  </a:txBody>
                  <a:tcPr marL="0" marR="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spcBef>
                          <a:spcPts val="10"/>
                        </a:spcBef>
                      </a:pPr>
                      <a:endParaRPr sz="650">
                        <a:latin typeface="Times New Roman"/>
                        <a:cs typeface="Times New Roman"/>
                      </a:endParaRPr>
                    </a:p>
                    <a:p>
                      <a:pPr marL="3810" algn="ctr">
                        <a:lnSpc>
                          <a:spcPct val="100000"/>
                        </a:lnSpc>
                        <a:spcBef>
                          <a:spcPts val="5"/>
                        </a:spcBef>
                      </a:pPr>
                      <a:r>
                        <a:rPr sz="600" b="1" spc="35" dirty="0">
                          <a:solidFill>
                            <a:srgbClr val="221F1F"/>
                          </a:solidFill>
                          <a:latin typeface="Montserrat"/>
                          <a:cs typeface="Montserrat"/>
                        </a:rPr>
                        <a:t>Observaciones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43510">
                <a:tc>
                  <a:txBody>
                    <a:bodyPr/>
                    <a:lstStyle/>
                    <a:p>
                      <a:pPr marL="50165">
                        <a:lnSpc>
                          <a:spcPct val="100000"/>
                        </a:lnSpc>
                        <a:spcBef>
                          <a:spcPts val="170"/>
                        </a:spcBef>
                      </a:pPr>
                      <a:r>
                        <a:rPr sz="600" dirty="0">
                          <a:latin typeface="Montserrat"/>
                          <a:cs typeface="Montserrat"/>
                        </a:rPr>
                        <a:t>Aceite</a:t>
                      </a:r>
                      <a:r>
                        <a:rPr sz="600" spc="145" dirty="0">
                          <a:latin typeface="Montserrat"/>
                          <a:cs typeface="Montserrat"/>
                        </a:rPr>
                        <a:t> </a:t>
                      </a:r>
                      <a:r>
                        <a:rPr sz="600" dirty="0">
                          <a:latin typeface="Montserrat"/>
                          <a:cs typeface="Montserrat"/>
                        </a:rPr>
                        <a:t>de</a:t>
                      </a:r>
                      <a:r>
                        <a:rPr sz="600" spc="175" dirty="0">
                          <a:latin typeface="Montserrat"/>
                          <a:cs typeface="Montserrat"/>
                        </a:rPr>
                        <a:t> </a:t>
                      </a:r>
                      <a:r>
                        <a:rPr sz="600" spc="-10" dirty="0">
                          <a:latin typeface="Montserrat"/>
                          <a:cs typeface="Montserrat"/>
                        </a:rPr>
                        <a:t>motor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3175"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43510">
                <a:tc>
                  <a:txBody>
                    <a:bodyPr/>
                    <a:lstStyle/>
                    <a:p>
                      <a:pPr marL="50165">
                        <a:lnSpc>
                          <a:spcPct val="100000"/>
                        </a:lnSpc>
                        <a:spcBef>
                          <a:spcPts val="170"/>
                        </a:spcBef>
                      </a:pPr>
                      <a:r>
                        <a:rPr sz="600" dirty="0">
                          <a:latin typeface="Montserrat"/>
                          <a:cs typeface="Montserrat"/>
                        </a:rPr>
                        <a:t>Filtro</a:t>
                      </a:r>
                      <a:r>
                        <a:rPr sz="600" spc="65" dirty="0">
                          <a:latin typeface="Montserrat"/>
                          <a:cs typeface="Montserrat"/>
                        </a:rPr>
                        <a:t> </a:t>
                      </a:r>
                      <a:r>
                        <a:rPr sz="600" dirty="0">
                          <a:latin typeface="Montserrat"/>
                          <a:cs typeface="Montserrat"/>
                        </a:rPr>
                        <a:t>de</a:t>
                      </a:r>
                      <a:r>
                        <a:rPr sz="600" spc="110" dirty="0">
                          <a:latin typeface="Montserrat"/>
                          <a:cs typeface="Montserrat"/>
                        </a:rPr>
                        <a:t> </a:t>
                      </a:r>
                      <a:r>
                        <a:rPr sz="600" dirty="0">
                          <a:latin typeface="Montserrat"/>
                          <a:cs typeface="Montserrat"/>
                        </a:rPr>
                        <a:t>aceite</a:t>
                      </a:r>
                      <a:r>
                        <a:rPr sz="600" spc="114" dirty="0">
                          <a:latin typeface="Montserrat"/>
                          <a:cs typeface="Montserrat"/>
                        </a:rPr>
                        <a:t> </a:t>
                      </a:r>
                      <a:r>
                        <a:rPr sz="600" spc="-10" dirty="0">
                          <a:latin typeface="Montserrat"/>
                          <a:cs typeface="Montserrat"/>
                        </a:rPr>
                        <a:t>(Tamiz)</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43510">
                <a:tc>
                  <a:txBody>
                    <a:bodyPr/>
                    <a:lstStyle/>
                    <a:p>
                      <a:pPr marL="50165">
                        <a:lnSpc>
                          <a:spcPct val="100000"/>
                        </a:lnSpc>
                        <a:spcBef>
                          <a:spcPts val="170"/>
                        </a:spcBef>
                      </a:pPr>
                      <a:r>
                        <a:rPr sz="600" dirty="0">
                          <a:latin typeface="Montserrat"/>
                          <a:cs typeface="Montserrat"/>
                        </a:rPr>
                        <a:t>Filtro</a:t>
                      </a:r>
                      <a:r>
                        <a:rPr sz="600" spc="95" dirty="0">
                          <a:latin typeface="Montserrat"/>
                          <a:cs typeface="Montserrat"/>
                        </a:rPr>
                        <a:t> </a:t>
                      </a:r>
                      <a:r>
                        <a:rPr sz="600" spc="-10" dirty="0">
                          <a:latin typeface="Montserrat"/>
                          <a:cs typeface="Montserrat"/>
                        </a:rPr>
                        <a:t>centrifugo</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43510">
                <a:tc>
                  <a:txBody>
                    <a:bodyPr/>
                    <a:lstStyle/>
                    <a:p>
                      <a:pPr marL="50165">
                        <a:lnSpc>
                          <a:spcPct val="100000"/>
                        </a:lnSpc>
                        <a:spcBef>
                          <a:spcPts val="170"/>
                        </a:spcBef>
                      </a:pPr>
                      <a:r>
                        <a:rPr sz="600" dirty="0">
                          <a:latin typeface="Montserrat"/>
                          <a:cs typeface="Montserrat"/>
                        </a:rPr>
                        <a:t>Holgura</a:t>
                      </a:r>
                      <a:r>
                        <a:rPr sz="600" spc="125" dirty="0">
                          <a:latin typeface="Montserrat"/>
                          <a:cs typeface="Montserrat"/>
                        </a:rPr>
                        <a:t> </a:t>
                      </a:r>
                      <a:r>
                        <a:rPr sz="600" dirty="0">
                          <a:latin typeface="Montserrat"/>
                          <a:cs typeface="Montserrat"/>
                        </a:rPr>
                        <a:t>de</a:t>
                      </a:r>
                      <a:r>
                        <a:rPr sz="600" spc="180" dirty="0">
                          <a:latin typeface="Montserrat"/>
                          <a:cs typeface="Montserrat"/>
                        </a:rPr>
                        <a:t> </a:t>
                      </a:r>
                      <a:r>
                        <a:rPr sz="600" spc="-10" dirty="0">
                          <a:latin typeface="Montserrat"/>
                          <a:cs typeface="Montserrat"/>
                        </a:rPr>
                        <a:t>válvulas</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43510">
                <a:tc>
                  <a:txBody>
                    <a:bodyPr/>
                    <a:lstStyle/>
                    <a:p>
                      <a:pPr marL="50165">
                        <a:lnSpc>
                          <a:spcPct val="100000"/>
                        </a:lnSpc>
                        <a:spcBef>
                          <a:spcPts val="185"/>
                        </a:spcBef>
                      </a:pPr>
                      <a:r>
                        <a:rPr sz="600" spc="-10" dirty="0">
                          <a:latin typeface="Montserrat"/>
                          <a:cs typeface="Montserrat"/>
                        </a:rPr>
                        <a:t>Bujía</a:t>
                      </a:r>
                      <a:endParaRPr sz="60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C</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C</a:t>
                      </a:r>
                      <a:r>
                        <a:rPr sz="600" spc="10" dirty="0">
                          <a:solidFill>
                            <a:srgbClr val="221F1F"/>
                          </a:solidFill>
                          <a:latin typeface="Montserrat"/>
                          <a:cs typeface="Montserrat"/>
                        </a:rPr>
                        <a:t> </a:t>
                      </a:r>
                      <a:r>
                        <a:rPr sz="600" dirty="0">
                          <a:solidFill>
                            <a:srgbClr val="221F1F"/>
                          </a:solidFill>
                          <a:latin typeface="Montserrat"/>
                          <a:cs typeface="Montserrat"/>
                        </a:rPr>
                        <a:t>&amp; </a:t>
                      </a:r>
                      <a:r>
                        <a:rPr sz="600" spc="-6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C</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0"/>
                        </a:spcBef>
                      </a:pPr>
                      <a:r>
                        <a:rPr sz="600" dirty="0">
                          <a:solidFill>
                            <a:srgbClr val="221F1F"/>
                          </a:solidFill>
                          <a:latin typeface="Montserrat"/>
                          <a:cs typeface="Montserrat"/>
                        </a:rPr>
                        <a:t>Remplace cada</a:t>
                      </a:r>
                      <a:r>
                        <a:rPr sz="600" spc="-25" dirty="0">
                          <a:solidFill>
                            <a:srgbClr val="221F1F"/>
                          </a:solidFill>
                          <a:latin typeface="Montserrat"/>
                          <a:cs typeface="Montserrat"/>
                        </a:rPr>
                        <a:t> </a:t>
                      </a:r>
                      <a:r>
                        <a:rPr sz="600" dirty="0">
                          <a:solidFill>
                            <a:srgbClr val="221F1F"/>
                          </a:solidFill>
                          <a:latin typeface="Montserrat"/>
                          <a:cs typeface="Montserrat"/>
                        </a:rPr>
                        <a:t>10.000</a:t>
                      </a:r>
                      <a:r>
                        <a:rPr sz="600" spc="-1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43510">
                <a:tc>
                  <a:txBody>
                    <a:bodyPr/>
                    <a:lstStyle/>
                    <a:p>
                      <a:pPr marL="50165">
                        <a:lnSpc>
                          <a:spcPct val="100000"/>
                        </a:lnSpc>
                        <a:spcBef>
                          <a:spcPts val="190"/>
                        </a:spcBef>
                      </a:pPr>
                      <a:r>
                        <a:rPr sz="600" dirty="0">
                          <a:latin typeface="Montserrat"/>
                          <a:cs typeface="Montserrat"/>
                        </a:rPr>
                        <a:t>Filtro</a:t>
                      </a:r>
                      <a:r>
                        <a:rPr sz="600" spc="70" dirty="0">
                          <a:latin typeface="Montserrat"/>
                          <a:cs typeface="Montserrat"/>
                        </a:rPr>
                        <a:t> </a:t>
                      </a:r>
                      <a:r>
                        <a:rPr sz="600" dirty="0">
                          <a:latin typeface="Montserrat"/>
                          <a:cs typeface="Montserrat"/>
                        </a:rPr>
                        <a:t>de</a:t>
                      </a:r>
                      <a:r>
                        <a:rPr sz="600" spc="65" dirty="0">
                          <a:latin typeface="Montserrat"/>
                          <a:cs typeface="Montserrat"/>
                        </a:rPr>
                        <a:t> </a:t>
                      </a:r>
                      <a:r>
                        <a:rPr sz="600" spc="-20" dirty="0">
                          <a:latin typeface="Montserrat"/>
                          <a:cs typeface="Montserrat"/>
                        </a:rPr>
                        <a:t>aire</a:t>
                      </a:r>
                      <a:endParaRPr sz="60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0"/>
                        </a:spcBef>
                      </a:pPr>
                      <a:r>
                        <a:rPr sz="600" dirty="0">
                          <a:solidFill>
                            <a:srgbClr val="221F1F"/>
                          </a:solidFill>
                          <a:latin typeface="Montserrat"/>
                          <a:cs typeface="Montserrat"/>
                        </a:rPr>
                        <a:t>Remplace cada</a:t>
                      </a:r>
                      <a:r>
                        <a:rPr sz="600" spc="-20" dirty="0">
                          <a:solidFill>
                            <a:srgbClr val="221F1F"/>
                          </a:solidFill>
                          <a:latin typeface="Montserrat"/>
                          <a:cs typeface="Montserrat"/>
                        </a:rPr>
                        <a:t> </a:t>
                      </a:r>
                      <a:r>
                        <a:rPr sz="600" dirty="0">
                          <a:solidFill>
                            <a:srgbClr val="221F1F"/>
                          </a:solidFill>
                          <a:latin typeface="Montserrat"/>
                          <a:cs typeface="Montserrat"/>
                        </a:rPr>
                        <a:t>10.000 </a:t>
                      </a:r>
                      <a:r>
                        <a:rPr sz="600" spc="-25" dirty="0">
                          <a:solidFill>
                            <a:srgbClr val="221F1F"/>
                          </a:solidFill>
                          <a:latin typeface="Montserrat"/>
                          <a:cs typeface="Montserrat"/>
                        </a:rPr>
                        <a:t>km</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43510">
                <a:tc>
                  <a:txBody>
                    <a:bodyPr/>
                    <a:lstStyle/>
                    <a:p>
                      <a:pPr marL="50165">
                        <a:lnSpc>
                          <a:spcPct val="100000"/>
                        </a:lnSpc>
                        <a:spcBef>
                          <a:spcPts val="190"/>
                        </a:spcBef>
                      </a:pPr>
                      <a:r>
                        <a:rPr sz="600" dirty="0">
                          <a:latin typeface="Montserrat"/>
                          <a:cs typeface="Montserrat"/>
                        </a:rPr>
                        <a:t>Filtro</a:t>
                      </a:r>
                      <a:r>
                        <a:rPr sz="600" spc="390" dirty="0">
                          <a:latin typeface="Montserrat"/>
                          <a:cs typeface="Montserrat"/>
                        </a:rPr>
                        <a:t> </a:t>
                      </a:r>
                      <a:r>
                        <a:rPr sz="600" spc="-25" dirty="0">
                          <a:latin typeface="Montserrat"/>
                          <a:cs typeface="Montserrat"/>
                        </a:rPr>
                        <a:t>PCV</a:t>
                      </a:r>
                      <a:r>
                        <a:rPr sz="600" spc="500" dirty="0">
                          <a:latin typeface="Montserrat"/>
                          <a:cs typeface="Montserrat"/>
                        </a:rPr>
                        <a:t> </a:t>
                      </a:r>
                      <a:endParaRPr sz="60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5"/>
                        </a:spcBef>
                      </a:pPr>
                      <a:r>
                        <a:rPr sz="600" dirty="0">
                          <a:solidFill>
                            <a:srgbClr val="221F1F"/>
                          </a:solidFill>
                          <a:latin typeface="Montserrat"/>
                          <a:cs typeface="Montserrat"/>
                        </a:rPr>
                        <a:t>R</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R</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43510">
                <a:tc>
                  <a:txBody>
                    <a:bodyPr/>
                    <a:lstStyle/>
                    <a:p>
                      <a:pPr marL="50165">
                        <a:lnSpc>
                          <a:spcPct val="100000"/>
                        </a:lnSpc>
                        <a:spcBef>
                          <a:spcPts val="175"/>
                        </a:spcBef>
                      </a:pPr>
                      <a:r>
                        <a:rPr sz="600" spc="45" dirty="0">
                          <a:latin typeface="Montserrat"/>
                          <a:cs typeface="Montserrat"/>
                        </a:rPr>
                        <a:t>Pastas</a:t>
                      </a:r>
                      <a:r>
                        <a:rPr sz="600" spc="100" dirty="0">
                          <a:latin typeface="Montserrat"/>
                          <a:cs typeface="Montserrat"/>
                        </a:rPr>
                        <a:t> </a:t>
                      </a:r>
                      <a:r>
                        <a:rPr sz="600" dirty="0">
                          <a:latin typeface="Montserrat"/>
                          <a:cs typeface="Montserrat"/>
                        </a:rPr>
                        <a:t>y</a:t>
                      </a:r>
                      <a:r>
                        <a:rPr sz="600" spc="140" dirty="0">
                          <a:latin typeface="Montserrat"/>
                          <a:cs typeface="Montserrat"/>
                        </a:rPr>
                        <a:t> </a:t>
                      </a:r>
                      <a:r>
                        <a:rPr sz="600" spc="45" dirty="0">
                          <a:latin typeface="Montserrat"/>
                          <a:cs typeface="Montserrat"/>
                        </a:rPr>
                        <a:t>bandas</a:t>
                      </a:r>
                      <a:r>
                        <a:rPr sz="600" spc="125" dirty="0">
                          <a:latin typeface="Montserrat"/>
                          <a:cs typeface="Montserrat"/>
                        </a:rPr>
                        <a:t> </a:t>
                      </a:r>
                      <a:r>
                        <a:rPr sz="600" dirty="0">
                          <a:latin typeface="Montserrat"/>
                          <a:cs typeface="Montserrat"/>
                        </a:rPr>
                        <a:t>de</a:t>
                      </a:r>
                      <a:r>
                        <a:rPr sz="600" spc="140" dirty="0">
                          <a:latin typeface="Montserrat"/>
                          <a:cs typeface="Montserrat"/>
                        </a:rPr>
                        <a:t> </a:t>
                      </a:r>
                      <a:r>
                        <a:rPr sz="600" spc="-10" dirty="0">
                          <a:latin typeface="Montserrat"/>
                          <a:cs typeface="Montserrat"/>
                        </a:rPr>
                        <a:t>freno</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Remplace</a:t>
                      </a:r>
                      <a:r>
                        <a:rPr sz="600" spc="-5" dirty="0">
                          <a:solidFill>
                            <a:srgbClr val="221F1F"/>
                          </a:solidFill>
                          <a:latin typeface="Montserrat"/>
                          <a:cs typeface="Montserrat"/>
                        </a:rPr>
                        <a:t> </a:t>
                      </a:r>
                      <a:r>
                        <a:rPr sz="600" dirty="0">
                          <a:solidFill>
                            <a:srgbClr val="221F1F"/>
                          </a:solidFill>
                          <a:latin typeface="Montserrat"/>
                          <a:cs typeface="Montserrat"/>
                        </a:rPr>
                        <a:t>si</a:t>
                      </a:r>
                      <a:r>
                        <a:rPr sz="600" spc="-15" dirty="0">
                          <a:solidFill>
                            <a:srgbClr val="221F1F"/>
                          </a:solidFill>
                          <a:latin typeface="Montserrat"/>
                          <a:cs typeface="Montserrat"/>
                        </a:rPr>
                        <a:t> </a:t>
                      </a:r>
                      <a:r>
                        <a:rPr sz="600" dirty="0">
                          <a:solidFill>
                            <a:srgbClr val="221F1F"/>
                          </a:solidFill>
                          <a:latin typeface="Montserrat"/>
                          <a:cs typeface="Montserrat"/>
                        </a:rPr>
                        <a:t>es</a:t>
                      </a:r>
                      <a:r>
                        <a:rPr sz="600" spc="-20"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43510">
                <a:tc>
                  <a:txBody>
                    <a:bodyPr/>
                    <a:lstStyle/>
                    <a:p>
                      <a:pPr marL="50165">
                        <a:lnSpc>
                          <a:spcPct val="100000"/>
                        </a:lnSpc>
                        <a:spcBef>
                          <a:spcPts val="190"/>
                        </a:spcBef>
                      </a:pPr>
                      <a:r>
                        <a:rPr sz="600" spc="50" dirty="0">
                          <a:latin typeface="Montserrat"/>
                          <a:cs typeface="Montserrat"/>
                        </a:rPr>
                        <a:t>Efectividad</a:t>
                      </a:r>
                      <a:r>
                        <a:rPr sz="600" spc="195" dirty="0">
                          <a:latin typeface="Montserrat"/>
                          <a:cs typeface="Montserrat"/>
                        </a:rPr>
                        <a:t> </a:t>
                      </a:r>
                      <a:r>
                        <a:rPr sz="600" dirty="0">
                          <a:latin typeface="Montserrat"/>
                          <a:cs typeface="Montserrat"/>
                        </a:rPr>
                        <a:t>de</a:t>
                      </a:r>
                      <a:r>
                        <a:rPr sz="600" spc="185" dirty="0">
                          <a:latin typeface="Montserrat"/>
                          <a:cs typeface="Montserrat"/>
                        </a:rPr>
                        <a:t> </a:t>
                      </a:r>
                      <a:r>
                        <a:rPr sz="600" dirty="0">
                          <a:latin typeface="Montserrat"/>
                          <a:cs typeface="Montserrat"/>
                        </a:rPr>
                        <a:t>los</a:t>
                      </a:r>
                      <a:r>
                        <a:rPr sz="600" spc="175" dirty="0">
                          <a:latin typeface="Montserrat"/>
                          <a:cs typeface="Montserrat"/>
                        </a:rPr>
                        <a:t> </a:t>
                      </a:r>
                      <a:r>
                        <a:rPr sz="600" spc="35" dirty="0">
                          <a:latin typeface="Montserrat"/>
                          <a:cs typeface="Montserrat"/>
                        </a:rPr>
                        <a:t>frenos</a:t>
                      </a:r>
                      <a:endParaRPr sz="60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43510">
                <a:tc>
                  <a:txBody>
                    <a:bodyPr/>
                    <a:lstStyle/>
                    <a:p>
                      <a:pPr marL="50165">
                        <a:lnSpc>
                          <a:spcPct val="100000"/>
                        </a:lnSpc>
                        <a:spcBef>
                          <a:spcPts val="175"/>
                        </a:spcBef>
                      </a:pPr>
                      <a:r>
                        <a:rPr sz="600" dirty="0">
                          <a:latin typeface="Montserrat"/>
                          <a:cs typeface="Montserrat"/>
                        </a:rPr>
                        <a:t>Líquido</a:t>
                      </a:r>
                      <a:r>
                        <a:rPr sz="600" spc="150" dirty="0">
                          <a:latin typeface="Montserrat"/>
                          <a:cs typeface="Montserrat"/>
                        </a:rPr>
                        <a:t> </a:t>
                      </a:r>
                      <a:r>
                        <a:rPr sz="600" dirty="0">
                          <a:latin typeface="Montserrat"/>
                          <a:cs typeface="Montserrat"/>
                        </a:rPr>
                        <a:t>de</a:t>
                      </a:r>
                      <a:r>
                        <a:rPr sz="600" spc="190" dirty="0">
                          <a:latin typeface="Montserrat"/>
                          <a:cs typeface="Montserrat"/>
                        </a:rPr>
                        <a:t> </a:t>
                      </a:r>
                      <a:r>
                        <a:rPr sz="600" dirty="0">
                          <a:latin typeface="Montserrat"/>
                          <a:cs typeface="Montserrat"/>
                        </a:rPr>
                        <a:t>freno</a:t>
                      </a:r>
                      <a:r>
                        <a:rPr sz="600" spc="190" dirty="0">
                          <a:latin typeface="Montserrat"/>
                          <a:cs typeface="Montserrat"/>
                        </a:rPr>
                        <a:t> </a:t>
                      </a:r>
                      <a:r>
                        <a:rPr sz="600" spc="-10" dirty="0">
                          <a:latin typeface="Montserrat"/>
                          <a:cs typeface="Montserrat"/>
                        </a:rPr>
                        <a:t>delantero</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R</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203200">
                <a:tc>
                  <a:txBody>
                    <a:bodyPr/>
                    <a:lstStyle/>
                    <a:p>
                      <a:pPr marL="50165">
                        <a:lnSpc>
                          <a:spcPct val="100000"/>
                        </a:lnSpc>
                        <a:spcBef>
                          <a:spcPts val="10"/>
                        </a:spcBef>
                      </a:pPr>
                      <a:r>
                        <a:rPr sz="600" dirty="0">
                          <a:latin typeface="Montserrat"/>
                          <a:cs typeface="Montserrat"/>
                        </a:rPr>
                        <a:t>Juego</a:t>
                      </a:r>
                      <a:r>
                        <a:rPr sz="600" spc="165" dirty="0">
                          <a:latin typeface="Montserrat"/>
                          <a:cs typeface="Montserrat"/>
                        </a:rPr>
                        <a:t> </a:t>
                      </a:r>
                      <a:r>
                        <a:rPr sz="600" dirty="0">
                          <a:latin typeface="Montserrat"/>
                          <a:cs typeface="Montserrat"/>
                        </a:rPr>
                        <a:t>libre</a:t>
                      </a:r>
                      <a:r>
                        <a:rPr sz="600" spc="185" dirty="0">
                          <a:latin typeface="Montserrat"/>
                          <a:cs typeface="Montserrat"/>
                        </a:rPr>
                        <a:t> </a:t>
                      </a:r>
                      <a:r>
                        <a:rPr sz="600" dirty="0">
                          <a:latin typeface="Montserrat"/>
                          <a:cs typeface="Montserrat"/>
                        </a:rPr>
                        <a:t>cable</a:t>
                      </a:r>
                      <a:r>
                        <a:rPr sz="600" spc="170" dirty="0">
                          <a:latin typeface="Montserrat"/>
                          <a:cs typeface="Montserrat"/>
                        </a:rPr>
                        <a:t> </a:t>
                      </a:r>
                      <a:r>
                        <a:rPr sz="600" spc="-25" dirty="0">
                          <a:latin typeface="Montserrat"/>
                          <a:cs typeface="Montserrat"/>
                        </a:rPr>
                        <a:t>del</a:t>
                      </a:r>
                      <a:endParaRPr sz="600">
                        <a:latin typeface="Montserrat"/>
                        <a:cs typeface="Montserrat"/>
                      </a:endParaRPr>
                    </a:p>
                    <a:p>
                      <a:pPr marL="50165">
                        <a:lnSpc>
                          <a:spcPts val="685"/>
                        </a:lnSpc>
                        <a:spcBef>
                          <a:spcPts val="80"/>
                        </a:spcBef>
                      </a:pPr>
                      <a:r>
                        <a:rPr sz="600" spc="-10" dirty="0">
                          <a:latin typeface="Montserrat"/>
                          <a:cs typeface="Montserrat"/>
                        </a:rPr>
                        <a:t>embrague</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a:t>
                      </a:r>
                      <a:r>
                        <a:rPr sz="600" spc="-1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L</a:t>
                      </a:r>
                      <a:endParaRPr sz="600">
                        <a:latin typeface="Montserrat"/>
                        <a:cs typeface="Montserrat"/>
                      </a:endParaRPr>
                    </a:p>
                  </a:txBody>
                  <a:tcPr marL="0" marR="0" marT="52069"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a:t>
                      </a:r>
                      <a:r>
                        <a:rPr sz="600" spc="-1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L</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a:t>
                      </a:r>
                      <a:r>
                        <a:rPr sz="600" spc="-1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L</a:t>
                      </a:r>
                      <a:endParaRPr sz="600">
                        <a:latin typeface="Montserrat"/>
                        <a:cs typeface="Montserrat"/>
                      </a:endParaRPr>
                    </a:p>
                  </a:txBody>
                  <a:tcPr marL="0" marR="0" marT="52069"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a:t>
                      </a:r>
                      <a:r>
                        <a:rPr sz="600" spc="-1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L</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a:t>
                      </a:r>
                      <a:r>
                        <a:rPr sz="600" spc="-1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L</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09"/>
                        </a:spcBef>
                      </a:pPr>
                      <a:r>
                        <a:rPr sz="600" dirty="0">
                          <a:solidFill>
                            <a:srgbClr val="221F1F"/>
                          </a:solidFill>
                          <a:latin typeface="Montserrat"/>
                          <a:cs typeface="Montserrat"/>
                        </a:rPr>
                        <a:t>–</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212090">
                <a:tc>
                  <a:txBody>
                    <a:bodyPr/>
                    <a:lstStyle/>
                    <a:p>
                      <a:pPr marL="50165" marR="405765">
                        <a:lnSpc>
                          <a:spcPts val="800"/>
                        </a:lnSpc>
                      </a:pPr>
                      <a:r>
                        <a:rPr sz="600" dirty="0">
                          <a:latin typeface="Montserrat"/>
                          <a:cs typeface="Montserrat"/>
                        </a:rPr>
                        <a:t>Juego</a:t>
                      </a:r>
                      <a:r>
                        <a:rPr sz="600" spc="165" dirty="0">
                          <a:latin typeface="Montserrat"/>
                          <a:cs typeface="Montserrat"/>
                        </a:rPr>
                        <a:t> </a:t>
                      </a:r>
                      <a:r>
                        <a:rPr sz="600" dirty="0">
                          <a:latin typeface="Montserrat"/>
                          <a:cs typeface="Montserrat"/>
                        </a:rPr>
                        <a:t>libre</a:t>
                      </a:r>
                      <a:r>
                        <a:rPr sz="600" spc="185" dirty="0">
                          <a:latin typeface="Montserrat"/>
                          <a:cs typeface="Montserrat"/>
                        </a:rPr>
                        <a:t> </a:t>
                      </a:r>
                      <a:r>
                        <a:rPr sz="600" dirty="0">
                          <a:latin typeface="Montserrat"/>
                          <a:cs typeface="Montserrat"/>
                        </a:rPr>
                        <a:t>cable</a:t>
                      </a:r>
                      <a:r>
                        <a:rPr sz="600" spc="170" dirty="0">
                          <a:latin typeface="Montserrat"/>
                          <a:cs typeface="Montserrat"/>
                        </a:rPr>
                        <a:t> </a:t>
                      </a:r>
                      <a:r>
                        <a:rPr sz="600" spc="-25" dirty="0">
                          <a:latin typeface="Montserrat"/>
                          <a:cs typeface="Montserrat"/>
                        </a:rPr>
                        <a:t>del</a:t>
                      </a:r>
                      <a:r>
                        <a:rPr sz="600" spc="500" dirty="0">
                          <a:latin typeface="Montserrat"/>
                          <a:cs typeface="Montserrat"/>
                        </a:rPr>
                        <a:t> </a:t>
                      </a:r>
                      <a:r>
                        <a:rPr sz="600" spc="-10" dirty="0">
                          <a:latin typeface="Montserrat"/>
                          <a:cs typeface="Montserrat"/>
                        </a:rPr>
                        <a:t>acelerador</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4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651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4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651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4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651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4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65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44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65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45"/>
                        </a:spcBef>
                      </a:pPr>
                      <a:r>
                        <a:rPr sz="600" dirty="0">
                          <a:solidFill>
                            <a:srgbClr val="221F1F"/>
                          </a:solidFill>
                          <a:latin typeface="Montserrat"/>
                          <a:cs typeface="Montserrat"/>
                        </a:rPr>
                        <a:t>–</a:t>
                      </a:r>
                      <a:endParaRPr sz="600">
                        <a:latin typeface="Montserrat"/>
                        <a:cs typeface="Montserrat"/>
                      </a:endParaRPr>
                    </a:p>
                  </a:txBody>
                  <a:tcPr marL="0" marR="0" marT="565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203200">
                <a:tc>
                  <a:txBody>
                    <a:bodyPr/>
                    <a:lstStyle/>
                    <a:p>
                      <a:pPr marL="50165">
                        <a:lnSpc>
                          <a:spcPct val="100000"/>
                        </a:lnSpc>
                        <a:spcBef>
                          <a:spcPts val="10"/>
                        </a:spcBef>
                      </a:pPr>
                      <a:r>
                        <a:rPr sz="600" dirty="0">
                          <a:latin typeface="Montserrat"/>
                          <a:cs typeface="Montserrat"/>
                        </a:rPr>
                        <a:t>Juego</a:t>
                      </a:r>
                      <a:r>
                        <a:rPr sz="600" spc="145" dirty="0">
                          <a:latin typeface="Montserrat"/>
                          <a:cs typeface="Montserrat"/>
                        </a:rPr>
                        <a:t> </a:t>
                      </a:r>
                      <a:r>
                        <a:rPr sz="600" dirty="0">
                          <a:latin typeface="Montserrat"/>
                          <a:cs typeface="Montserrat"/>
                        </a:rPr>
                        <a:t>libre</a:t>
                      </a:r>
                      <a:r>
                        <a:rPr sz="600" spc="170" dirty="0">
                          <a:latin typeface="Montserrat"/>
                          <a:cs typeface="Montserrat"/>
                        </a:rPr>
                        <a:t> </a:t>
                      </a:r>
                      <a:r>
                        <a:rPr sz="600" dirty="0">
                          <a:latin typeface="Montserrat"/>
                          <a:cs typeface="Montserrat"/>
                        </a:rPr>
                        <a:t>cable</a:t>
                      </a:r>
                      <a:r>
                        <a:rPr sz="600" spc="145" dirty="0">
                          <a:latin typeface="Montserrat"/>
                          <a:cs typeface="Montserrat"/>
                        </a:rPr>
                        <a:t> </a:t>
                      </a:r>
                      <a:r>
                        <a:rPr sz="600" dirty="0">
                          <a:latin typeface="Montserrat"/>
                          <a:cs typeface="Montserrat"/>
                        </a:rPr>
                        <a:t>del</a:t>
                      </a:r>
                      <a:r>
                        <a:rPr sz="600" spc="190" dirty="0">
                          <a:latin typeface="Montserrat"/>
                          <a:cs typeface="Montserrat"/>
                        </a:rPr>
                        <a:t> </a:t>
                      </a:r>
                      <a:r>
                        <a:rPr sz="600" spc="-10" dirty="0">
                          <a:latin typeface="Montserrat"/>
                          <a:cs typeface="Montserrat"/>
                        </a:rPr>
                        <a:t>freno</a:t>
                      </a:r>
                      <a:endParaRPr sz="600">
                        <a:latin typeface="Montserrat"/>
                        <a:cs typeface="Montserrat"/>
                      </a:endParaRPr>
                    </a:p>
                    <a:p>
                      <a:pPr marL="50165">
                        <a:lnSpc>
                          <a:spcPts val="685"/>
                        </a:lnSpc>
                        <a:spcBef>
                          <a:spcPts val="80"/>
                        </a:spcBef>
                      </a:pPr>
                      <a:r>
                        <a:rPr sz="600" spc="-10" dirty="0">
                          <a:latin typeface="Montserrat"/>
                          <a:cs typeface="Montserrat"/>
                        </a:rPr>
                        <a:t>trasero</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2069"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2069"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2069"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409"/>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09"/>
                        </a:spcBef>
                      </a:pPr>
                      <a:r>
                        <a:rPr sz="600" dirty="0">
                          <a:solidFill>
                            <a:srgbClr val="221F1F"/>
                          </a:solidFill>
                          <a:latin typeface="Montserrat"/>
                          <a:cs typeface="Montserrat"/>
                        </a:rPr>
                        <a:t>–</a:t>
                      </a:r>
                      <a:endParaRPr sz="600">
                        <a:latin typeface="Montserrat"/>
                        <a:cs typeface="Montserrat"/>
                      </a:endParaRPr>
                    </a:p>
                  </a:txBody>
                  <a:tcPr marL="0" marR="0" marT="52069"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43510">
                <a:tc>
                  <a:txBody>
                    <a:bodyPr/>
                    <a:lstStyle/>
                    <a:p>
                      <a:pPr marL="50165">
                        <a:lnSpc>
                          <a:spcPct val="100000"/>
                        </a:lnSpc>
                        <a:spcBef>
                          <a:spcPts val="175"/>
                        </a:spcBef>
                      </a:pPr>
                      <a:r>
                        <a:rPr sz="600" dirty="0">
                          <a:latin typeface="Montserrat"/>
                          <a:cs typeface="Montserrat"/>
                        </a:rPr>
                        <a:t>Juego</a:t>
                      </a:r>
                      <a:r>
                        <a:rPr sz="600" spc="-5" dirty="0">
                          <a:latin typeface="Montserrat"/>
                          <a:cs typeface="Montserrat"/>
                        </a:rPr>
                        <a:t> </a:t>
                      </a:r>
                      <a:r>
                        <a:rPr sz="600" dirty="0">
                          <a:latin typeface="Montserrat"/>
                          <a:cs typeface="Montserrat"/>
                        </a:rPr>
                        <a:t>libre</a:t>
                      </a:r>
                      <a:r>
                        <a:rPr sz="600" spc="5" dirty="0">
                          <a:latin typeface="Montserrat"/>
                          <a:cs typeface="Montserrat"/>
                        </a:rPr>
                        <a:t> </a:t>
                      </a:r>
                      <a:r>
                        <a:rPr sz="600" dirty="0">
                          <a:latin typeface="Montserrat"/>
                          <a:cs typeface="Montserrat"/>
                        </a:rPr>
                        <a:t>de</a:t>
                      </a:r>
                      <a:r>
                        <a:rPr sz="600" spc="-5" dirty="0">
                          <a:latin typeface="Montserrat"/>
                          <a:cs typeface="Montserrat"/>
                        </a:rPr>
                        <a:t> </a:t>
                      </a:r>
                      <a:r>
                        <a:rPr sz="600" dirty="0">
                          <a:latin typeface="Montserrat"/>
                          <a:cs typeface="Montserrat"/>
                        </a:rPr>
                        <a:t>la </a:t>
                      </a:r>
                      <a:r>
                        <a:rPr sz="600" spc="-10" dirty="0">
                          <a:latin typeface="Montserrat"/>
                          <a:cs typeface="Montserrat"/>
                        </a:rPr>
                        <a:t>dirección</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43510">
                <a:tc>
                  <a:txBody>
                    <a:bodyPr/>
                    <a:lstStyle/>
                    <a:p>
                      <a:pPr marL="50165">
                        <a:lnSpc>
                          <a:spcPct val="100000"/>
                        </a:lnSpc>
                        <a:spcBef>
                          <a:spcPts val="175"/>
                        </a:spcBef>
                      </a:pPr>
                      <a:r>
                        <a:rPr sz="600" dirty="0">
                          <a:latin typeface="Montserrat"/>
                          <a:cs typeface="Montserrat"/>
                        </a:rPr>
                        <a:t>Aceite</a:t>
                      </a:r>
                      <a:r>
                        <a:rPr sz="600" spc="100" dirty="0">
                          <a:latin typeface="Montserrat"/>
                          <a:cs typeface="Montserrat"/>
                        </a:rPr>
                        <a:t> </a:t>
                      </a:r>
                      <a:r>
                        <a:rPr sz="600" dirty="0">
                          <a:latin typeface="Montserrat"/>
                          <a:cs typeface="Montserrat"/>
                        </a:rPr>
                        <a:t>suspensión</a:t>
                      </a:r>
                      <a:r>
                        <a:rPr sz="600" spc="95" dirty="0">
                          <a:latin typeface="Montserrat"/>
                          <a:cs typeface="Montserrat"/>
                        </a:rPr>
                        <a:t> </a:t>
                      </a:r>
                      <a:r>
                        <a:rPr sz="600" spc="-10" dirty="0">
                          <a:latin typeface="Montserrat"/>
                          <a:cs typeface="Montserrat"/>
                        </a:rPr>
                        <a:t>delantera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R</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Remplace</a:t>
                      </a:r>
                      <a:r>
                        <a:rPr sz="600" spc="-5" dirty="0">
                          <a:solidFill>
                            <a:srgbClr val="221F1F"/>
                          </a:solidFill>
                          <a:latin typeface="Montserrat"/>
                          <a:cs typeface="Montserrat"/>
                        </a:rPr>
                        <a:t> </a:t>
                      </a:r>
                      <a:r>
                        <a:rPr sz="600" dirty="0">
                          <a:solidFill>
                            <a:srgbClr val="221F1F"/>
                          </a:solidFill>
                          <a:latin typeface="Montserrat"/>
                          <a:cs typeface="Montserrat"/>
                        </a:rPr>
                        <a:t>cada</a:t>
                      </a:r>
                      <a:r>
                        <a:rPr sz="600" spc="-20" dirty="0">
                          <a:solidFill>
                            <a:srgbClr val="221F1F"/>
                          </a:solidFill>
                          <a:latin typeface="Montserrat"/>
                          <a:cs typeface="Montserrat"/>
                        </a:rPr>
                        <a:t> </a:t>
                      </a:r>
                      <a:r>
                        <a:rPr sz="600" dirty="0">
                          <a:solidFill>
                            <a:srgbClr val="221F1F"/>
                          </a:solidFill>
                          <a:latin typeface="Montserrat"/>
                          <a:cs typeface="Montserrat"/>
                        </a:rPr>
                        <a:t>15.000 </a:t>
                      </a:r>
                      <a:r>
                        <a:rPr sz="600" spc="-25" dirty="0">
                          <a:solidFill>
                            <a:srgbClr val="221F1F"/>
                          </a:solidFill>
                          <a:latin typeface="Montserrat"/>
                          <a:cs typeface="Montserrat"/>
                        </a:rPr>
                        <a:t>km</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43510">
                <a:tc>
                  <a:txBody>
                    <a:bodyPr/>
                    <a:lstStyle/>
                    <a:p>
                      <a:pPr marL="50165">
                        <a:lnSpc>
                          <a:spcPct val="100000"/>
                        </a:lnSpc>
                        <a:spcBef>
                          <a:spcPts val="175"/>
                        </a:spcBef>
                      </a:pPr>
                      <a:r>
                        <a:rPr sz="600" dirty="0">
                          <a:latin typeface="Montserrat"/>
                          <a:cs typeface="Montserrat"/>
                        </a:rPr>
                        <a:t>Juego</a:t>
                      </a:r>
                      <a:r>
                        <a:rPr sz="600" spc="-5" dirty="0">
                          <a:latin typeface="Montserrat"/>
                          <a:cs typeface="Montserrat"/>
                        </a:rPr>
                        <a:t> </a:t>
                      </a:r>
                      <a:r>
                        <a:rPr sz="600" dirty="0">
                          <a:latin typeface="Montserrat"/>
                          <a:cs typeface="Montserrat"/>
                        </a:rPr>
                        <a:t>libre</a:t>
                      </a:r>
                      <a:r>
                        <a:rPr sz="600" spc="10" dirty="0">
                          <a:latin typeface="Montserrat"/>
                          <a:cs typeface="Montserrat"/>
                        </a:rPr>
                        <a:t> </a:t>
                      </a:r>
                      <a:r>
                        <a:rPr sz="600" dirty="0">
                          <a:latin typeface="Montserrat"/>
                          <a:cs typeface="Montserrat"/>
                        </a:rPr>
                        <a:t>de</a:t>
                      </a:r>
                      <a:r>
                        <a:rPr sz="600" spc="-5" dirty="0">
                          <a:latin typeface="Montserrat"/>
                          <a:cs typeface="Montserrat"/>
                        </a:rPr>
                        <a:t> </a:t>
                      </a:r>
                      <a:r>
                        <a:rPr sz="600" dirty="0">
                          <a:latin typeface="Montserrat"/>
                          <a:cs typeface="Montserrat"/>
                        </a:rPr>
                        <a:t>las</a:t>
                      </a:r>
                      <a:r>
                        <a:rPr sz="600" spc="-15" dirty="0">
                          <a:latin typeface="Montserrat"/>
                          <a:cs typeface="Montserrat"/>
                        </a:rPr>
                        <a:t> </a:t>
                      </a:r>
                      <a:r>
                        <a:rPr sz="600" spc="-10" dirty="0">
                          <a:latin typeface="Montserrat"/>
                          <a:cs typeface="Montserrat"/>
                        </a:rPr>
                        <a:t>ruedas</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43510">
                <a:tc gridSpan="7">
                  <a:txBody>
                    <a:bodyPr/>
                    <a:lstStyle/>
                    <a:p>
                      <a:pPr marL="50165">
                        <a:lnSpc>
                          <a:spcPct val="100000"/>
                        </a:lnSpc>
                        <a:spcBef>
                          <a:spcPts val="180"/>
                        </a:spcBef>
                      </a:pPr>
                      <a:r>
                        <a:rPr sz="600" dirty="0">
                          <a:latin typeface="Montserrat"/>
                          <a:cs typeface="Montserrat"/>
                        </a:rPr>
                        <a:t>R</a:t>
                      </a:r>
                      <a:r>
                        <a:rPr sz="600" spc="-5" dirty="0">
                          <a:latin typeface="Montserrat"/>
                          <a:cs typeface="Montserrat"/>
                        </a:rPr>
                        <a:t> </a:t>
                      </a:r>
                      <a:r>
                        <a:rPr sz="600" dirty="0">
                          <a:latin typeface="Montserrat"/>
                          <a:cs typeface="Montserrat"/>
                        </a:rPr>
                        <a:t>-</a:t>
                      </a:r>
                      <a:r>
                        <a:rPr sz="600" spc="-10" dirty="0">
                          <a:latin typeface="Montserrat"/>
                          <a:cs typeface="Montserrat"/>
                        </a:rPr>
                        <a:t> </a:t>
                      </a:r>
                      <a:r>
                        <a:rPr sz="600" dirty="0">
                          <a:latin typeface="Montserrat"/>
                          <a:cs typeface="Montserrat"/>
                        </a:rPr>
                        <a:t>Remplazar;</a:t>
                      </a:r>
                      <a:r>
                        <a:rPr sz="600" spc="155" dirty="0">
                          <a:latin typeface="Montserrat"/>
                          <a:cs typeface="Montserrat"/>
                        </a:rPr>
                        <a:t> </a:t>
                      </a:r>
                      <a:r>
                        <a:rPr sz="600" dirty="0">
                          <a:latin typeface="Montserrat"/>
                          <a:cs typeface="Montserrat"/>
                        </a:rPr>
                        <a:t>I</a:t>
                      </a:r>
                      <a:r>
                        <a:rPr sz="600" spc="-10" dirty="0">
                          <a:latin typeface="Montserrat"/>
                          <a:cs typeface="Montserrat"/>
                        </a:rPr>
                        <a:t> </a:t>
                      </a:r>
                      <a:r>
                        <a:rPr sz="600" dirty="0">
                          <a:latin typeface="Montserrat"/>
                          <a:cs typeface="Montserrat"/>
                        </a:rPr>
                        <a:t>-</a:t>
                      </a:r>
                      <a:r>
                        <a:rPr sz="600" spc="-10" dirty="0">
                          <a:latin typeface="Montserrat"/>
                          <a:cs typeface="Montserrat"/>
                        </a:rPr>
                        <a:t> </a:t>
                      </a:r>
                      <a:r>
                        <a:rPr sz="600" dirty="0">
                          <a:latin typeface="Montserrat"/>
                          <a:cs typeface="Montserrat"/>
                        </a:rPr>
                        <a:t>Revisar;</a:t>
                      </a:r>
                      <a:r>
                        <a:rPr sz="600" spc="150" dirty="0">
                          <a:latin typeface="Montserrat"/>
                          <a:cs typeface="Montserrat"/>
                        </a:rPr>
                        <a:t> </a:t>
                      </a:r>
                      <a:r>
                        <a:rPr sz="600" dirty="0">
                          <a:latin typeface="Montserrat"/>
                          <a:cs typeface="Montserrat"/>
                        </a:rPr>
                        <a:t>T</a:t>
                      </a:r>
                      <a:r>
                        <a:rPr sz="600" spc="-5" dirty="0">
                          <a:latin typeface="Montserrat"/>
                          <a:cs typeface="Montserrat"/>
                        </a:rPr>
                        <a:t> </a:t>
                      </a:r>
                      <a:r>
                        <a:rPr sz="600" dirty="0">
                          <a:latin typeface="Montserrat"/>
                          <a:cs typeface="Montserrat"/>
                        </a:rPr>
                        <a:t>- Completar;</a:t>
                      </a:r>
                      <a:r>
                        <a:rPr sz="600" spc="155" dirty="0">
                          <a:latin typeface="Montserrat"/>
                          <a:cs typeface="Montserrat"/>
                        </a:rPr>
                        <a:t> </a:t>
                      </a:r>
                      <a:r>
                        <a:rPr sz="600" dirty="0">
                          <a:latin typeface="Montserrat"/>
                          <a:cs typeface="Montserrat"/>
                        </a:rPr>
                        <a:t>C -</a:t>
                      </a:r>
                      <a:r>
                        <a:rPr sz="600" spc="-10" dirty="0">
                          <a:latin typeface="Montserrat"/>
                          <a:cs typeface="Montserrat"/>
                        </a:rPr>
                        <a:t> </a:t>
                      </a:r>
                      <a:r>
                        <a:rPr sz="600" dirty="0">
                          <a:latin typeface="Montserrat"/>
                          <a:cs typeface="Montserrat"/>
                        </a:rPr>
                        <a:t>Limpiar;</a:t>
                      </a:r>
                      <a:r>
                        <a:rPr sz="600" spc="165" dirty="0">
                          <a:latin typeface="Montserrat"/>
                          <a:cs typeface="Montserrat"/>
                        </a:rPr>
                        <a:t> </a:t>
                      </a:r>
                      <a:r>
                        <a:rPr sz="600" dirty="0">
                          <a:latin typeface="Montserrat"/>
                          <a:cs typeface="Montserrat"/>
                        </a:rPr>
                        <a:t>A</a:t>
                      </a:r>
                      <a:r>
                        <a:rPr sz="600" spc="-15" dirty="0">
                          <a:latin typeface="Montserrat"/>
                          <a:cs typeface="Montserrat"/>
                        </a:rPr>
                        <a:t> </a:t>
                      </a:r>
                      <a:r>
                        <a:rPr sz="600" dirty="0">
                          <a:latin typeface="Montserrat"/>
                          <a:cs typeface="Montserrat"/>
                        </a:rPr>
                        <a:t>-</a:t>
                      </a:r>
                      <a:r>
                        <a:rPr sz="600" spc="-5" dirty="0">
                          <a:latin typeface="Montserrat"/>
                          <a:cs typeface="Montserrat"/>
                        </a:rPr>
                        <a:t> </a:t>
                      </a:r>
                      <a:r>
                        <a:rPr sz="600" dirty="0">
                          <a:latin typeface="Montserrat"/>
                          <a:cs typeface="Montserrat"/>
                        </a:rPr>
                        <a:t>Ajustar;</a:t>
                      </a:r>
                      <a:r>
                        <a:rPr sz="600" spc="110" dirty="0">
                          <a:latin typeface="Montserrat"/>
                          <a:cs typeface="Montserrat"/>
                        </a:rPr>
                        <a:t> </a:t>
                      </a:r>
                      <a:r>
                        <a:rPr sz="600" dirty="0">
                          <a:latin typeface="Montserrat"/>
                          <a:cs typeface="Montserrat"/>
                        </a:rPr>
                        <a:t>L</a:t>
                      </a:r>
                      <a:r>
                        <a:rPr sz="600" spc="-5" dirty="0">
                          <a:latin typeface="Montserrat"/>
                          <a:cs typeface="Montserrat"/>
                        </a:rPr>
                        <a:t> </a:t>
                      </a:r>
                      <a:r>
                        <a:rPr sz="600" dirty="0">
                          <a:latin typeface="Montserrat"/>
                          <a:cs typeface="Montserrat"/>
                        </a:rPr>
                        <a:t>-</a:t>
                      </a:r>
                      <a:r>
                        <a:rPr sz="600" spc="-10" dirty="0">
                          <a:latin typeface="Montserrat"/>
                          <a:cs typeface="Montserrat"/>
                        </a:rPr>
                        <a:t> </a:t>
                      </a:r>
                      <a:r>
                        <a:rPr sz="600" dirty="0">
                          <a:latin typeface="Montserrat"/>
                          <a:cs typeface="Montserrat"/>
                        </a:rPr>
                        <a:t>Lubricar;</a:t>
                      </a:r>
                      <a:r>
                        <a:rPr sz="600" spc="145" dirty="0">
                          <a:latin typeface="Montserrat"/>
                          <a:cs typeface="Montserrat"/>
                        </a:rPr>
                        <a:t> </a:t>
                      </a:r>
                      <a:r>
                        <a:rPr sz="600" dirty="0">
                          <a:latin typeface="Montserrat"/>
                          <a:cs typeface="Montserrat"/>
                        </a:rPr>
                        <a:t>TI</a:t>
                      </a:r>
                      <a:r>
                        <a:rPr sz="600" spc="-5" dirty="0">
                          <a:latin typeface="Montserrat"/>
                          <a:cs typeface="Montserrat"/>
                        </a:rPr>
                        <a:t> </a:t>
                      </a:r>
                      <a:r>
                        <a:rPr sz="600" dirty="0">
                          <a:latin typeface="Montserrat"/>
                          <a:cs typeface="Montserrat"/>
                        </a:rPr>
                        <a:t>- Apretar;</a:t>
                      </a:r>
                      <a:r>
                        <a:rPr sz="600" spc="130" dirty="0">
                          <a:latin typeface="Montserrat"/>
                          <a:cs typeface="Montserrat"/>
                        </a:rPr>
                        <a:t> </a:t>
                      </a:r>
                      <a:r>
                        <a:rPr sz="600" dirty="0">
                          <a:latin typeface="Montserrat"/>
                          <a:cs typeface="Montserrat"/>
                        </a:rPr>
                        <a:t>S</a:t>
                      </a:r>
                      <a:r>
                        <a:rPr sz="600" spc="-5" dirty="0">
                          <a:latin typeface="Montserrat"/>
                          <a:cs typeface="Montserrat"/>
                        </a:rPr>
                        <a:t> </a:t>
                      </a:r>
                      <a:r>
                        <a:rPr sz="600" dirty="0">
                          <a:latin typeface="Montserrat"/>
                          <a:cs typeface="Montserrat"/>
                        </a:rPr>
                        <a:t>-</a:t>
                      </a:r>
                      <a:r>
                        <a:rPr sz="600" spc="459" dirty="0">
                          <a:latin typeface="Montserrat"/>
                          <a:cs typeface="Montserrat"/>
                        </a:rPr>
                        <a:t> </a:t>
                      </a:r>
                      <a:r>
                        <a:rPr sz="600" spc="-10" dirty="0">
                          <a:latin typeface="Montserrat"/>
                          <a:cs typeface="Montserrat"/>
                        </a:rPr>
                        <a:t>Calibrar</a:t>
                      </a:r>
                      <a:endParaRPr sz="600" dirty="0">
                        <a:latin typeface="Montserrat"/>
                        <a:cs typeface="Montserrat"/>
                      </a:endParaRPr>
                    </a:p>
                  </a:txBody>
                  <a:tcPr marL="0" marR="0" marT="228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CRONOGRAMA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3974509917"/>
              </p:ext>
            </p:extLst>
          </p:nvPr>
        </p:nvGraphicFramePr>
        <p:xfrm>
          <a:off x="176834" y="476757"/>
          <a:ext cx="4859018" cy="3006725"/>
        </p:xfrm>
        <a:graphic>
          <a:graphicData uri="http://schemas.openxmlformats.org/drawingml/2006/table">
            <a:tbl>
              <a:tblPr firstRow="1" bandRow="1">
                <a:tableStyleId>{2D5ABB26-0587-4C30-8999-92F81FD0307C}</a:tableStyleId>
              </a:tblPr>
              <a:tblGrid>
                <a:gridCol w="1330325">
                  <a:extLst>
                    <a:ext uri="{9D8B030D-6E8A-4147-A177-3AD203B41FA5}">
                      <a16:colId xmlns:a16="http://schemas.microsoft.com/office/drawing/2014/main" val="20000"/>
                    </a:ext>
                  </a:extLst>
                </a:gridCol>
                <a:gridCol w="433705">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1799">
                  <a:extLst>
                    <a:ext uri="{9D8B030D-6E8A-4147-A177-3AD203B41FA5}">
                      <a16:colId xmlns:a16="http://schemas.microsoft.com/office/drawing/2014/main" val="20005"/>
                    </a:ext>
                  </a:extLst>
                </a:gridCol>
                <a:gridCol w="1367789">
                  <a:extLst>
                    <a:ext uri="{9D8B030D-6E8A-4147-A177-3AD203B41FA5}">
                      <a16:colId xmlns:a16="http://schemas.microsoft.com/office/drawing/2014/main" val="20006"/>
                    </a:ext>
                  </a:extLst>
                </a:gridCol>
              </a:tblGrid>
              <a:tr h="128905">
                <a:tc rowSpan="2">
                  <a:txBody>
                    <a:bodyPr/>
                    <a:lstStyle/>
                    <a:p>
                      <a:pPr marL="141605">
                        <a:lnSpc>
                          <a:spcPts val="825"/>
                        </a:lnSpc>
                        <a:spcBef>
                          <a:spcPts val="284"/>
                        </a:spcBef>
                      </a:pPr>
                      <a:r>
                        <a:rPr sz="700" b="1" spc="-20" dirty="0">
                          <a:latin typeface="Montserrat"/>
                          <a:cs typeface="Montserrat"/>
                        </a:rPr>
                        <a:t>Ítem</a:t>
                      </a:r>
                      <a:endParaRPr sz="700">
                        <a:latin typeface="Montserrat"/>
                        <a:cs typeface="Montserrat"/>
                      </a:endParaRPr>
                    </a:p>
                    <a:p>
                      <a:pPr marR="84455" algn="r">
                        <a:lnSpc>
                          <a:spcPts val="805"/>
                        </a:lnSpc>
                      </a:pPr>
                      <a:r>
                        <a:rPr sz="700" b="1" spc="-10" dirty="0">
                          <a:latin typeface="Montserrat"/>
                          <a:cs typeface="Montserrat"/>
                        </a:rPr>
                        <a:t>Revisión</a:t>
                      </a:r>
                      <a:endParaRPr sz="700">
                        <a:latin typeface="Montserrat"/>
                        <a:cs typeface="Montserrat"/>
                      </a:endParaRPr>
                    </a:p>
                    <a:p>
                      <a:pPr marR="85090" algn="r">
                        <a:lnSpc>
                          <a:spcPts val="819"/>
                        </a:lnSpc>
                      </a:pPr>
                      <a:r>
                        <a:rPr sz="700" b="1" spc="-25" dirty="0">
                          <a:latin typeface="Montserrat"/>
                          <a:cs typeface="Montserrat"/>
                        </a:rPr>
                        <a:t>km</a:t>
                      </a:r>
                      <a:endParaRPr sz="700">
                        <a:latin typeface="Montserrat"/>
                        <a:cs typeface="Montserrat"/>
                      </a:endParaRPr>
                    </a:p>
                  </a:txBody>
                  <a:tcPr marL="0" marR="0" marT="36194"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gridSpan="6">
                  <a:txBody>
                    <a:bodyPr/>
                    <a:lstStyle/>
                    <a:p>
                      <a:pPr algn="ctr">
                        <a:lnSpc>
                          <a:spcPct val="100000"/>
                        </a:lnSpc>
                        <a:spcBef>
                          <a:spcPts val="35"/>
                        </a:spcBef>
                      </a:pPr>
                      <a:r>
                        <a:rPr sz="700" b="1" spc="-10" dirty="0">
                          <a:solidFill>
                            <a:srgbClr val="221F1F"/>
                          </a:solidFill>
                          <a:latin typeface="Montserrat"/>
                          <a:cs typeface="Montserrat"/>
                        </a:rPr>
                        <a:t>Revisión</a:t>
                      </a:r>
                      <a:endParaRPr sz="700">
                        <a:latin typeface="Montserrat"/>
                        <a:cs typeface="Montserrat"/>
                      </a:endParaRPr>
                    </a:p>
                  </a:txBody>
                  <a:tcPr marL="0" marR="0" marT="4445"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94640">
                <a:tc vMerge="1">
                  <a:txBody>
                    <a:bodyPr/>
                    <a:lstStyle/>
                    <a:p>
                      <a:endParaRPr/>
                    </a:p>
                  </a:txBody>
                  <a:tcPr marL="0" marR="0" marT="36194"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47625">
                        <a:lnSpc>
                          <a:spcPct val="100000"/>
                        </a:lnSpc>
                        <a:spcBef>
                          <a:spcPts val="360"/>
                        </a:spcBef>
                      </a:pPr>
                      <a:r>
                        <a:rPr sz="600" b="1" spc="-25" dirty="0">
                          <a:latin typeface="Montserrat"/>
                          <a:cs typeface="Montserrat"/>
                        </a:rPr>
                        <a:t>1</a:t>
                      </a:r>
                      <a:r>
                        <a:rPr sz="600" b="1" spc="-25" dirty="0">
                          <a:latin typeface="Arial"/>
                          <a:cs typeface="Arial"/>
                        </a:rPr>
                        <a:t>°</a:t>
                      </a:r>
                      <a:endParaRPr sz="600" dirty="0">
                        <a:latin typeface="Arial"/>
                        <a:cs typeface="Arial"/>
                      </a:endParaRPr>
                    </a:p>
                    <a:p>
                      <a:pPr marL="47625">
                        <a:lnSpc>
                          <a:spcPct val="100000"/>
                        </a:lnSpc>
                        <a:spcBef>
                          <a:spcPts val="85"/>
                        </a:spcBef>
                      </a:pPr>
                      <a:r>
                        <a:rPr lang="es-ES" sz="600" b="1" spc="-25" dirty="0">
                          <a:latin typeface="Montserrat"/>
                          <a:cs typeface="Montserrat"/>
                        </a:rPr>
                        <a:t>1000</a:t>
                      </a:r>
                      <a:endParaRPr sz="600" dirty="0">
                        <a:latin typeface="Montserrat"/>
                        <a:cs typeface="Montserrat"/>
                      </a:endParaRPr>
                    </a:p>
                  </a:txBody>
                  <a:tcPr marL="0" marR="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0800">
                        <a:lnSpc>
                          <a:spcPct val="100000"/>
                        </a:lnSpc>
                        <a:spcBef>
                          <a:spcPts val="360"/>
                        </a:spcBef>
                      </a:pPr>
                      <a:r>
                        <a:rPr sz="600" b="1" spc="-25" dirty="0">
                          <a:latin typeface="Montserrat"/>
                          <a:cs typeface="Montserrat"/>
                        </a:rPr>
                        <a:t>2</a:t>
                      </a:r>
                      <a:r>
                        <a:rPr sz="600" b="1" spc="-25" dirty="0">
                          <a:latin typeface="Arial"/>
                          <a:cs typeface="Arial"/>
                        </a:rPr>
                        <a:t>°</a:t>
                      </a:r>
                      <a:endParaRPr sz="600">
                        <a:latin typeface="Arial"/>
                        <a:cs typeface="Arial"/>
                      </a:endParaRPr>
                    </a:p>
                    <a:p>
                      <a:pPr marL="50800">
                        <a:lnSpc>
                          <a:spcPct val="100000"/>
                        </a:lnSpc>
                        <a:spcBef>
                          <a:spcPts val="85"/>
                        </a:spcBef>
                      </a:pPr>
                      <a:r>
                        <a:rPr sz="600" b="1" spc="-10" dirty="0">
                          <a:latin typeface="Montserrat"/>
                          <a:cs typeface="Montserrat"/>
                        </a:rPr>
                        <a:t>5.000</a:t>
                      </a:r>
                      <a:endParaRPr sz="600">
                        <a:latin typeface="Montserrat"/>
                        <a:cs typeface="Montserrat"/>
                      </a:endParaRPr>
                    </a:p>
                  </a:txBody>
                  <a:tcPr marL="0" marR="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0">
                        <a:lnSpc>
                          <a:spcPct val="100000"/>
                        </a:lnSpc>
                        <a:spcBef>
                          <a:spcPts val="360"/>
                        </a:spcBef>
                      </a:pPr>
                      <a:r>
                        <a:rPr sz="600" b="1" spc="-25" dirty="0">
                          <a:latin typeface="Montserrat"/>
                          <a:cs typeface="Montserrat"/>
                        </a:rPr>
                        <a:t>3</a:t>
                      </a:r>
                      <a:r>
                        <a:rPr sz="600" b="1" spc="-25" dirty="0">
                          <a:latin typeface="Arial"/>
                          <a:cs typeface="Arial"/>
                        </a:rPr>
                        <a:t>°</a:t>
                      </a:r>
                      <a:endParaRPr sz="600">
                        <a:latin typeface="Arial"/>
                        <a:cs typeface="Arial"/>
                      </a:endParaRPr>
                    </a:p>
                    <a:p>
                      <a:pPr marL="57150">
                        <a:lnSpc>
                          <a:spcPct val="100000"/>
                        </a:lnSpc>
                        <a:spcBef>
                          <a:spcPts val="85"/>
                        </a:spcBef>
                      </a:pPr>
                      <a:r>
                        <a:rPr sz="600" b="1" spc="-10" dirty="0">
                          <a:latin typeface="Montserrat"/>
                          <a:cs typeface="Montserrat"/>
                        </a:rPr>
                        <a:t>10.000</a:t>
                      </a:r>
                      <a:endParaRPr sz="600">
                        <a:latin typeface="Montserrat"/>
                        <a:cs typeface="Montserrat"/>
                      </a:endParaRPr>
                    </a:p>
                  </a:txBody>
                  <a:tcPr marL="0" marR="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57150">
                        <a:lnSpc>
                          <a:spcPct val="100000"/>
                        </a:lnSpc>
                        <a:spcBef>
                          <a:spcPts val="360"/>
                        </a:spcBef>
                      </a:pPr>
                      <a:r>
                        <a:rPr sz="600" b="1" spc="-25" dirty="0">
                          <a:latin typeface="Montserrat"/>
                          <a:cs typeface="Montserrat"/>
                        </a:rPr>
                        <a:t>4</a:t>
                      </a:r>
                      <a:r>
                        <a:rPr sz="600" b="1" spc="-25" dirty="0">
                          <a:latin typeface="Arial"/>
                          <a:cs typeface="Arial"/>
                        </a:rPr>
                        <a:t>°</a:t>
                      </a:r>
                      <a:endParaRPr sz="600">
                        <a:latin typeface="Arial"/>
                        <a:cs typeface="Arial"/>
                      </a:endParaRPr>
                    </a:p>
                    <a:p>
                      <a:pPr marL="57150">
                        <a:lnSpc>
                          <a:spcPct val="100000"/>
                        </a:lnSpc>
                        <a:spcBef>
                          <a:spcPts val="85"/>
                        </a:spcBef>
                      </a:pPr>
                      <a:r>
                        <a:rPr sz="600" b="1" spc="-10" dirty="0">
                          <a:latin typeface="Montserrat"/>
                          <a:cs typeface="Montserrat"/>
                        </a:rPr>
                        <a:t>15.000</a:t>
                      </a:r>
                      <a:endParaRPr sz="600">
                        <a:latin typeface="Montserrat"/>
                        <a:cs typeface="Montserrat"/>
                      </a:endParaRPr>
                    </a:p>
                  </a:txBody>
                  <a:tcPr marL="0" marR="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57150">
                        <a:lnSpc>
                          <a:spcPct val="100000"/>
                        </a:lnSpc>
                        <a:spcBef>
                          <a:spcPts val="360"/>
                        </a:spcBef>
                      </a:pPr>
                      <a:r>
                        <a:rPr sz="600" b="1" spc="-25" dirty="0">
                          <a:latin typeface="Montserrat"/>
                          <a:cs typeface="Montserrat"/>
                        </a:rPr>
                        <a:t>5</a:t>
                      </a:r>
                      <a:r>
                        <a:rPr sz="600" b="1" spc="-25" dirty="0">
                          <a:latin typeface="Arial"/>
                          <a:cs typeface="Arial"/>
                        </a:rPr>
                        <a:t>°</a:t>
                      </a:r>
                      <a:endParaRPr sz="600">
                        <a:latin typeface="Arial"/>
                        <a:cs typeface="Arial"/>
                      </a:endParaRPr>
                    </a:p>
                    <a:p>
                      <a:pPr marL="57150">
                        <a:lnSpc>
                          <a:spcPct val="100000"/>
                        </a:lnSpc>
                        <a:spcBef>
                          <a:spcPts val="85"/>
                        </a:spcBef>
                      </a:pPr>
                      <a:r>
                        <a:rPr sz="600" b="1" spc="-10" dirty="0">
                          <a:latin typeface="Montserrat"/>
                          <a:cs typeface="Montserrat"/>
                        </a:rPr>
                        <a:t>20.000</a:t>
                      </a:r>
                      <a:endParaRPr sz="600">
                        <a:latin typeface="Montserrat"/>
                        <a:cs typeface="Montserrat"/>
                      </a:endParaRPr>
                    </a:p>
                  </a:txBody>
                  <a:tcPr marL="0" marR="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spcBef>
                          <a:spcPts val="10"/>
                        </a:spcBef>
                      </a:pPr>
                      <a:endParaRPr sz="650">
                        <a:latin typeface="Times New Roman"/>
                        <a:cs typeface="Times New Roman"/>
                      </a:endParaRPr>
                    </a:p>
                    <a:p>
                      <a:pPr marL="3810" algn="ctr">
                        <a:lnSpc>
                          <a:spcPct val="100000"/>
                        </a:lnSpc>
                        <a:spcBef>
                          <a:spcPts val="5"/>
                        </a:spcBef>
                      </a:pPr>
                      <a:r>
                        <a:rPr sz="600" b="1" spc="35" dirty="0">
                          <a:solidFill>
                            <a:srgbClr val="221F1F"/>
                          </a:solidFill>
                          <a:latin typeface="Montserrat"/>
                          <a:cs typeface="Montserrat"/>
                        </a:rPr>
                        <a:t>Observaciones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43510">
                <a:tc>
                  <a:txBody>
                    <a:bodyPr/>
                    <a:lstStyle/>
                    <a:p>
                      <a:pPr marL="50165">
                        <a:lnSpc>
                          <a:spcPct val="100000"/>
                        </a:lnSpc>
                        <a:spcBef>
                          <a:spcPts val="170"/>
                        </a:spcBef>
                      </a:pPr>
                      <a:r>
                        <a:rPr sz="600" i="1" spc="-10" dirty="0">
                          <a:latin typeface="Montserrat"/>
                          <a:cs typeface="Montserrat"/>
                        </a:rPr>
                        <a:t>Choke</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43510">
                <a:tc>
                  <a:txBody>
                    <a:bodyPr/>
                    <a:lstStyle/>
                    <a:p>
                      <a:pPr marL="50165">
                        <a:lnSpc>
                          <a:spcPct val="100000"/>
                        </a:lnSpc>
                        <a:spcBef>
                          <a:spcPts val="170"/>
                        </a:spcBef>
                      </a:pPr>
                      <a:r>
                        <a:rPr sz="600" dirty="0">
                          <a:latin typeface="Montserrat"/>
                          <a:cs typeface="Montserrat"/>
                        </a:rPr>
                        <a:t>Grifo</a:t>
                      </a:r>
                      <a:r>
                        <a:rPr sz="600" spc="60" dirty="0">
                          <a:latin typeface="Montserrat"/>
                          <a:cs typeface="Montserrat"/>
                        </a:rPr>
                        <a:t> </a:t>
                      </a:r>
                      <a:r>
                        <a:rPr sz="600" dirty="0">
                          <a:latin typeface="Montserrat"/>
                          <a:cs typeface="Montserrat"/>
                        </a:rPr>
                        <a:t>de</a:t>
                      </a:r>
                      <a:r>
                        <a:rPr sz="600" spc="95" dirty="0">
                          <a:latin typeface="Montserrat"/>
                          <a:cs typeface="Montserrat"/>
                        </a:rPr>
                        <a:t> </a:t>
                      </a:r>
                      <a:r>
                        <a:rPr sz="600" spc="-10" dirty="0">
                          <a:latin typeface="Montserrat"/>
                          <a:cs typeface="Montserrat"/>
                        </a:rPr>
                        <a:t>combustible</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C</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43510">
                <a:tc>
                  <a:txBody>
                    <a:bodyPr/>
                    <a:lstStyle/>
                    <a:p>
                      <a:pPr marL="50165">
                        <a:lnSpc>
                          <a:spcPct val="100000"/>
                        </a:lnSpc>
                        <a:spcBef>
                          <a:spcPts val="170"/>
                        </a:spcBef>
                      </a:pPr>
                      <a:r>
                        <a:rPr sz="600" dirty="0">
                          <a:latin typeface="Montserrat"/>
                          <a:cs typeface="Montserrat"/>
                        </a:rPr>
                        <a:t>Manguera</a:t>
                      </a:r>
                      <a:r>
                        <a:rPr sz="600" spc="65" dirty="0">
                          <a:latin typeface="Montserrat"/>
                          <a:cs typeface="Montserrat"/>
                        </a:rPr>
                        <a:t> </a:t>
                      </a:r>
                      <a:r>
                        <a:rPr sz="600" dirty="0">
                          <a:latin typeface="Montserrat"/>
                          <a:cs typeface="Montserrat"/>
                        </a:rPr>
                        <a:t>de</a:t>
                      </a:r>
                      <a:r>
                        <a:rPr sz="600" spc="135" dirty="0">
                          <a:latin typeface="Montserrat"/>
                          <a:cs typeface="Montserrat"/>
                        </a:rPr>
                        <a:t> </a:t>
                      </a:r>
                      <a:r>
                        <a:rPr sz="600" spc="-10" dirty="0">
                          <a:latin typeface="Montserrat"/>
                          <a:cs typeface="Montserrat"/>
                        </a:rPr>
                        <a:t>combustible</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0"/>
                        </a:spcBef>
                      </a:pPr>
                      <a:r>
                        <a:rPr sz="600" dirty="0">
                          <a:solidFill>
                            <a:srgbClr val="221F1F"/>
                          </a:solidFill>
                          <a:latin typeface="Montserrat"/>
                          <a:cs typeface="Montserrat"/>
                        </a:rPr>
                        <a:t>I</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43510">
                <a:tc>
                  <a:txBody>
                    <a:bodyPr/>
                    <a:lstStyle/>
                    <a:p>
                      <a:pPr marL="50165">
                        <a:lnSpc>
                          <a:spcPct val="100000"/>
                        </a:lnSpc>
                        <a:spcBef>
                          <a:spcPts val="170"/>
                        </a:spcBef>
                      </a:pPr>
                      <a:r>
                        <a:rPr sz="600" dirty="0">
                          <a:latin typeface="Montserrat"/>
                          <a:cs typeface="Montserrat"/>
                        </a:rPr>
                        <a:t>Soporte</a:t>
                      </a:r>
                      <a:r>
                        <a:rPr sz="600" spc="145" dirty="0">
                          <a:latin typeface="Montserrat"/>
                          <a:cs typeface="Montserrat"/>
                        </a:rPr>
                        <a:t> </a:t>
                      </a:r>
                      <a:r>
                        <a:rPr sz="600" dirty="0">
                          <a:latin typeface="Montserrat"/>
                          <a:cs typeface="Montserrat"/>
                        </a:rPr>
                        <a:t>lateral</a:t>
                      </a:r>
                      <a:r>
                        <a:rPr sz="600" spc="150" dirty="0">
                          <a:latin typeface="Montserrat"/>
                          <a:cs typeface="Montserrat"/>
                        </a:rPr>
                        <a:t> </a:t>
                      </a:r>
                      <a:r>
                        <a:rPr sz="600" dirty="0">
                          <a:latin typeface="Montserrat"/>
                          <a:cs typeface="Montserrat"/>
                        </a:rPr>
                        <a:t>y</a:t>
                      </a:r>
                      <a:r>
                        <a:rPr sz="600" spc="204" dirty="0">
                          <a:latin typeface="Montserrat"/>
                          <a:cs typeface="Montserrat"/>
                        </a:rPr>
                        <a:t> </a:t>
                      </a:r>
                      <a:r>
                        <a:rPr sz="600" spc="-10" dirty="0">
                          <a:latin typeface="Montserrat"/>
                          <a:cs typeface="Montserrat"/>
                        </a:rPr>
                        <a:t>central</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43510">
                <a:tc>
                  <a:txBody>
                    <a:bodyPr/>
                    <a:lstStyle/>
                    <a:p>
                      <a:pPr marL="50165">
                        <a:lnSpc>
                          <a:spcPct val="100000"/>
                        </a:lnSpc>
                        <a:spcBef>
                          <a:spcPts val="185"/>
                        </a:spcBef>
                      </a:pPr>
                      <a:r>
                        <a:rPr sz="600" dirty="0">
                          <a:latin typeface="Montserrat"/>
                          <a:cs typeface="Montserrat"/>
                        </a:rPr>
                        <a:t>Chequear</a:t>
                      </a:r>
                      <a:r>
                        <a:rPr sz="600" spc="250" dirty="0">
                          <a:latin typeface="Montserrat"/>
                          <a:cs typeface="Montserrat"/>
                        </a:rPr>
                        <a:t> </a:t>
                      </a:r>
                      <a:r>
                        <a:rPr sz="600" spc="-10" dirty="0">
                          <a:latin typeface="Montserrat"/>
                          <a:cs typeface="Montserrat"/>
                        </a:rPr>
                        <a:t>batería</a:t>
                      </a:r>
                      <a:endParaRPr sz="60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T</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T</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T</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43510">
                <a:tc>
                  <a:txBody>
                    <a:bodyPr/>
                    <a:lstStyle/>
                    <a:p>
                      <a:pPr marL="50165">
                        <a:lnSpc>
                          <a:spcPct val="100000"/>
                        </a:lnSpc>
                        <a:spcBef>
                          <a:spcPts val="190"/>
                        </a:spcBef>
                      </a:pPr>
                      <a:r>
                        <a:rPr sz="600" dirty="0">
                          <a:latin typeface="Montserrat"/>
                          <a:cs typeface="Montserrat"/>
                        </a:rPr>
                        <a:t>Filtro</a:t>
                      </a:r>
                      <a:r>
                        <a:rPr sz="600" spc="85" dirty="0">
                          <a:latin typeface="Montserrat"/>
                          <a:cs typeface="Montserrat"/>
                        </a:rPr>
                        <a:t> </a:t>
                      </a:r>
                      <a:r>
                        <a:rPr sz="600" spc="-25" dirty="0">
                          <a:latin typeface="Montserrat"/>
                          <a:cs typeface="Montserrat"/>
                        </a:rPr>
                        <a:t>SAI</a:t>
                      </a:r>
                      <a:endParaRPr sz="60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0"/>
                        </a:spcBef>
                      </a:pPr>
                      <a:r>
                        <a:rPr sz="600" dirty="0">
                          <a:solidFill>
                            <a:srgbClr val="221F1F"/>
                          </a:solidFill>
                          <a:latin typeface="Montserrat"/>
                          <a:cs typeface="Montserrat"/>
                        </a:rPr>
                        <a:t>Remplace cada</a:t>
                      </a:r>
                      <a:r>
                        <a:rPr sz="600" spc="-20" dirty="0">
                          <a:solidFill>
                            <a:srgbClr val="221F1F"/>
                          </a:solidFill>
                          <a:latin typeface="Montserrat"/>
                          <a:cs typeface="Montserrat"/>
                        </a:rPr>
                        <a:t> </a:t>
                      </a:r>
                      <a:r>
                        <a:rPr sz="600" dirty="0">
                          <a:solidFill>
                            <a:srgbClr val="221F1F"/>
                          </a:solidFill>
                          <a:latin typeface="Montserrat"/>
                          <a:cs typeface="Montserrat"/>
                        </a:rPr>
                        <a:t>10.000 </a:t>
                      </a:r>
                      <a:r>
                        <a:rPr sz="600" spc="-25" dirty="0">
                          <a:solidFill>
                            <a:srgbClr val="221F1F"/>
                          </a:solidFill>
                          <a:latin typeface="Montserrat"/>
                          <a:cs typeface="Montserrat"/>
                        </a:rPr>
                        <a:t>km</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43510">
                <a:tc>
                  <a:txBody>
                    <a:bodyPr/>
                    <a:lstStyle/>
                    <a:p>
                      <a:pPr marL="50165">
                        <a:lnSpc>
                          <a:spcPct val="100000"/>
                        </a:lnSpc>
                        <a:spcBef>
                          <a:spcPts val="190"/>
                        </a:spcBef>
                      </a:pPr>
                      <a:r>
                        <a:rPr sz="600" spc="40" dirty="0">
                          <a:latin typeface="Montserrat"/>
                          <a:cs typeface="Montserrat"/>
                        </a:rPr>
                        <a:t>Carburador</a:t>
                      </a:r>
                      <a:endParaRPr sz="600">
                        <a:latin typeface="Montserrat"/>
                        <a:cs typeface="Montserrat"/>
                      </a:endParaRPr>
                    </a:p>
                  </a:txBody>
                  <a:tcPr marL="0" marR="0" marT="2413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5"/>
                        </a:spcBef>
                      </a:pPr>
                      <a:r>
                        <a:rPr sz="600" dirty="0">
                          <a:solidFill>
                            <a:srgbClr val="221F1F"/>
                          </a:solidFill>
                          <a:latin typeface="Montserrat"/>
                          <a:cs typeface="Montserrat"/>
                        </a:rPr>
                        <a:t>C</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43510">
                <a:tc>
                  <a:txBody>
                    <a:bodyPr/>
                    <a:lstStyle/>
                    <a:p>
                      <a:pPr marL="50165">
                        <a:lnSpc>
                          <a:spcPct val="100000"/>
                        </a:lnSpc>
                        <a:spcBef>
                          <a:spcPts val="185"/>
                        </a:spcBef>
                      </a:pPr>
                      <a:r>
                        <a:rPr sz="600" spc="50" dirty="0">
                          <a:latin typeface="Montserrat"/>
                          <a:cs typeface="Montserrat"/>
                        </a:rPr>
                        <a:t>Cadena</a:t>
                      </a:r>
                      <a:r>
                        <a:rPr sz="600" spc="130" dirty="0">
                          <a:latin typeface="Montserrat"/>
                          <a:cs typeface="Montserrat"/>
                        </a:rPr>
                        <a:t> </a:t>
                      </a:r>
                      <a:r>
                        <a:rPr sz="600" dirty="0">
                          <a:latin typeface="Montserrat"/>
                          <a:cs typeface="Montserrat"/>
                        </a:rPr>
                        <a:t>de</a:t>
                      </a:r>
                      <a:r>
                        <a:rPr sz="600" spc="160" dirty="0">
                          <a:latin typeface="Montserrat"/>
                          <a:cs typeface="Montserrat"/>
                        </a:rPr>
                        <a:t> </a:t>
                      </a:r>
                      <a:r>
                        <a:rPr sz="600" spc="35" dirty="0">
                          <a:latin typeface="Montserrat"/>
                          <a:cs typeface="Montserrat"/>
                        </a:rPr>
                        <a:t>transmisión</a:t>
                      </a:r>
                      <a:endParaRPr sz="60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C, L</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C, L</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C, L</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C, L</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C, L</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43510">
                <a:tc>
                  <a:txBody>
                    <a:bodyPr/>
                    <a:lstStyle/>
                    <a:p>
                      <a:pPr marL="50165">
                        <a:lnSpc>
                          <a:spcPct val="100000"/>
                        </a:lnSpc>
                        <a:spcBef>
                          <a:spcPts val="170"/>
                        </a:spcBef>
                      </a:pPr>
                      <a:r>
                        <a:rPr sz="600" dirty="0">
                          <a:latin typeface="Montserrat"/>
                          <a:cs typeface="Montserrat"/>
                        </a:rPr>
                        <a:t>Cauchos</a:t>
                      </a:r>
                      <a:r>
                        <a:rPr sz="600" spc="170" dirty="0">
                          <a:latin typeface="Montserrat"/>
                          <a:cs typeface="Montserrat"/>
                        </a:rPr>
                        <a:t> </a:t>
                      </a:r>
                      <a:r>
                        <a:rPr sz="600" dirty="0">
                          <a:latin typeface="Montserrat"/>
                          <a:cs typeface="Montserrat"/>
                        </a:rPr>
                        <a:t>porta</a:t>
                      </a:r>
                      <a:r>
                        <a:rPr sz="600" spc="210" dirty="0">
                          <a:latin typeface="Montserrat"/>
                          <a:cs typeface="Montserrat"/>
                        </a:rPr>
                        <a:t> </a:t>
                      </a:r>
                      <a:r>
                        <a:rPr sz="600" i="1" spc="-10" dirty="0">
                          <a:latin typeface="Montserrat"/>
                          <a:cs typeface="Montserrat"/>
                        </a:rPr>
                        <a:t>sprocket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70"/>
                        </a:spcBef>
                      </a:pPr>
                      <a:r>
                        <a:rPr sz="600" dirty="0">
                          <a:solidFill>
                            <a:srgbClr val="221F1F"/>
                          </a:solidFill>
                          <a:latin typeface="Montserrat"/>
                          <a:cs typeface="Montserrat"/>
                        </a:rPr>
                        <a:t>R</a:t>
                      </a:r>
                      <a:endParaRPr sz="600">
                        <a:latin typeface="Montserrat"/>
                        <a:cs typeface="Montserrat"/>
                      </a:endParaRPr>
                    </a:p>
                  </a:txBody>
                  <a:tcPr marL="0" marR="0" marT="2159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0"/>
                        </a:spcBef>
                      </a:pPr>
                      <a:r>
                        <a:rPr sz="600" dirty="0">
                          <a:solidFill>
                            <a:srgbClr val="221F1F"/>
                          </a:solidFill>
                          <a:latin typeface="Montserrat"/>
                          <a:cs typeface="Montserrat"/>
                        </a:rPr>
                        <a:t>Remplace</a:t>
                      </a:r>
                      <a:r>
                        <a:rPr sz="600" spc="-5" dirty="0">
                          <a:solidFill>
                            <a:srgbClr val="221F1F"/>
                          </a:solidFill>
                          <a:latin typeface="Montserrat"/>
                          <a:cs typeface="Montserrat"/>
                        </a:rPr>
                        <a:t> </a:t>
                      </a:r>
                      <a:r>
                        <a:rPr sz="600" dirty="0">
                          <a:solidFill>
                            <a:srgbClr val="221F1F"/>
                          </a:solidFill>
                          <a:latin typeface="Montserrat"/>
                          <a:cs typeface="Montserrat"/>
                        </a:rPr>
                        <a:t>cada</a:t>
                      </a:r>
                      <a:r>
                        <a:rPr sz="600" spc="-20" dirty="0">
                          <a:solidFill>
                            <a:srgbClr val="221F1F"/>
                          </a:solidFill>
                          <a:latin typeface="Montserrat"/>
                          <a:cs typeface="Montserrat"/>
                        </a:rPr>
                        <a:t> </a:t>
                      </a:r>
                      <a:r>
                        <a:rPr sz="600" dirty="0">
                          <a:solidFill>
                            <a:srgbClr val="221F1F"/>
                          </a:solidFill>
                          <a:latin typeface="Montserrat"/>
                          <a:cs typeface="Montserrat"/>
                        </a:rPr>
                        <a:t>10.000 </a:t>
                      </a:r>
                      <a:r>
                        <a:rPr sz="600" spc="-25" dirty="0">
                          <a:solidFill>
                            <a:srgbClr val="221F1F"/>
                          </a:solidFill>
                          <a:latin typeface="Montserrat"/>
                          <a:cs typeface="Montserrat"/>
                        </a:rPr>
                        <a:t>km</a:t>
                      </a:r>
                      <a:endParaRPr sz="600">
                        <a:latin typeface="Montserrat"/>
                        <a:cs typeface="Montserrat"/>
                      </a:endParaRPr>
                    </a:p>
                  </a:txBody>
                  <a:tcPr marL="0" marR="0" marT="2159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43510">
                <a:tc>
                  <a:txBody>
                    <a:bodyPr/>
                    <a:lstStyle/>
                    <a:p>
                      <a:pPr marL="50165">
                        <a:lnSpc>
                          <a:spcPct val="100000"/>
                        </a:lnSpc>
                        <a:spcBef>
                          <a:spcPts val="175"/>
                        </a:spcBef>
                      </a:pPr>
                      <a:r>
                        <a:rPr sz="600" dirty="0">
                          <a:latin typeface="Montserrat"/>
                          <a:cs typeface="Montserrat"/>
                        </a:rPr>
                        <a:t>Pedal</a:t>
                      </a:r>
                      <a:r>
                        <a:rPr sz="600" spc="110" dirty="0">
                          <a:latin typeface="Montserrat"/>
                          <a:cs typeface="Montserrat"/>
                        </a:rPr>
                        <a:t> </a:t>
                      </a:r>
                      <a:r>
                        <a:rPr sz="600" dirty="0">
                          <a:latin typeface="Montserrat"/>
                          <a:cs typeface="Montserrat"/>
                        </a:rPr>
                        <a:t>de</a:t>
                      </a:r>
                      <a:r>
                        <a:rPr sz="600" spc="160" dirty="0">
                          <a:latin typeface="Montserrat"/>
                          <a:cs typeface="Montserrat"/>
                        </a:rPr>
                        <a:t> </a:t>
                      </a:r>
                      <a:r>
                        <a:rPr sz="600" spc="-10" dirty="0">
                          <a:latin typeface="Montserrat"/>
                          <a:cs typeface="Montserrat"/>
                        </a:rPr>
                        <a:t>arranque</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143510">
                <a:tc>
                  <a:txBody>
                    <a:bodyPr/>
                    <a:lstStyle/>
                    <a:p>
                      <a:pPr marL="50165">
                        <a:lnSpc>
                          <a:spcPct val="100000"/>
                        </a:lnSpc>
                        <a:spcBef>
                          <a:spcPts val="175"/>
                        </a:spcBef>
                      </a:pPr>
                      <a:r>
                        <a:rPr sz="600" dirty="0">
                          <a:latin typeface="Montserrat"/>
                          <a:cs typeface="Montserrat"/>
                        </a:rPr>
                        <a:t>Amortiguador</a:t>
                      </a:r>
                      <a:r>
                        <a:rPr sz="600" spc="320" dirty="0">
                          <a:latin typeface="Montserrat"/>
                          <a:cs typeface="Montserrat"/>
                        </a:rPr>
                        <a:t> </a:t>
                      </a:r>
                      <a:r>
                        <a:rPr sz="600" spc="-10" dirty="0">
                          <a:latin typeface="Montserrat"/>
                          <a:cs typeface="Montserrat"/>
                        </a:rPr>
                        <a:t>trasero</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C</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C</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C</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C</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C</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43510">
                <a:tc>
                  <a:txBody>
                    <a:bodyPr/>
                    <a:lstStyle/>
                    <a:p>
                      <a:pPr marL="50165">
                        <a:lnSpc>
                          <a:spcPct val="100000"/>
                        </a:lnSpc>
                        <a:spcBef>
                          <a:spcPts val="175"/>
                        </a:spcBef>
                      </a:pPr>
                      <a:r>
                        <a:rPr sz="600" dirty="0">
                          <a:latin typeface="Montserrat"/>
                          <a:cs typeface="Montserrat"/>
                        </a:rPr>
                        <a:t>Todos</a:t>
                      </a:r>
                      <a:r>
                        <a:rPr sz="600" spc="150" dirty="0">
                          <a:latin typeface="Montserrat"/>
                          <a:cs typeface="Montserrat"/>
                        </a:rPr>
                        <a:t> </a:t>
                      </a:r>
                      <a:r>
                        <a:rPr sz="600" dirty="0">
                          <a:latin typeface="Montserrat"/>
                          <a:cs typeface="Montserrat"/>
                        </a:rPr>
                        <a:t>los</a:t>
                      </a:r>
                      <a:r>
                        <a:rPr sz="600" spc="145" dirty="0">
                          <a:latin typeface="Montserrat"/>
                          <a:cs typeface="Montserrat"/>
                        </a:rPr>
                        <a:t> </a:t>
                      </a:r>
                      <a:r>
                        <a:rPr sz="600" spc="-10" dirty="0">
                          <a:latin typeface="Montserrat"/>
                          <a:cs typeface="Montserrat"/>
                        </a:rPr>
                        <a:t>sujetadores</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25" dirty="0">
                          <a:solidFill>
                            <a:srgbClr val="221F1F"/>
                          </a:solidFill>
                          <a:latin typeface="Montserrat"/>
                          <a:cs typeface="Montserrat"/>
                        </a:rPr>
                        <a:t>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25" dirty="0">
                          <a:solidFill>
                            <a:srgbClr val="221F1F"/>
                          </a:solidFill>
                          <a:latin typeface="Montserrat"/>
                          <a:cs typeface="Montserrat"/>
                        </a:rPr>
                        <a:t>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25" dirty="0">
                          <a:solidFill>
                            <a:srgbClr val="221F1F"/>
                          </a:solidFill>
                          <a:latin typeface="Montserrat"/>
                          <a:cs typeface="Montserrat"/>
                        </a:rPr>
                        <a:t>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25" dirty="0">
                          <a:solidFill>
                            <a:srgbClr val="221F1F"/>
                          </a:solidFill>
                          <a:latin typeface="Montserrat"/>
                          <a:cs typeface="Montserrat"/>
                        </a:rPr>
                        <a:t>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25" dirty="0">
                          <a:solidFill>
                            <a:srgbClr val="221F1F"/>
                          </a:solidFill>
                          <a:latin typeface="Montserrat"/>
                          <a:cs typeface="Montserrat"/>
                        </a:rPr>
                        <a:t>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43510">
                <a:tc>
                  <a:txBody>
                    <a:bodyPr/>
                    <a:lstStyle/>
                    <a:p>
                      <a:pPr marL="50165">
                        <a:lnSpc>
                          <a:spcPct val="100000"/>
                        </a:lnSpc>
                        <a:spcBef>
                          <a:spcPts val="175"/>
                        </a:spcBef>
                      </a:pPr>
                      <a:r>
                        <a:rPr sz="600" dirty="0">
                          <a:latin typeface="Montserrat"/>
                          <a:cs typeface="Montserrat"/>
                        </a:rPr>
                        <a:t>Bombilleria y</a:t>
                      </a:r>
                      <a:r>
                        <a:rPr sz="600" spc="-15" dirty="0">
                          <a:latin typeface="Montserrat"/>
                          <a:cs typeface="Montserrat"/>
                        </a:rPr>
                        <a:t> </a:t>
                      </a:r>
                      <a:r>
                        <a:rPr sz="600" spc="-20" dirty="0">
                          <a:latin typeface="Montserrat"/>
                          <a:cs typeface="Montserrat"/>
                        </a:rPr>
                        <a:t>pito</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43510">
                <a:tc>
                  <a:txBody>
                    <a:bodyPr/>
                    <a:lstStyle/>
                    <a:p>
                      <a:pPr marL="50165">
                        <a:lnSpc>
                          <a:spcPct val="100000"/>
                        </a:lnSpc>
                        <a:spcBef>
                          <a:spcPts val="175"/>
                        </a:spcBef>
                      </a:pPr>
                      <a:r>
                        <a:rPr sz="600" dirty="0">
                          <a:latin typeface="Montserrat"/>
                          <a:cs typeface="Montserrat"/>
                        </a:rPr>
                        <a:t>Bombillo</a:t>
                      </a:r>
                      <a:r>
                        <a:rPr sz="600" spc="120" dirty="0">
                          <a:latin typeface="Montserrat"/>
                          <a:cs typeface="Montserrat"/>
                        </a:rPr>
                        <a:t> </a:t>
                      </a:r>
                      <a:r>
                        <a:rPr sz="600" spc="-10" dirty="0">
                          <a:latin typeface="Montserrat"/>
                          <a:cs typeface="Montserrat"/>
                        </a:rPr>
                        <a:t>farola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43510">
                <a:tc>
                  <a:txBody>
                    <a:bodyPr/>
                    <a:lstStyle/>
                    <a:p>
                      <a:pPr marL="50165">
                        <a:lnSpc>
                          <a:spcPct val="100000"/>
                        </a:lnSpc>
                        <a:spcBef>
                          <a:spcPts val="175"/>
                        </a:spcBef>
                      </a:pPr>
                      <a:r>
                        <a:rPr sz="600" spc="-10" dirty="0">
                          <a:latin typeface="Montserrat"/>
                          <a:cs typeface="Montserrat"/>
                        </a:rPr>
                        <a:t>Llantas</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43510">
                <a:tc>
                  <a:txBody>
                    <a:bodyPr/>
                    <a:lstStyle/>
                    <a:p>
                      <a:pPr marL="50165">
                        <a:lnSpc>
                          <a:spcPct val="100000"/>
                        </a:lnSpc>
                        <a:spcBef>
                          <a:spcPts val="175"/>
                        </a:spcBef>
                      </a:pPr>
                      <a:r>
                        <a:rPr sz="600" dirty="0">
                          <a:latin typeface="Montserrat"/>
                          <a:cs typeface="Montserrat"/>
                        </a:rPr>
                        <a:t>% </a:t>
                      </a:r>
                      <a:r>
                        <a:rPr sz="600" spc="-25" dirty="0">
                          <a:latin typeface="Montserrat"/>
                          <a:cs typeface="Montserrat"/>
                        </a:rPr>
                        <a:t>CO</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7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S</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I</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43510">
                <a:tc>
                  <a:txBody>
                    <a:bodyPr/>
                    <a:lstStyle/>
                    <a:p>
                      <a:pPr marL="50165">
                        <a:lnSpc>
                          <a:spcPct val="100000"/>
                        </a:lnSpc>
                        <a:spcBef>
                          <a:spcPts val="175"/>
                        </a:spcBef>
                      </a:pPr>
                      <a:r>
                        <a:rPr sz="600" dirty="0">
                          <a:latin typeface="Montserrat"/>
                          <a:cs typeface="Montserrat"/>
                        </a:rPr>
                        <a:t>Partes</a:t>
                      </a:r>
                      <a:r>
                        <a:rPr sz="600" spc="-25" dirty="0">
                          <a:latin typeface="Montserrat"/>
                          <a:cs typeface="Montserrat"/>
                        </a:rPr>
                        <a:t> </a:t>
                      </a:r>
                      <a:r>
                        <a:rPr sz="600" spc="-10" dirty="0">
                          <a:latin typeface="Montserrat"/>
                          <a:cs typeface="Montserrat"/>
                        </a:rPr>
                        <a:t>móviles</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L</a:t>
                      </a:r>
                      <a:endParaRPr sz="600">
                        <a:latin typeface="Montserrat"/>
                        <a:cs typeface="Montserrat"/>
                      </a:endParaRPr>
                    </a:p>
                  </a:txBody>
                  <a:tcPr marL="0" marR="0" marT="222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L</a:t>
                      </a:r>
                      <a:endParaRPr sz="600">
                        <a:latin typeface="Montserrat"/>
                        <a:cs typeface="Montserrat"/>
                      </a:endParaRPr>
                    </a:p>
                  </a:txBody>
                  <a:tcPr marL="0" marR="0" marT="222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75"/>
                        </a:spcBef>
                      </a:pPr>
                      <a:r>
                        <a:rPr sz="600" dirty="0">
                          <a:solidFill>
                            <a:srgbClr val="221F1F"/>
                          </a:solidFill>
                          <a:latin typeface="Montserrat"/>
                          <a:cs typeface="Montserrat"/>
                        </a:rPr>
                        <a:t>L</a:t>
                      </a:r>
                      <a:endParaRPr sz="600">
                        <a:latin typeface="Montserrat"/>
                        <a:cs typeface="Montserrat"/>
                      </a:endParaRPr>
                    </a:p>
                  </a:txBody>
                  <a:tcPr marL="0" marR="0" marT="222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L</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970" algn="ctr">
                        <a:lnSpc>
                          <a:spcPct val="100000"/>
                        </a:lnSpc>
                        <a:spcBef>
                          <a:spcPts val="175"/>
                        </a:spcBef>
                      </a:pPr>
                      <a:r>
                        <a:rPr sz="600" dirty="0">
                          <a:solidFill>
                            <a:srgbClr val="221F1F"/>
                          </a:solidFill>
                          <a:latin typeface="Montserrat"/>
                          <a:cs typeface="Montserrat"/>
                        </a:rPr>
                        <a:t>L</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75"/>
                        </a:spcBef>
                      </a:pPr>
                      <a:r>
                        <a:rPr sz="600" dirty="0">
                          <a:solidFill>
                            <a:srgbClr val="221F1F"/>
                          </a:solidFill>
                          <a:latin typeface="Montserrat"/>
                          <a:cs typeface="Montserrat"/>
                        </a:rPr>
                        <a:t>–</a:t>
                      </a:r>
                      <a:endParaRPr sz="60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8"/>
                  </a:ext>
                </a:extLst>
              </a:tr>
              <a:tr h="143510">
                <a:tc gridSpan="7">
                  <a:txBody>
                    <a:bodyPr/>
                    <a:lstStyle/>
                    <a:p>
                      <a:pPr marL="50165">
                        <a:lnSpc>
                          <a:spcPct val="100000"/>
                        </a:lnSpc>
                        <a:spcBef>
                          <a:spcPts val="175"/>
                        </a:spcBef>
                      </a:pPr>
                      <a:r>
                        <a:rPr sz="600" dirty="0">
                          <a:latin typeface="Montserrat"/>
                          <a:cs typeface="Montserrat"/>
                        </a:rPr>
                        <a:t>R -</a:t>
                      </a:r>
                      <a:r>
                        <a:rPr sz="600" spc="-10" dirty="0">
                          <a:latin typeface="Montserrat"/>
                          <a:cs typeface="Montserrat"/>
                        </a:rPr>
                        <a:t> </a:t>
                      </a:r>
                      <a:r>
                        <a:rPr sz="600" dirty="0">
                          <a:latin typeface="Montserrat"/>
                          <a:cs typeface="Montserrat"/>
                        </a:rPr>
                        <a:t>Remplazar;</a:t>
                      </a:r>
                      <a:r>
                        <a:rPr sz="600" spc="160" dirty="0">
                          <a:latin typeface="Montserrat"/>
                          <a:cs typeface="Montserrat"/>
                        </a:rPr>
                        <a:t> </a:t>
                      </a:r>
                      <a:r>
                        <a:rPr sz="600" dirty="0">
                          <a:latin typeface="Montserrat"/>
                          <a:cs typeface="Montserrat"/>
                        </a:rPr>
                        <a:t>I -</a:t>
                      </a:r>
                      <a:r>
                        <a:rPr sz="600" spc="-5" dirty="0">
                          <a:latin typeface="Montserrat"/>
                          <a:cs typeface="Montserrat"/>
                        </a:rPr>
                        <a:t> </a:t>
                      </a:r>
                      <a:r>
                        <a:rPr sz="600" dirty="0">
                          <a:latin typeface="Montserrat"/>
                          <a:cs typeface="Montserrat"/>
                        </a:rPr>
                        <a:t>Revisar;</a:t>
                      </a:r>
                      <a:r>
                        <a:rPr sz="600" spc="160" dirty="0">
                          <a:latin typeface="Montserrat"/>
                          <a:cs typeface="Montserrat"/>
                        </a:rPr>
                        <a:t> </a:t>
                      </a:r>
                      <a:r>
                        <a:rPr sz="600" dirty="0">
                          <a:latin typeface="Montserrat"/>
                          <a:cs typeface="Montserrat"/>
                        </a:rPr>
                        <a:t>T</a:t>
                      </a:r>
                      <a:r>
                        <a:rPr sz="600" spc="-5" dirty="0">
                          <a:latin typeface="Montserrat"/>
                          <a:cs typeface="Montserrat"/>
                        </a:rPr>
                        <a:t> </a:t>
                      </a:r>
                      <a:r>
                        <a:rPr sz="600" dirty="0">
                          <a:latin typeface="Montserrat"/>
                          <a:cs typeface="Montserrat"/>
                        </a:rPr>
                        <a:t>-</a:t>
                      </a:r>
                      <a:r>
                        <a:rPr sz="600" spc="5" dirty="0">
                          <a:latin typeface="Montserrat"/>
                          <a:cs typeface="Montserrat"/>
                        </a:rPr>
                        <a:t> </a:t>
                      </a:r>
                      <a:r>
                        <a:rPr sz="600" dirty="0">
                          <a:latin typeface="Montserrat"/>
                          <a:cs typeface="Montserrat"/>
                        </a:rPr>
                        <a:t>Completar;</a:t>
                      </a:r>
                      <a:r>
                        <a:rPr sz="600" spc="160" dirty="0">
                          <a:latin typeface="Montserrat"/>
                          <a:cs typeface="Montserrat"/>
                        </a:rPr>
                        <a:t> </a:t>
                      </a:r>
                      <a:r>
                        <a:rPr sz="600" dirty="0">
                          <a:latin typeface="Montserrat"/>
                          <a:cs typeface="Montserrat"/>
                        </a:rPr>
                        <a:t>C</a:t>
                      </a:r>
                      <a:r>
                        <a:rPr sz="600" spc="5" dirty="0">
                          <a:latin typeface="Montserrat"/>
                          <a:cs typeface="Montserrat"/>
                        </a:rPr>
                        <a:t> </a:t>
                      </a:r>
                      <a:r>
                        <a:rPr sz="600" dirty="0">
                          <a:latin typeface="Montserrat"/>
                          <a:cs typeface="Montserrat"/>
                        </a:rPr>
                        <a:t>-</a:t>
                      </a:r>
                      <a:r>
                        <a:rPr sz="600" spc="-10" dirty="0">
                          <a:latin typeface="Montserrat"/>
                          <a:cs typeface="Montserrat"/>
                        </a:rPr>
                        <a:t> </a:t>
                      </a:r>
                      <a:r>
                        <a:rPr sz="600" dirty="0">
                          <a:latin typeface="Montserrat"/>
                          <a:cs typeface="Montserrat"/>
                        </a:rPr>
                        <a:t>Limpiar;</a:t>
                      </a:r>
                      <a:r>
                        <a:rPr sz="600" spc="170" dirty="0">
                          <a:latin typeface="Montserrat"/>
                          <a:cs typeface="Montserrat"/>
                        </a:rPr>
                        <a:t> </a:t>
                      </a:r>
                      <a:r>
                        <a:rPr sz="600" dirty="0">
                          <a:latin typeface="Montserrat"/>
                          <a:cs typeface="Montserrat"/>
                        </a:rPr>
                        <a:t>A</a:t>
                      </a:r>
                      <a:r>
                        <a:rPr sz="600" spc="-10" dirty="0">
                          <a:latin typeface="Montserrat"/>
                          <a:cs typeface="Montserrat"/>
                        </a:rPr>
                        <a:t> </a:t>
                      </a:r>
                      <a:r>
                        <a:rPr sz="600" dirty="0">
                          <a:latin typeface="Montserrat"/>
                          <a:cs typeface="Montserrat"/>
                        </a:rPr>
                        <a:t>- Ajustar;</a:t>
                      </a:r>
                      <a:r>
                        <a:rPr sz="600" spc="114" dirty="0">
                          <a:latin typeface="Montserrat"/>
                          <a:cs typeface="Montserrat"/>
                        </a:rPr>
                        <a:t> </a:t>
                      </a:r>
                      <a:r>
                        <a:rPr sz="600" dirty="0">
                          <a:latin typeface="Montserrat"/>
                          <a:cs typeface="Montserrat"/>
                        </a:rPr>
                        <a:t>L -</a:t>
                      </a:r>
                      <a:r>
                        <a:rPr sz="600" spc="-5" dirty="0">
                          <a:latin typeface="Montserrat"/>
                          <a:cs typeface="Montserrat"/>
                        </a:rPr>
                        <a:t> </a:t>
                      </a:r>
                      <a:r>
                        <a:rPr sz="600" dirty="0">
                          <a:latin typeface="Montserrat"/>
                          <a:cs typeface="Montserrat"/>
                        </a:rPr>
                        <a:t>Lubricar;</a:t>
                      </a:r>
                      <a:r>
                        <a:rPr sz="600" spc="150" dirty="0">
                          <a:latin typeface="Montserrat"/>
                          <a:cs typeface="Montserrat"/>
                        </a:rPr>
                        <a:t> </a:t>
                      </a:r>
                      <a:r>
                        <a:rPr sz="600" dirty="0">
                          <a:latin typeface="Montserrat"/>
                          <a:cs typeface="Montserrat"/>
                        </a:rPr>
                        <a:t>TI - Apretar;</a:t>
                      </a:r>
                      <a:r>
                        <a:rPr sz="600" spc="135" dirty="0">
                          <a:latin typeface="Montserrat"/>
                          <a:cs typeface="Montserrat"/>
                        </a:rPr>
                        <a:t> </a:t>
                      </a:r>
                      <a:r>
                        <a:rPr sz="600" dirty="0">
                          <a:latin typeface="Montserrat"/>
                          <a:cs typeface="Montserrat"/>
                        </a:rPr>
                        <a:t>S</a:t>
                      </a:r>
                      <a:r>
                        <a:rPr sz="600" spc="-5" dirty="0">
                          <a:latin typeface="Montserrat"/>
                          <a:cs typeface="Montserrat"/>
                        </a:rPr>
                        <a:t> </a:t>
                      </a:r>
                      <a:r>
                        <a:rPr sz="600" dirty="0">
                          <a:latin typeface="Montserrat"/>
                          <a:cs typeface="Montserrat"/>
                        </a:rPr>
                        <a:t>-</a:t>
                      </a:r>
                      <a:r>
                        <a:rPr sz="600" spc="475" dirty="0">
                          <a:latin typeface="Montserrat"/>
                          <a:cs typeface="Montserrat"/>
                        </a:rPr>
                        <a:t> </a:t>
                      </a:r>
                      <a:r>
                        <a:rPr sz="600" spc="-10" dirty="0">
                          <a:latin typeface="Montserrat"/>
                          <a:cs typeface="Montserrat"/>
                        </a:rPr>
                        <a:t>Calibrar</a:t>
                      </a:r>
                      <a:endParaRPr sz="600" dirty="0">
                        <a:latin typeface="Montserrat"/>
                        <a:cs typeface="Montserrat"/>
                      </a:endParaRPr>
                    </a:p>
                  </a:txBody>
                  <a:tcPr marL="0" marR="0" marT="222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60794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RECOMENDACIONES</a:t>
            </a:r>
            <a:r>
              <a:rPr sz="1000" b="1" spc="30" dirty="0">
                <a:latin typeface="Montserrat-SemiBold"/>
                <a:cs typeface="Montserrat-SemiBold"/>
              </a:rPr>
              <a:t> </a:t>
            </a:r>
            <a:r>
              <a:rPr sz="1000" b="1" dirty="0">
                <a:latin typeface="Montserrat-SemiBold"/>
                <a:cs typeface="Montserrat-SemiBold"/>
              </a:rPr>
              <a:t>DE </a:t>
            </a:r>
            <a:r>
              <a:rPr sz="1000" b="1" spc="-10" dirty="0">
                <a:latin typeface="Montserrat-SemiBold"/>
                <a:cs typeface="Montserrat-SemiBold"/>
              </a:rPr>
              <a:t>LUBRICACIÓN</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490346831"/>
              </p:ext>
            </p:extLst>
          </p:nvPr>
        </p:nvGraphicFramePr>
        <p:xfrm>
          <a:off x="158558" y="517905"/>
          <a:ext cx="4896485" cy="1631950"/>
        </p:xfrm>
        <a:graphic>
          <a:graphicData uri="http://schemas.openxmlformats.org/drawingml/2006/table">
            <a:tbl>
              <a:tblPr firstRow="1" bandRow="1">
                <a:tableStyleId>{2D5ABB26-0587-4C30-8999-92F81FD0307C}</a:tableStyleId>
              </a:tblPr>
              <a:tblGrid>
                <a:gridCol w="1633220">
                  <a:extLst>
                    <a:ext uri="{9D8B030D-6E8A-4147-A177-3AD203B41FA5}">
                      <a16:colId xmlns:a16="http://schemas.microsoft.com/office/drawing/2014/main" val="20000"/>
                    </a:ext>
                  </a:extLst>
                </a:gridCol>
                <a:gridCol w="1646555">
                  <a:extLst>
                    <a:ext uri="{9D8B030D-6E8A-4147-A177-3AD203B41FA5}">
                      <a16:colId xmlns:a16="http://schemas.microsoft.com/office/drawing/2014/main" val="20001"/>
                    </a:ext>
                  </a:extLst>
                </a:gridCol>
                <a:gridCol w="1616710">
                  <a:extLst>
                    <a:ext uri="{9D8B030D-6E8A-4147-A177-3AD203B41FA5}">
                      <a16:colId xmlns:a16="http://schemas.microsoft.com/office/drawing/2014/main" val="20002"/>
                    </a:ext>
                  </a:extLst>
                </a:gridCol>
              </a:tblGrid>
              <a:tr h="359410">
                <a:tc>
                  <a:txBody>
                    <a:bodyPr/>
                    <a:lstStyle/>
                    <a:p>
                      <a:pPr>
                        <a:lnSpc>
                          <a:spcPct val="100000"/>
                        </a:lnSpc>
                        <a:spcBef>
                          <a:spcPts val="20"/>
                        </a:spcBef>
                      </a:pPr>
                      <a:endParaRPr sz="800" dirty="0">
                        <a:latin typeface="Times New Roman"/>
                        <a:cs typeface="Times New Roman"/>
                      </a:endParaRPr>
                    </a:p>
                    <a:p>
                      <a:pPr marL="434975">
                        <a:lnSpc>
                          <a:spcPct val="100000"/>
                        </a:lnSpc>
                      </a:pPr>
                      <a:r>
                        <a:rPr sz="800" b="1" spc="-10" dirty="0">
                          <a:latin typeface="Montserrat"/>
                          <a:cs typeface="Montserrat"/>
                        </a:rPr>
                        <a:t>Aplicación</a:t>
                      </a:r>
                      <a:endParaRPr sz="800" dirty="0">
                        <a:latin typeface="Montserrat"/>
                        <a:cs typeface="Montserrat"/>
                      </a:endParaRPr>
                    </a:p>
                  </a:txBody>
                  <a:tcPr marL="0" marR="0" marT="2540" marB="0">
                    <a:lnL w="9525">
                      <a:solidFill>
                        <a:srgbClr val="221F1F"/>
                      </a:solidFill>
                      <a:prstDash val="solid"/>
                    </a:lnL>
                    <a:lnT w="9525">
                      <a:solidFill>
                        <a:srgbClr val="221F1F"/>
                      </a:solidFill>
                      <a:prstDash val="solid"/>
                    </a:lnT>
                    <a:lnB w="9525">
                      <a:solidFill>
                        <a:srgbClr val="221F1F"/>
                      </a:solidFill>
                      <a:prstDash val="solid"/>
                    </a:lnB>
                  </a:tcPr>
                </a:tc>
                <a:tc>
                  <a:txBody>
                    <a:bodyPr/>
                    <a:lstStyle/>
                    <a:p>
                      <a:pPr>
                        <a:lnSpc>
                          <a:spcPct val="100000"/>
                        </a:lnSpc>
                        <a:spcBef>
                          <a:spcPts val="20"/>
                        </a:spcBef>
                      </a:pPr>
                      <a:endParaRPr sz="800">
                        <a:latin typeface="Times New Roman"/>
                        <a:cs typeface="Times New Roman"/>
                      </a:endParaRPr>
                    </a:p>
                    <a:p>
                      <a:pPr marL="69850" algn="ctr">
                        <a:lnSpc>
                          <a:spcPct val="100000"/>
                        </a:lnSpc>
                      </a:pPr>
                      <a:r>
                        <a:rPr sz="800" b="1" spc="-10" dirty="0">
                          <a:latin typeface="Montserrat"/>
                          <a:cs typeface="Montserrat"/>
                        </a:rPr>
                        <a:t>Cantidad</a:t>
                      </a:r>
                      <a:endParaRPr sz="800">
                        <a:latin typeface="Montserrat"/>
                        <a:cs typeface="Montserrat"/>
                      </a:endParaRPr>
                    </a:p>
                  </a:txBody>
                  <a:tcPr marL="0" marR="0" marT="2540" marB="0">
                    <a:lnT w="9525">
                      <a:solidFill>
                        <a:srgbClr val="221F1F"/>
                      </a:solidFill>
                      <a:prstDash val="solid"/>
                    </a:lnT>
                    <a:lnB w="9525">
                      <a:solidFill>
                        <a:srgbClr val="221F1F"/>
                      </a:solidFill>
                      <a:prstDash val="solid"/>
                    </a:lnB>
                  </a:tcPr>
                </a:tc>
                <a:tc>
                  <a:txBody>
                    <a:bodyPr/>
                    <a:lstStyle/>
                    <a:p>
                      <a:pPr marL="257175" algn="ctr">
                        <a:lnSpc>
                          <a:spcPct val="100000"/>
                        </a:lnSpc>
                        <a:spcBef>
                          <a:spcPts val="865"/>
                        </a:spcBef>
                      </a:pPr>
                      <a:r>
                        <a:rPr sz="900" b="1" spc="-20" dirty="0">
                          <a:latin typeface="Montserrat"/>
                          <a:cs typeface="Montserrat"/>
                        </a:rPr>
                        <a:t>Tipo</a:t>
                      </a:r>
                      <a:endParaRPr sz="900">
                        <a:latin typeface="Montserrat"/>
                        <a:cs typeface="Montserrat"/>
                      </a:endParaRPr>
                    </a:p>
                  </a:txBody>
                  <a:tcPr marL="0" marR="0" marT="109855" marB="0">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8770">
                <a:tc>
                  <a:txBody>
                    <a:bodyPr/>
                    <a:lstStyle/>
                    <a:p>
                      <a:pPr marL="69850">
                        <a:lnSpc>
                          <a:spcPct val="100000"/>
                        </a:lnSpc>
                        <a:spcBef>
                          <a:spcPts val="780"/>
                        </a:spcBef>
                      </a:pPr>
                      <a:r>
                        <a:rPr sz="800" dirty="0">
                          <a:latin typeface="Montserrat"/>
                          <a:cs typeface="Montserrat"/>
                        </a:rPr>
                        <a:t>Aceite</a:t>
                      </a:r>
                      <a:r>
                        <a:rPr sz="800" spc="180" dirty="0">
                          <a:latin typeface="Montserrat"/>
                          <a:cs typeface="Montserrat"/>
                        </a:rPr>
                        <a:t> </a:t>
                      </a:r>
                      <a:r>
                        <a:rPr sz="800" dirty="0">
                          <a:latin typeface="Montserrat"/>
                          <a:cs typeface="Montserrat"/>
                        </a:rPr>
                        <a:t>de</a:t>
                      </a:r>
                      <a:r>
                        <a:rPr sz="800" spc="185" dirty="0">
                          <a:latin typeface="Montserrat"/>
                          <a:cs typeface="Montserrat"/>
                        </a:rPr>
                        <a:t> </a:t>
                      </a:r>
                      <a:r>
                        <a:rPr sz="800" spc="-20" dirty="0">
                          <a:latin typeface="Montserrat"/>
                          <a:cs typeface="Montserrat"/>
                        </a:rPr>
                        <a:t>motor</a:t>
                      </a:r>
                      <a:r>
                        <a:rPr lang="es-ES" sz="800" spc="-20" dirty="0">
                          <a:latin typeface="Montserrat"/>
                          <a:cs typeface="Montserrat"/>
                        </a:rPr>
                        <a:t> (TOTALMENTE SINTETICO)</a:t>
                      </a:r>
                      <a:endParaRPr sz="800" dirty="0">
                        <a:latin typeface="Montserrat"/>
                        <a:cs typeface="Montserrat"/>
                      </a:endParaRPr>
                    </a:p>
                  </a:txBody>
                  <a:tcPr marL="0" marR="0" marT="99060" marB="0">
                    <a:lnL w="9525">
                      <a:solidFill>
                        <a:srgbClr val="221F1F"/>
                      </a:solidFill>
                      <a:prstDash val="solid"/>
                    </a:lnL>
                    <a:lnT w="9525">
                      <a:solidFill>
                        <a:srgbClr val="221F1F"/>
                      </a:solidFill>
                      <a:prstDash val="solid"/>
                    </a:lnT>
                    <a:lnB w="6350">
                      <a:solidFill>
                        <a:srgbClr val="221F1F"/>
                      </a:solidFill>
                      <a:prstDash val="solid"/>
                    </a:lnB>
                  </a:tcPr>
                </a:tc>
                <a:tc>
                  <a:txBody>
                    <a:bodyPr/>
                    <a:lstStyle/>
                    <a:p>
                      <a:pPr marL="628015">
                        <a:lnSpc>
                          <a:spcPct val="100000"/>
                        </a:lnSpc>
                        <a:spcBef>
                          <a:spcPts val="780"/>
                        </a:spcBef>
                      </a:pPr>
                      <a:r>
                        <a:rPr sz="800" dirty="0">
                          <a:latin typeface="Montserrat"/>
                          <a:cs typeface="Montserrat"/>
                        </a:rPr>
                        <a:t>1</a:t>
                      </a:r>
                      <a:r>
                        <a:rPr lang="es-ES" sz="800" dirty="0">
                          <a:latin typeface="Montserrat"/>
                          <a:cs typeface="Montserrat"/>
                        </a:rPr>
                        <a:t>,</a:t>
                      </a:r>
                      <a:r>
                        <a:rPr sz="800" dirty="0">
                          <a:latin typeface="Montserrat"/>
                          <a:cs typeface="Montserrat"/>
                        </a:rPr>
                        <a:t>000</a:t>
                      </a:r>
                      <a:r>
                        <a:rPr lang="es-ES" sz="800" spc="175" dirty="0">
                          <a:latin typeface="Montserrat"/>
                          <a:cs typeface="Montserrat"/>
                        </a:rPr>
                        <a:t> </a:t>
                      </a:r>
                      <a:r>
                        <a:rPr sz="800" spc="-35" dirty="0">
                          <a:latin typeface="Montserrat"/>
                          <a:cs typeface="Montserrat"/>
                        </a:rPr>
                        <a:t>ml</a:t>
                      </a:r>
                      <a:r>
                        <a:rPr lang="es-ES" sz="800" spc="-35" dirty="0">
                          <a:latin typeface="Montserrat"/>
                          <a:cs typeface="Montserrat"/>
                        </a:rPr>
                        <a:t> al servicio</a:t>
                      </a:r>
                    </a:p>
                    <a:p>
                      <a:pPr marL="628015">
                        <a:lnSpc>
                          <a:spcPct val="100000"/>
                        </a:lnSpc>
                        <a:spcBef>
                          <a:spcPts val="780"/>
                        </a:spcBef>
                      </a:pPr>
                      <a:r>
                        <a:rPr lang="es-ES" sz="800" spc="-35" dirty="0">
                          <a:latin typeface="Montserrat"/>
                          <a:cs typeface="Montserrat"/>
                        </a:rPr>
                        <a:t>1,100 ml en desmontaje</a:t>
                      </a:r>
                      <a:endParaRPr sz="800" dirty="0">
                        <a:latin typeface="Montserrat"/>
                        <a:cs typeface="Montserrat"/>
                      </a:endParaRPr>
                    </a:p>
                  </a:txBody>
                  <a:tcPr marL="0" marR="0" marT="99060" marB="0">
                    <a:lnT w="9525">
                      <a:solidFill>
                        <a:srgbClr val="221F1F"/>
                      </a:solidFill>
                      <a:prstDash val="solid"/>
                    </a:lnT>
                    <a:lnB w="6350">
                      <a:solidFill>
                        <a:srgbClr val="221F1F"/>
                      </a:solidFill>
                      <a:prstDash val="solid"/>
                    </a:lnB>
                  </a:tcPr>
                </a:tc>
                <a:tc>
                  <a:txBody>
                    <a:bodyPr/>
                    <a:lstStyle/>
                    <a:p>
                      <a:pPr marL="471805" marR="106680" indent="-108585">
                        <a:lnSpc>
                          <a:spcPct val="100000"/>
                        </a:lnSpc>
                        <a:spcBef>
                          <a:spcPts val="165"/>
                        </a:spcBef>
                      </a:pPr>
                      <a:r>
                        <a:rPr sz="900" spc="50" dirty="0">
                          <a:latin typeface="Montserrat"/>
                          <a:cs typeface="Montserrat"/>
                        </a:rPr>
                        <a:t>(SAE</a:t>
                      </a:r>
                      <a:r>
                        <a:rPr sz="900" spc="165" dirty="0">
                          <a:latin typeface="Montserrat"/>
                          <a:cs typeface="Montserrat"/>
                        </a:rPr>
                        <a:t> </a:t>
                      </a:r>
                      <a:r>
                        <a:rPr lang="es-ES" sz="900" spc="45" dirty="0">
                          <a:latin typeface="Montserrat"/>
                          <a:cs typeface="Montserrat"/>
                        </a:rPr>
                        <a:t>10</a:t>
                      </a:r>
                      <a:r>
                        <a:rPr sz="900" spc="45" dirty="0">
                          <a:latin typeface="Montserrat"/>
                          <a:cs typeface="Montserrat"/>
                        </a:rPr>
                        <a:t>W/</a:t>
                      </a:r>
                      <a:r>
                        <a:rPr lang="es-ES" sz="900" spc="45" dirty="0">
                          <a:latin typeface="Montserrat"/>
                          <a:cs typeface="Montserrat"/>
                        </a:rPr>
                        <a:t>30</a:t>
                      </a:r>
                      <a:r>
                        <a:rPr sz="900" spc="110" dirty="0">
                          <a:latin typeface="Montserrat"/>
                          <a:cs typeface="Montserrat"/>
                        </a:rPr>
                        <a:t> </a:t>
                      </a:r>
                      <a:r>
                        <a:rPr sz="900" spc="25" dirty="0">
                          <a:latin typeface="Montserrat"/>
                          <a:cs typeface="Montserrat"/>
                        </a:rPr>
                        <a:t>API- </a:t>
                      </a:r>
                      <a:r>
                        <a:rPr sz="900" dirty="0">
                          <a:latin typeface="Montserrat"/>
                          <a:cs typeface="Montserrat"/>
                        </a:rPr>
                        <a:t>SL,</a:t>
                      </a:r>
                      <a:r>
                        <a:rPr sz="900" spc="150" dirty="0">
                          <a:latin typeface="Montserrat"/>
                          <a:cs typeface="Montserrat"/>
                        </a:rPr>
                        <a:t> </a:t>
                      </a:r>
                      <a:r>
                        <a:rPr sz="900" dirty="0">
                          <a:latin typeface="Montserrat"/>
                          <a:cs typeface="Montserrat"/>
                        </a:rPr>
                        <a:t>J</a:t>
                      </a:r>
                      <a:r>
                        <a:rPr sz="900" spc="-100" dirty="0">
                          <a:latin typeface="Montserrat"/>
                          <a:cs typeface="Montserrat"/>
                        </a:rPr>
                        <a:t> </a:t>
                      </a:r>
                      <a:r>
                        <a:rPr sz="900" dirty="0">
                          <a:latin typeface="Montserrat"/>
                          <a:cs typeface="Montserrat"/>
                        </a:rPr>
                        <a:t>A</a:t>
                      </a:r>
                      <a:r>
                        <a:rPr sz="900" spc="-100" dirty="0">
                          <a:latin typeface="Montserrat"/>
                          <a:cs typeface="Montserrat"/>
                        </a:rPr>
                        <a:t> </a:t>
                      </a:r>
                      <a:r>
                        <a:rPr sz="900" dirty="0">
                          <a:latin typeface="Montserrat"/>
                          <a:cs typeface="Montserrat"/>
                        </a:rPr>
                        <a:t>S</a:t>
                      </a:r>
                      <a:r>
                        <a:rPr sz="900" spc="-110" dirty="0">
                          <a:latin typeface="Montserrat"/>
                          <a:cs typeface="Montserrat"/>
                        </a:rPr>
                        <a:t> </a:t>
                      </a:r>
                      <a:r>
                        <a:rPr sz="900" dirty="0">
                          <a:latin typeface="Montserrat"/>
                          <a:cs typeface="Montserrat"/>
                        </a:rPr>
                        <a:t>O</a:t>
                      </a:r>
                      <a:r>
                        <a:rPr sz="900" spc="75" dirty="0">
                          <a:latin typeface="Montserrat"/>
                          <a:cs typeface="Montserrat"/>
                        </a:rPr>
                        <a:t> </a:t>
                      </a:r>
                      <a:r>
                        <a:rPr sz="900" spc="-20" dirty="0">
                          <a:latin typeface="Montserrat"/>
                          <a:cs typeface="Montserrat"/>
                        </a:rPr>
                        <a:t>MA2)</a:t>
                      </a:r>
                      <a:endParaRPr sz="900" dirty="0">
                        <a:latin typeface="Montserrat"/>
                        <a:cs typeface="Montserrat"/>
                      </a:endParaRPr>
                    </a:p>
                  </a:txBody>
                  <a:tcPr marL="0" marR="0" marT="20955" marB="0">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75260">
                <a:tc>
                  <a:txBody>
                    <a:bodyPr/>
                    <a:lstStyle/>
                    <a:p>
                      <a:pPr marL="69850">
                        <a:lnSpc>
                          <a:spcPct val="100000"/>
                        </a:lnSpc>
                        <a:spcBef>
                          <a:spcPts val="260"/>
                        </a:spcBef>
                      </a:pPr>
                      <a:r>
                        <a:rPr sz="800" dirty="0">
                          <a:latin typeface="Montserrat"/>
                          <a:cs typeface="Montserrat"/>
                        </a:rPr>
                        <a:t>Líquido</a:t>
                      </a:r>
                      <a:r>
                        <a:rPr sz="800" spc="-4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frenos</a:t>
                      </a:r>
                      <a:endParaRPr sz="800">
                        <a:latin typeface="Montserrat"/>
                        <a:cs typeface="Montserrat"/>
                      </a:endParaRPr>
                    </a:p>
                  </a:txBody>
                  <a:tcPr marL="0" marR="0" marT="3302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4130" algn="ctr">
                        <a:lnSpc>
                          <a:spcPct val="100000"/>
                        </a:lnSpc>
                        <a:spcBef>
                          <a:spcPts val="260"/>
                        </a:spcBef>
                      </a:pPr>
                      <a:r>
                        <a:rPr sz="800" dirty="0">
                          <a:latin typeface="Montserrat"/>
                          <a:cs typeface="Montserrat"/>
                        </a:rPr>
                        <a:t>–</a:t>
                      </a:r>
                      <a:endParaRPr sz="800">
                        <a:latin typeface="Montserrat"/>
                        <a:cs typeface="Montserrat"/>
                      </a:endParaRPr>
                    </a:p>
                  </a:txBody>
                  <a:tcPr marL="0" marR="0" marT="33020" marB="0">
                    <a:lnT w="6350">
                      <a:solidFill>
                        <a:srgbClr val="221F1F"/>
                      </a:solidFill>
                      <a:prstDash val="solid"/>
                    </a:lnT>
                    <a:lnB w="6350">
                      <a:solidFill>
                        <a:srgbClr val="221F1F"/>
                      </a:solidFill>
                      <a:prstDash val="solid"/>
                    </a:lnB>
                  </a:tcPr>
                </a:tc>
                <a:tc>
                  <a:txBody>
                    <a:bodyPr/>
                    <a:lstStyle/>
                    <a:p>
                      <a:pPr marL="575310">
                        <a:lnSpc>
                          <a:spcPct val="100000"/>
                        </a:lnSpc>
                        <a:spcBef>
                          <a:spcPts val="260"/>
                        </a:spcBef>
                      </a:pPr>
                      <a:r>
                        <a:rPr sz="800" dirty="0">
                          <a:latin typeface="Montserrat"/>
                          <a:cs typeface="Montserrat"/>
                        </a:rPr>
                        <a:t>DOT</a:t>
                      </a:r>
                      <a:r>
                        <a:rPr sz="800" spc="-10" dirty="0">
                          <a:latin typeface="Montserrat"/>
                          <a:cs typeface="Montserrat"/>
                        </a:rPr>
                        <a:t> </a:t>
                      </a:r>
                      <a:r>
                        <a:rPr sz="800" dirty="0">
                          <a:latin typeface="Montserrat"/>
                          <a:cs typeface="Montserrat"/>
                        </a:rPr>
                        <a:t>3</a:t>
                      </a:r>
                      <a:r>
                        <a:rPr sz="800" spc="-10" dirty="0">
                          <a:latin typeface="Montserrat"/>
                          <a:cs typeface="Montserrat"/>
                        </a:rPr>
                        <a:t> </a:t>
                      </a:r>
                      <a:r>
                        <a:rPr sz="800" dirty="0">
                          <a:latin typeface="Montserrat"/>
                          <a:cs typeface="Montserrat"/>
                        </a:rPr>
                        <a:t>/</a:t>
                      </a:r>
                      <a:r>
                        <a:rPr sz="800" spc="-15" dirty="0">
                          <a:latin typeface="Montserrat"/>
                          <a:cs typeface="Montserrat"/>
                        </a:rPr>
                        <a:t> </a:t>
                      </a:r>
                      <a:r>
                        <a:rPr sz="800" dirty="0">
                          <a:latin typeface="Montserrat"/>
                          <a:cs typeface="Montserrat"/>
                        </a:rPr>
                        <a:t>DOT</a:t>
                      </a:r>
                      <a:r>
                        <a:rPr sz="800" spc="5" dirty="0">
                          <a:latin typeface="Montserrat"/>
                          <a:cs typeface="Montserrat"/>
                        </a:rPr>
                        <a:t> </a:t>
                      </a:r>
                      <a:r>
                        <a:rPr sz="800" spc="-50" dirty="0">
                          <a:latin typeface="Montserrat"/>
                          <a:cs typeface="Montserrat"/>
                        </a:rPr>
                        <a:t>4</a:t>
                      </a:r>
                      <a:endParaRPr sz="800">
                        <a:latin typeface="Montserrat"/>
                        <a:cs typeface="Montserrat"/>
                      </a:endParaRPr>
                    </a:p>
                  </a:txBody>
                  <a:tcPr marL="0" marR="0" marT="3302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75260">
                <a:tc>
                  <a:txBody>
                    <a:bodyPr/>
                    <a:lstStyle/>
                    <a:p>
                      <a:pPr marL="69850">
                        <a:lnSpc>
                          <a:spcPct val="100000"/>
                        </a:lnSpc>
                        <a:spcBef>
                          <a:spcPts val="265"/>
                        </a:spcBef>
                      </a:pPr>
                      <a:r>
                        <a:rPr sz="800" dirty="0">
                          <a:latin typeface="Montserrat"/>
                          <a:cs typeface="Montserrat"/>
                        </a:rPr>
                        <a:t>Lubricante</a:t>
                      </a:r>
                      <a:r>
                        <a:rPr sz="800" spc="155" dirty="0">
                          <a:latin typeface="Montserrat"/>
                          <a:cs typeface="Montserrat"/>
                        </a:rPr>
                        <a:t> </a:t>
                      </a:r>
                      <a:r>
                        <a:rPr sz="800" dirty="0">
                          <a:latin typeface="Montserrat"/>
                          <a:cs typeface="Montserrat"/>
                        </a:rPr>
                        <a:t>de</a:t>
                      </a:r>
                      <a:r>
                        <a:rPr sz="800" spc="185" dirty="0">
                          <a:latin typeface="Montserrat"/>
                          <a:cs typeface="Montserrat"/>
                        </a:rPr>
                        <a:t> </a:t>
                      </a:r>
                      <a:r>
                        <a:rPr sz="800" spc="-10" dirty="0">
                          <a:latin typeface="Montserrat"/>
                          <a:cs typeface="Montserrat"/>
                        </a:rPr>
                        <a:t>cadena</a:t>
                      </a:r>
                      <a:endParaRPr sz="800">
                        <a:latin typeface="Montserrat"/>
                        <a:cs typeface="Montserrat"/>
                      </a:endParaRPr>
                    </a:p>
                  </a:txBody>
                  <a:tcPr marL="0" marR="0" marT="3365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4130"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T w="6350">
                      <a:solidFill>
                        <a:srgbClr val="221F1F"/>
                      </a:solidFill>
                      <a:prstDash val="solid"/>
                    </a:lnT>
                    <a:lnB w="6350">
                      <a:solidFill>
                        <a:srgbClr val="221F1F"/>
                      </a:solidFill>
                      <a:prstDash val="solid"/>
                    </a:lnB>
                  </a:tcPr>
                </a:tc>
                <a:tc>
                  <a:txBody>
                    <a:bodyPr/>
                    <a:lstStyle/>
                    <a:p>
                      <a:pPr marL="256540"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77800">
                <a:tc>
                  <a:txBody>
                    <a:bodyPr/>
                    <a:lstStyle/>
                    <a:p>
                      <a:pPr marL="69850">
                        <a:lnSpc>
                          <a:spcPct val="100000"/>
                        </a:lnSpc>
                        <a:spcBef>
                          <a:spcPts val="260"/>
                        </a:spcBef>
                      </a:pPr>
                      <a:r>
                        <a:rPr sz="800" dirty="0">
                          <a:latin typeface="Montserrat"/>
                          <a:cs typeface="Montserrat"/>
                        </a:rPr>
                        <a:t>Aceite</a:t>
                      </a:r>
                      <a:r>
                        <a:rPr sz="800" spc="-2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suspensión</a:t>
                      </a:r>
                      <a:endParaRPr sz="800">
                        <a:latin typeface="Montserrat"/>
                        <a:cs typeface="Montserrat"/>
                      </a:endParaRPr>
                    </a:p>
                  </a:txBody>
                  <a:tcPr marL="0" marR="0" marT="3302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9525" algn="ctr">
                        <a:lnSpc>
                          <a:spcPct val="100000"/>
                        </a:lnSpc>
                        <a:spcBef>
                          <a:spcPts val="250"/>
                        </a:spcBef>
                      </a:pPr>
                      <a:r>
                        <a:rPr sz="800" dirty="0">
                          <a:latin typeface="Montserrat"/>
                          <a:cs typeface="Montserrat"/>
                        </a:rPr>
                        <a:t>155</a:t>
                      </a:r>
                      <a:r>
                        <a:rPr sz="800" spc="-30" dirty="0">
                          <a:latin typeface="Montserrat"/>
                          <a:cs typeface="Montserrat"/>
                        </a:rPr>
                        <a:t> </a:t>
                      </a:r>
                      <a:r>
                        <a:rPr sz="800" dirty="0">
                          <a:latin typeface="Arial"/>
                          <a:cs typeface="Arial"/>
                        </a:rPr>
                        <a:t>±</a:t>
                      </a:r>
                      <a:r>
                        <a:rPr sz="800" spc="225" dirty="0">
                          <a:latin typeface="Arial"/>
                          <a:cs typeface="Arial"/>
                        </a:rPr>
                        <a:t> </a:t>
                      </a:r>
                      <a:r>
                        <a:rPr sz="800" dirty="0">
                          <a:latin typeface="Montserrat"/>
                          <a:cs typeface="Montserrat"/>
                        </a:rPr>
                        <a:t>2</a:t>
                      </a:r>
                      <a:r>
                        <a:rPr sz="800" spc="229" dirty="0">
                          <a:latin typeface="Montserrat"/>
                          <a:cs typeface="Montserrat"/>
                        </a:rPr>
                        <a:t> </a:t>
                      </a:r>
                      <a:r>
                        <a:rPr sz="800" dirty="0">
                          <a:latin typeface="Montserrat"/>
                          <a:cs typeface="Montserrat"/>
                        </a:rPr>
                        <a:t>m</a:t>
                      </a:r>
                      <a:r>
                        <a:rPr sz="800" spc="-95" dirty="0">
                          <a:latin typeface="Montserrat"/>
                          <a:cs typeface="Montserrat"/>
                        </a:rPr>
                        <a:t> </a:t>
                      </a:r>
                      <a:r>
                        <a:rPr sz="800" dirty="0">
                          <a:latin typeface="Montserrat"/>
                          <a:cs typeface="Montserrat"/>
                        </a:rPr>
                        <a:t>l</a:t>
                      </a:r>
                      <a:r>
                        <a:rPr sz="800" spc="-90" dirty="0">
                          <a:latin typeface="Montserrat"/>
                          <a:cs typeface="Montserrat"/>
                        </a:rPr>
                        <a:t> </a:t>
                      </a:r>
                      <a:r>
                        <a:rPr sz="800" dirty="0">
                          <a:latin typeface="Montserrat"/>
                          <a:cs typeface="Montserrat"/>
                        </a:rPr>
                        <a:t>/</a:t>
                      </a:r>
                      <a:r>
                        <a:rPr sz="800" spc="-95" dirty="0">
                          <a:latin typeface="Montserrat"/>
                          <a:cs typeface="Montserrat"/>
                        </a:rPr>
                        <a:t> </a:t>
                      </a:r>
                      <a:r>
                        <a:rPr sz="800" dirty="0">
                          <a:latin typeface="Montserrat"/>
                          <a:cs typeface="Montserrat"/>
                        </a:rPr>
                        <a:t>t</a:t>
                      </a:r>
                      <a:r>
                        <a:rPr sz="800" spc="-95" dirty="0">
                          <a:latin typeface="Montserrat"/>
                          <a:cs typeface="Montserrat"/>
                        </a:rPr>
                        <a:t> </a:t>
                      </a:r>
                      <a:r>
                        <a:rPr sz="800" dirty="0">
                          <a:latin typeface="Montserrat"/>
                          <a:cs typeface="Montserrat"/>
                        </a:rPr>
                        <a:t>u</a:t>
                      </a:r>
                      <a:r>
                        <a:rPr sz="800" spc="-95" dirty="0">
                          <a:latin typeface="Montserrat"/>
                          <a:cs typeface="Montserrat"/>
                        </a:rPr>
                        <a:t> </a:t>
                      </a:r>
                      <a:r>
                        <a:rPr sz="800" dirty="0">
                          <a:latin typeface="Montserrat"/>
                          <a:cs typeface="Montserrat"/>
                        </a:rPr>
                        <a:t>b</a:t>
                      </a:r>
                      <a:r>
                        <a:rPr sz="800" spc="-100" dirty="0">
                          <a:latin typeface="Montserrat"/>
                          <a:cs typeface="Montserrat"/>
                        </a:rPr>
                        <a:t> </a:t>
                      </a:r>
                      <a:r>
                        <a:rPr sz="800" spc="-50" dirty="0">
                          <a:latin typeface="Montserrat"/>
                          <a:cs typeface="Montserrat"/>
                        </a:rPr>
                        <a:t>o</a:t>
                      </a:r>
                      <a:endParaRPr sz="800">
                        <a:latin typeface="Montserrat"/>
                        <a:cs typeface="Montserrat"/>
                      </a:endParaRPr>
                    </a:p>
                  </a:txBody>
                  <a:tcPr marL="0" marR="0" marT="31750" marB="0">
                    <a:lnT w="6350">
                      <a:solidFill>
                        <a:srgbClr val="221F1F"/>
                      </a:solidFill>
                      <a:prstDash val="solid"/>
                    </a:lnT>
                    <a:lnB w="6350">
                      <a:solidFill>
                        <a:srgbClr val="221F1F"/>
                      </a:solidFill>
                      <a:prstDash val="solid"/>
                    </a:lnB>
                  </a:tcPr>
                </a:tc>
                <a:tc>
                  <a:txBody>
                    <a:bodyPr/>
                    <a:lstStyle/>
                    <a:p>
                      <a:pPr marL="482600">
                        <a:lnSpc>
                          <a:spcPct val="100000"/>
                        </a:lnSpc>
                        <a:spcBef>
                          <a:spcPts val="260"/>
                        </a:spcBef>
                      </a:pPr>
                      <a:r>
                        <a:rPr sz="800" dirty="0">
                          <a:latin typeface="Montserrat"/>
                          <a:cs typeface="Montserrat"/>
                        </a:rPr>
                        <a:t>Aceite</a:t>
                      </a:r>
                      <a:r>
                        <a:rPr sz="800" spc="-2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suspensión</a:t>
                      </a:r>
                      <a:endParaRPr sz="800">
                        <a:latin typeface="Montserrat"/>
                        <a:cs typeface="Montserrat"/>
                      </a:endParaRPr>
                    </a:p>
                  </a:txBody>
                  <a:tcPr marL="0" marR="0" marT="3302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77800">
                <a:tc>
                  <a:txBody>
                    <a:bodyPr/>
                    <a:lstStyle/>
                    <a:p>
                      <a:pPr marL="69850">
                        <a:lnSpc>
                          <a:spcPct val="100000"/>
                        </a:lnSpc>
                        <a:spcBef>
                          <a:spcPts val="259"/>
                        </a:spcBef>
                      </a:pPr>
                      <a:r>
                        <a:rPr sz="800" spc="-10" dirty="0">
                          <a:latin typeface="Montserrat"/>
                          <a:cs typeface="Montserrat"/>
                        </a:rPr>
                        <a:t>Grasa</a:t>
                      </a:r>
                      <a:endParaRPr sz="800">
                        <a:latin typeface="Montserrat"/>
                        <a:cs typeface="Montserrat"/>
                      </a:endParaRPr>
                    </a:p>
                  </a:txBody>
                  <a:tcPr marL="0" marR="0" marT="33019"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4130" algn="ctr">
                        <a:lnSpc>
                          <a:spcPct val="100000"/>
                        </a:lnSpc>
                        <a:spcBef>
                          <a:spcPts val="259"/>
                        </a:spcBef>
                      </a:pPr>
                      <a:r>
                        <a:rPr sz="800" dirty="0">
                          <a:latin typeface="Montserrat"/>
                          <a:cs typeface="Montserrat"/>
                        </a:rPr>
                        <a:t>–</a:t>
                      </a:r>
                      <a:endParaRPr sz="800">
                        <a:latin typeface="Montserrat"/>
                        <a:cs typeface="Montserrat"/>
                      </a:endParaRPr>
                    </a:p>
                  </a:txBody>
                  <a:tcPr marL="0" marR="0" marT="33019" marB="0">
                    <a:lnT w="6350">
                      <a:solidFill>
                        <a:srgbClr val="221F1F"/>
                      </a:solidFill>
                      <a:prstDash val="solid"/>
                    </a:lnT>
                    <a:lnB w="6350">
                      <a:solidFill>
                        <a:srgbClr val="221F1F"/>
                      </a:solidFill>
                      <a:prstDash val="solid"/>
                    </a:lnB>
                  </a:tcPr>
                </a:tc>
                <a:tc>
                  <a:txBody>
                    <a:bodyPr/>
                    <a:lstStyle/>
                    <a:p>
                      <a:pPr marL="876935">
                        <a:lnSpc>
                          <a:spcPct val="100000"/>
                        </a:lnSpc>
                        <a:spcBef>
                          <a:spcPts val="259"/>
                        </a:spcBef>
                      </a:pPr>
                      <a:r>
                        <a:rPr sz="800" spc="-10" dirty="0">
                          <a:latin typeface="Montserrat"/>
                          <a:cs typeface="Montserrat"/>
                        </a:rPr>
                        <a:t>Grasa</a:t>
                      </a:r>
                      <a:endParaRPr sz="800" dirty="0">
                        <a:latin typeface="Montserrat"/>
                        <a:cs typeface="Montserrat"/>
                      </a:endParaRPr>
                    </a:p>
                  </a:txBody>
                  <a:tcPr marL="0" marR="0" marT="33019"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MUY</a:t>
            </a:r>
            <a:r>
              <a:rPr spc="-15" dirty="0"/>
              <a:t> </a:t>
            </a:r>
            <a:r>
              <a:rPr spc="-10" dirty="0"/>
              <a:t>IMPORTANTE</a:t>
            </a:r>
            <a:r>
              <a:rPr spc="5" dirty="0"/>
              <a:t> </a:t>
            </a:r>
            <a:r>
              <a:rPr dirty="0"/>
              <a:t>TENER</a:t>
            </a:r>
            <a:r>
              <a:rPr spc="-5" dirty="0"/>
              <a:t> </a:t>
            </a:r>
            <a:r>
              <a:rPr dirty="0"/>
              <a:t>EN</a:t>
            </a:r>
            <a:r>
              <a:rPr spc="-15" dirty="0"/>
              <a:t> </a:t>
            </a:r>
            <a:r>
              <a:rPr spc="-10" dirty="0"/>
              <a:t>CUENTA</a:t>
            </a:r>
          </a:p>
        </p:txBody>
      </p:sp>
      <p:sp>
        <p:nvSpPr>
          <p:cNvPr id="4" name="object 4"/>
          <p:cNvSpPr txBox="1"/>
          <p:nvPr/>
        </p:nvSpPr>
        <p:spPr>
          <a:xfrm>
            <a:off x="271678" y="479806"/>
            <a:ext cx="4624172" cy="2602636"/>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DESDE</a:t>
            </a:r>
            <a:r>
              <a:rPr sz="700" b="1" spc="-10" dirty="0">
                <a:solidFill>
                  <a:srgbClr val="221F1F"/>
                </a:solidFill>
                <a:latin typeface="Montserrat"/>
                <a:cs typeface="Montserrat"/>
              </a:rPr>
              <a:t> </a:t>
            </a:r>
            <a:r>
              <a:rPr sz="700" b="1" dirty="0">
                <a:solidFill>
                  <a:srgbClr val="221F1F"/>
                </a:solidFill>
                <a:latin typeface="Montserrat"/>
                <a:cs typeface="Montserrat"/>
              </a:rPr>
              <a:t>EL</a:t>
            </a:r>
            <a:r>
              <a:rPr sz="700" b="1" spc="-10" dirty="0">
                <a:solidFill>
                  <a:srgbClr val="221F1F"/>
                </a:solidFill>
                <a:latin typeface="Montserrat"/>
                <a:cs typeface="Montserrat"/>
              </a:rPr>
              <a:t> </a:t>
            </a:r>
            <a:r>
              <a:rPr sz="700" b="1" dirty="0">
                <a:solidFill>
                  <a:srgbClr val="221F1F"/>
                </a:solidFill>
                <a:latin typeface="Montserrat"/>
                <a:cs typeface="Montserrat"/>
              </a:rPr>
              <a:t>PRIMER</a:t>
            </a:r>
            <a:r>
              <a:rPr sz="700" b="1" spc="-15" dirty="0">
                <a:solidFill>
                  <a:srgbClr val="221F1F"/>
                </a:solidFill>
                <a:latin typeface="Montserrat"/>
                <a:cs typeface="Montserrat"/>
              </a:rPr>
              <a:t> </a:t>
            </a:r>
            <a:r>
              <a:rPr sz="700" b="1" spc="-20" dirty="0">
                <a:solidFill>
                  <a:srgbClr val="221F1F"/>
                </a:solidFill>
                <a:latin typeface="Montserrat"/>
                <a:cs typeface="Montserrat"/>
              </a:rPr>
              <a:t>DÍA.</a:t>
            </a:r>
            <a:endParaRPr sz="700" dirty="0">
              <a:latin typeface="Montserrat"/>
              <a:cs typeface="Montserrat"/>
            </a:endParaRPr>
          </a:p>
          <a:p>
            <a:pPr>
              <a:lnSpc>
                <a:spcPct val="100000"/>
              </a:lnSpc>
              <a:spcBef>
                <a:spcPts val="50"/>
              </a:spcBef>
            </a:pPr>
            <a:endParaRPr sz="650" dirty="0">
              <a:latin typeface="Montserrat"/>
              <a:cs typeface="Montserrat"/>
            </a:endParaRPr>
          </a:p>
          <a:p>
            <a:pPr marL="12700">
              <a:lnSpc>
                <a:spcPct val="100000"/>
              </a:lnSpc>
            </a:pPr>
            <a:r>
              <a:rPr sz="700" b="1" dirty="0">
                <a:solidFill>
                  <a:srgbClr val="221F1F"/>
                </a:solidFill>
                <a:latin typeface="Montserrat"/>
                <a:cs typeface="Montserrat"/>
              </a:rPr>
              <a:t>LO</a:t>
            </a:r>
            <a:r>
              <a:rPr sz="700" b="1" spc="-15" dirty="0">
                <a:solidFill>
                  <a:srgbClr val="221F1F"/>
                </a:solidFill>
                <a:latin typeface="Montserrat"/>
                <a:cs typeface="Montserrat"/>
              </a:rPr>
              <a:t> </a:t>
            </a:r>
            <a:r>
              <a:rPr sz="700" b="1" spc="-10" dirty="0">
                <a:solidFill>
                  <a:srgbClr val="221F1F"/>
                </a:solidFill>
                <a:latin typeface="Montserrat"/>
                <a:cs typeface="Montserrat"/>
              </a:rPr>
              <a:t>FELICITAMOS:</a:t>
            </a:r>
            <a:endParaRPr lang="es-ES" sz="700" b="1" spc="-10" dirty="0">
              <a:solidFill>
                <a:srgbClr val="221F1F"/>
              </a:solidFill>
              <a:latin typeface="Montserrat"/>
              <a:cs typeface="Montserrat"/>
            </a:endParaRPr>
          </a:p>
          <a:p>
            <a:pPr marL="12700">
              <a:lnSpc>
                <a:spcPct val="100000"/>
              </a:lnSpc>
            </a:pPr>
            <a:endParaRPr sz="700" dirty="0">
              <a:latin typeface="Montserrat"/>
              <a:cs typeface="Montserrat"/>
            </a:endParaRPr>
          </a:p>
          <a:p>
            <a:pPr marL="12700" marR="6985" algn="just">
              <a:lnSpc>
                <a:spcPct val="100000"/>
              </a:lnSpc>
            </a:pPr>
            <a:r>
              <a:rPr sz="700" dirty="0">
                <a:solidFill>
                  <a:srgbClr val="221F1F"/>
                </a:solidFill>
                <a:latin typeface="Montserrat"/>
                <a:cs typeface="Montserrat"/>
              </a:rPr>
              <a:t>Usted</a:t>
            </a:r>
            <a:r>
              <a:rPr sz="700" spc="195" dirty="0">
                <a:solidFill>
                  <a:srgbClr val="221F1F"/>
                </a:solidFill>
                <a:latin typeface="Montserrat"/>
                <a:cs typeface="Montserrat"/>
              </a:rPr>
              <a:t> </a:t>
            </a:r>
            <a:r>
              <a:rPr sz="700" dirty="0">
                <a:solidFill>
                  <a:srgbClr val="221F1F"/>
                </a:solidFill>
                <a:latin typeface="Montserrat"/>
                <a:cs typeface="Montserrat"/>
              </a:rPr>
              <a:t>ha</a:t>
            </a:r>
            <a:r>
              <a:rPr sz="700" spc="190" dirty="0">
                <a:solidFill>
                  <a:srgbClr val="221F1F"/>
                </a:solidFill>
                <a:latin typeface="Montserrat"/>
                <a:cs typeface="Montserrat"/>
              </a:rPr>
              <a:t> </a:t>
            </a:r>
            <a:r>
              <a:rPr sz="700" dirty="0">
                <a:solidFill>
                  <a:srgbClr val="221F1F"/>
                </a:solidFill>
                <a:latin typeface="Montserrat"/>
                <a:cs typeface="Montserrat"/>
              </a:rPr>
              <a:t>adquirido</a:t>
            </a:r>
            <a:r>
              <a:rPr sz="700" spc="204" dirty="0">
                <a:solidFill>
                  <a:srgbClr val="221F1F"/>
                </a:solidFill>
                <a:latin typeface="Montserrat"/>
                <a:cs typeface="Montserrat"/>
              </a:rPr>
              <a:t> </a:t>
            </a:r>
            <a:r>
              <a:rPr sz="700" dirty="0">
                <a:solidFill>
                  <a:srgbClr val="221F1F"/>
                </a:solidFill>
                <a:latin typeface="Montserrat"/>
                <a:cs typeface="Montserrat"/>
              </a:rPr>
              <a:t>un</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4" dirty="0">
                <a:solidFill>
                  <a:srgbClr val="221F1F"/>
                </a:solidFill>
                <a:latin typeface="Montserrat"/>
                <a:cs typeface="Montserrat"/>
              </a:rPr>
              <a:t> </a:t>
            </a:r>
            <a:r>
              <a:rPr sz="700" dirty="0">
                <a:solidFill>
                  <a:srgbClr val="221F1F"/>
                </a:solidFill>
                <a:latin typeface="Montserrat"/>
                <a:cs typeface="Montserrat"/>
              </a:rPr>
              <a:t>4</a:t>
            </a:r>
            <a:r>
              <a:rPr sz="700" spc="190" dirty="0">
                <a:solidFill>
                  <a:srgbClr val="221F1F"/>
                </a:solidFill>
                <a:latin typeface="Montserrat"/>
                <a:cs typeface="Montserrat"/>
              </a:rPr>
              <a:t> </a:t>
            </a:r>
            <a:r>
              <a:rPr sz="700" spc="-10" dirty="0">
                <a:solidFill>
                  <a:srgbClr val="221F1F"/>
                </a:solidFill>
                <a:latin typeface="Montserrat"/>
                <a:cs typeface="Montserrat"/>
              </a:rPr>
              <a:t>tiempos,</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240" dirty="0">
                <a:solidFill>
                  <a:srgbClr val="221F1F"/>
                </a:solidFill>
                <a:latin typeface="Montserrat"/>
                <a:cs typeface="Montserrat"/>
              </a:rPr>
              <a:t> </a:t>
            </a:r>
            <a:r>
              <a:rPr sz="700" dirty="0">
                <a:solidFill>
                  <a:srgbClr val="221F1F"/>
                </a:solidFill>
                <a:latin typeface="Montserrat"/>
                <a:cs typeface="Montserrat"/>
              </a:rPr>
              <a:t>los</a:t>
            </a:r>
            <a:r>
              <a:rPr sz="700" spc="254" dirty="0">
                <a:solidFill>
                  <a:srgbClr val="221F1F"/>
                </a:solidFill>
                <a:latin typeface="Montserrat"/>
                <a:cs typeface="Montserrat"/>
              </a:rPr>
              <a:t> </a:t>
            </a:r>
            <a:r>
              <a:rPr sz="700" dirty="0">
                <a:solidFill>
                  <a:srgbClr val="221F1F"/>
                </a:solidFill>
                <a:latin typeface="Montserrat"/>
                <a:cs typeface="Montserrat"/>
              </a:rPr>
              <a:t>últimos</a:t>
            </a:r>
            <a:r>
              <a:rPr sz="700" spc="235" dirty="0">
                <a:solidFill>
                  <a:srgbClr val="221F1F"/>
                </a:solidFill>
                <a:latin typeface="Montserrat"/>
                <a:cs typeface="Montserrat"/>
              </a:rPr>
              <a:t> </a:t>
            </a:r>
            <a:r>
              <a:rPr sz="700" dirty="0">
                <a:solidFill>
                  <a:srgbClr val="221F1F"/>
                </a:solidFill>
                <a:latin typeface="Montserrat"/>
                <a:cs typeface="Montserrat"/>
              </a:rPr>
              <a:t>avances</a:t>
            </a:r>
            <a:r>
              <a:rPr sz="700" spc="245" dirty="0">
                <a:solidFill>
                  <a:srgbClr val="221F1F"/>
                </a:solidFill>
                <a:latin typeface="Montserrat"/>
                <a:cs typeface="Montserrat"/>
              </a:rPr>
              <a:t> </a:t>
            </a:r>
            <a:r>
              <a:rPr sz="700" dirty="0">
                <a:solidFill>
                  <a:srgbClr val="221F1F"/>
                </a:solidFill>
                <a:latin typeface="Montserrat"/>
                <a:cs typeface="Montserrat"/>
              </a:rPr>
              <a:t>tecnológicos.</a:t>
            </a:r>
            <a:r>
              <a:rPr sz="700" spc="229" dirty="0">
                <a:solidFill>
                  <a:srgbClr val="221F1F"/>
                </a:solidFill>
                <a:latin typeface="Montserrat"/>
                <a:cs typeface="Montserrat"/>
              </a:rPr>
              <a:t> </a:t>
            </a:r>
            <a:r>
              <a:rPr sz="700" dirty="0">
                <a:solidFill>
                  <a:srgbClr val="221F1F"/>
                </a:solidFill>
                <a:latin typeface="Montserrat"/>
                <a:cs typeface="Montserrat"/>
              </a:rPr>
              <a:t>Pero</a:t>
            </a:r>
            <a:r>
              <a:rPr sz="700" spc="24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máxima</a:t>
            </a:r>
            <a:r>
              <a:rPr sz="700" spc="70" dirty="0">
                <a:solidFill>
                  <a:srgbClr val="221F1F"/>
                </a:solidFill>
                <a:latin typeface="Montserrat"/>
                <a:cs typeface="Montserrat"/>
              </a:rPr>
              <a:t> </a:t>
            </a:r>
            <a:r>
              <a:rPr sz="700" dirty="0">
                <a:solidFill>
                  <a:srgbClr val="221F1F"/>
                </a:solidFill>
                <a:latin typeface="Montserrat"/>
                <a:cs typeface="Montserrat"/>
              </a:rPr>
              <a:t>calidad</a:t>
            </a:r>
            <a:r>
              <a:rPr sz="700" spc="80"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su</a:t>
            </a:r>
            <a:r>
              <a:rPr sz="700" spc="80" dirty="0">
                <a:solidFill>
                  <a:srgbClr val="221F1F"/>
                </a:solidFill>
                <a:latin typeface="Montserrat"/>
                <a:cs typeface="Montserrat"/>
              </a:rPr>
              <a:t> </a:t>
            </a:r>
            <a:r>
              <a:rPr sz="700" dirty="0">
                <a:solidFill>
                  <a:srgbClr val="221F1F"/>
                </a:solidFill>
                <a:latin typeface="Montserrat"/>
                <a:cs typeface="Montserrat"/>
              </a:rPr>
              <a:t>inigualada</a:t>
            </a:r>
            <a:r>
              <a:rPr sz="700" spc="80" dirty="0">
                <a:solidFill>
                  <a:srgbClr val="221F1F"/>
                </a:solidFill>
                <a:latin typeface="Montserrat"/>
                <a:cs typeface="Montserrat"/>
              </a:rPr>
              <a:t> </a:t>
            </a:r>
            <a:r>
              <a:rPr sz="700" dirty="0">
                <a:solidFill>
                  <a:srgbClr val="221F1F"/>
                </a:solidFill>
                <a:latin typeface="Montserrat"/>
                <a:cs typeface="Montserrat"/>
              </a:rPr>
              <a:t>presentación</a:t>
            </a:r>
            <a:r>
              <a:rPr sz="700" spc="85" dirty="0">
                <a:solidFill>
                  <a:srgbClr val="221F1F"/>
                </a:solidFill>
                <a:latin typeface="Montserrat"/>
                <a:cs typeface="Montserrat"/>
              </a:rPr>
              <a:t> </a:t>
            </a:r>
            <a:r>
              <a:rPr sz="700" spc="-2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bastan,</a:t>
            </a:r>
            <a:r>
              <a:rPr sz="700" spc="135" dirty="0">
                <a:solidFill>
                  <a:srgbClr val="221F1F"/>
                </a:solidFill>
                <a:latin typeface="Montserrat"/>
                <a:cs typeface="Montserrat"/>
              </a:rPr>
              <a:t> </a:t>
            </a:r>
            <a:r>
              <a:rPr sz="700" dirty="0">
                <a:solidFill>
                  <a:srgbClr val="221F1F"/>
                </a:solidFill>
                <a:latin typeface="Montserrat"/>
                <a:cs typeface="Montserrat"/>
              </a:rPr>
              <a:t>si</a:t>
            </a:r>
            <a:r>
              <a:rPr sz="700" spc="135" dirty="0">
                <a:solidFill>
                  <a:srgbClr val="221F1F"/>
                </a:solidFill>
                <a:latin typeface="Montserrat"/>
                <a:cs typeface="Montserrat"/>
              </a:rPr>
              <a:t> </a:t>
            </a:r>
            <a:r>
              <a:rPr sz="700" dirty="0">
                <a:solidFill>
                  <a:srgbClr val="221F1F"/>
                </a:solidFill>
                <a:latin typeface="Montserrat"/>
                <a:cs typeface="Montserrat"/>
              </a:rPr>
              <a:t>usted</a:t>
            </a:r>
            <a:r>
              <a:rPr sz="700" spc="145" dirty="0">
                <a:solidFill>
                  <a:srgbClr val="221F1F"/>
                </a:solidFill>
                <a:latin typeface="Montserrat"/>
                <a:cs typeface="Montserrat"/>
              </a:rPr>
              <a:t> </a:t>
            </a:r>
            <a:r>
              <a:rPr sz="700" dirty="0">
                <a:solidFill>
                  <a:srgbClr val="221F1F"/>
                </a:solidFill>
                <a:latin typeface="Montserrat"/>
                <a:cs typeface="Montserrat"/>
              </a:rPr>
              <a:t>no</a:t>
            </a:r>
            <a:r>
              <a:rPr sz="700" spc="125" dirty="0">
                <a:solidFill>
                  <a:srgbClr val="221F1F"/>
                </a:solidFill>
                <a:latin typeface="Montserrat"/>
                <a:cs typeface="Montserrat"/>
              </a:rPr>
              <a:t> </a:t>
            </a:r>
            <a:r>
              <a:rPr sz="700" dirty="0">
                <a:solidFill>
                  <a:srgbClr val="221F1F"/>
                </a:solidFill>
                <a:latin typeface="Montserrat"/>
                <a:cs typeface="Montserrat"/>
              </a:rPr>
              <a:t>se</a:t>
            </a:r>
            <a:r>
              <a:rPr sz="700" spc="130" dirty="0">
                <a:solidFill>
                  <a:srgbClr val="221F1F"/>
                </a:solidFill>
                <a:latin typeface="Montserrat"/>
                <a:cs typeface="Montserrat"/>
              </a:rPr>
              <a:t> </a:t>
            </a:r>
            <a:r>
              <a:rPr sz="700" dirty="0">
                <a:solidFill>
                  <a:srgbClr val="221F1F"/>
                </a:solidFill>
                <a:latin typeface="Montserrat"/>
                <a:cs typeface="Montserrat"/>
              </a:rPr>
              <a:t>convierte</a:t>
            </a:r>
            <a:r>
              <a:rPr sz="700" spc="145" dirty="0">
                <a:solidFill>
                  <a:srgbClr val="221F1F"/>
                </a:solidFill>
                <a:latin typeface="Montserrat"/>
                <a:cs typeface="Montserrat"/>
              </a:rPr>
              <a:t> </a:t>
            </a:r>
            <a:r>
              <a:rPr sz="700" dirty="0">
                <a:solidFill>
                  <a:srgbClr val="221F1F"/>
                </a:solidFill>
                <a:latin typeface="Montserrat"/>
                <a:cs typeface="Montserrat"/>
              </a:rPr>
              <a:t>en</a:t>
            </a:r>
            <a:r>
              <a:rPr sz="700" spc="145" dirty="0">
                <a:solidFill>
                  <a:srgbClr val="221F1F"/>
                </a:solidFill>
                <a:latin typeface="Montserrat"/>
                <a:cs typeface="Montserrat"/>
              </a:rPr>
              <a:t> </a:t>
            </a:r>
            <a:r>
              <a:rPr sz="700" dirty="0">
                <a:solidFill>
                  <a:srgbClr val="221F1F"/>
                </a:solidFill>
                <a:latin typeface="Montserrat"/>
                <a:cs typeface="Montserrat"/>
              </a:rPr>
              <a:t>un</a:t>
            </a:r>
            <a:r>
              <a:rPr sz="700" spc="140" dirty="0">
                <a:solidFill>
                  <a:srgbClr val="221F1F"/>
                </a:solidFill>
                <a:latin typeface="Montserrat"/>
                <a:cs typeface="Montserrat"/>
              </a:rPr>
              <a:t> </a:t>
            </a:r>
            <a:r>
              <a:rPr sz="700" spc="-10" dirty="0">
                <a:solidFill>
                  <a:srgbClr val="221F1F"/>
                </a:solidFill>
                <a:latin typeface="Montserrat"/>
                <a:cs typeface="Montserrat"/>
              </a:rPr>
              <a:t>perfecto</a:t>
            </a:r>
            <a:r>
              <a:rPr sz="700" spc="500" dirty="0">
                <a:solidFill>
                  <a:srgbClr val="221F1F"/>
                </a:solidFill>
                <a:latin typeface="Montserrat"/>
                <a:cs typeface="Montserrat"/>
              </a:rPr>
              <a:t> </a:t>
            </a:r>
            <a:r>
              <a:rPr sz="700" dirty="0">
                <a:solidFill>
                  <a:srgbClr val="221F1F"/>
                </a:solidFill>
                <a:latin typeface="Montserrat"/>
                <a:cs typeface="Montserrat"/>
              </a:rPr>
              <a:t>conductor</a:t>
            </a:r>
            <a:r>
              <a:rPr sz="700" spc="229"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presta</a:t>
            </a:r>
            <a:r>
              <a:rPr sz="700" spc="229" dirty="0">
                <a:solidFill>
                  <a:srgbClr val="221F1F"/>
                </a:solidFill>
                <a:latin typeface="Montserrat"/>
                <a:cs typeface="Montserrat"/>
              </a:rPr>
              <a:t> </a:t>
            </a:r>
            <a:r>
              <a:rPr sz="700" dirty="0">
                <a:solidFill>
                  <a:srgbClr val="221F1F"/>
                </a:solidFill>
                <a:latin typeface="Montserrat"/>
                <a:cs typeface="Montserrat"/>
              </a:rPr>
              <a:t>a</a:t>
            </a:r>
            <a:r>
              <a:rPr sz="700" spc="229" dirty="0">
                <a:solidFill>
                  <a:srgbClr val="221F1F"/>
                </a:solidFill>
                <a:latin typeface="Montserrat"/>
                <a:cs typeface="Montserrat"/>
              </a:rPr>
              <a:t> </a:t>
            </a:r>
            <a:r>
              <a:rPr sz="700" dirty="0">
                <a:solidFill>
                  <a:srgbClr val="221F1F"/>
                </a:solidFill>
                <a:latin typeface="Montserrat"/>
                <a:cs typeface="Montserrat"/>
              </a:rPr>
              <a:t>su</a:t>
            </a:r>
            <a:r>
              <a:rPr sz="700" spc="240" dirty="0">
                <a:solidFill>
                  <a:srgbClr val="221F1F"/>
                </a:solidFill>
                <a:latin typeface="Montserrat"/>
                <a:cs typeface="Montserrat"/>
              </a:rPr>
              <a:t> </a:t>
            </a:r>
            <a:r>
              <a:rPr sz="700" dirty="0">
                <a:solidFill>
                  <a:srgbClr val="221F1F"/>
                </a:solidFill>
                <a:latin typeface="Montserrat"/>
                <a:cs typeface="Montserrat"/>
              </a:rPr>
              <a:t>Vehículo</a:t>
            </a:r>
            <a:r>
              <a:rPr sz="700" spc="215" dirty="0">
                <a:solidFill>
                  <a:srgbClr val="221F1F"/>
                </a:solidFill>
                <a:latin typeface="Montserrat"/>
                <a:cs typeface="Montserrat"/>
              </a:rPr>
              <a:t> </a:t>
            </a:r>
            <a:r>
              <a:rPr sz="700" dirty="0">
                <a:solidFill>
                  <a:srgbClr val="221F1F"/>
                </a:solidFill>
                <a:latin typeface="Montserrat"/>
                <a:cs typeface="Montserrat"/>
              </a:rPr>
              <a:t>los</a:t>
            </a:r>
            <a:r>
              <a:rPr sz="700" spc="225" dirty="0">
                <a:solidFill>
                  <a:srgbClr val="221F1F"/>
                </a:solidFill>
                <a:latin typeface="Montserrat"/>
                <a:cs typeface="Montserrat"/>
              </a:rPr>
              <a:t> </a:t>
            </a:r>
            <a:r>
              <a:rPr sz="700" spc="-10" dirty="0">
                <a:solidFill>
                  <a:srgbClr val="221F1F"/>
                </a:solidFill>
                <a:latin typeface="Montserrat"/>
                <a:cs typeface="Montserrat"/>
              </a:rPr>
              <a:t>sencillos</a:t>
            </a:r>
            <a:r>
              <a:rPr sz="700" spc="500" dirty="0">
                <a:solidFill>
                  <a:srgbClr val="221F1F"/>
                </a:solidFill>
                <a:latin typeface="Montserrat"/>
                <a:cs typeface="Montserrat"/>
              </a:rPr>
              <a:t> </a:t>
            </a:r>
            <a:r>
              <a:rPr sz="700" dirty="0">
                <a:solidFill>
                  <a:srgbClr val="221F1F"/>
                </a:solidFill>
                <a:latin typeface="Montserrat"/>
                <a:cs typeface="Montserrat"/>
              </a:rPr>
              <a:t>cuidados</a:t>
            </a:r>
            <a:r>
              <a:rPr sz="700" spc="-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atenciones que</a:t>
            </a:r>
            <a:r>
              <a:rPr sz="700" spc="-10" dirty="0">
                <a:solidFill>
                  <a:srgbClr val="221F1F"/>
                </a:solidFill>
                <a:latin typeface="Montserrat"/>
                <a:cs typeface="Montserrat"/>
              </a:rPr>
              <a:t> </a:t>
            </a:r>
            <a:r>
              <a:rPr sz="700" spc="-10" dirty="0" err="1">
                <a:solidFill>
                  <a:srgbClr val="221F1F"/>
                </a:solidFill>
                <a:latin typeface="Montserrat"/>
                <a:cs typeface="Montserrat"/>
              </a:rPr>
              <a:t>requiere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12700" marR="6985" algn="just">
              <a:lnSpc>
                <a:spcPct val="100000"/>
              </a:lnSpc>
            </a:pPr>
            <a:endParaRPr lang="es-MX"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LEA Y ESTUDIE CUIDADOSAMENTE SU “MANUAL DE GARANTIA Y MANTENIMIENTO” Y SIGA SUS INSTRUCCIONES EXACTA Y OPORTUNAMENTE</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Con  ello  habrá  creado  una  nueva  y agradable afición, que le evitará pérdidas de tiempo, dinero y bienestar.</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EJERCÍTESE  EN  ESTAS  OPERACIONES, HASTA DOMINARLAS:</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-Verifique siempre el nivel de aceite del motor.</a:t>
            </a:r>
          </a:p>
          <a:p>
            <a:pPr marL="12700" marR="6985" algn="just">
              <a:lnSpc>
                <a:spcPct val="100000"/>
              </a:lnSpc>
            </a:pPr>
            <a:r>
              <a:rPr lang="es-ES" sz="700" spc="-10" dirty="0">
                <a:solidFill>
                  <a:srgbClr val="221F1F"/>
                </a:solidFill>
                <a:latin typeface="Montserrat"/>
                <a:cs typeface="Montserrat"/>
              </a:rPr>
              <a:t>-Verifique  diariamente  el  nivel  de  líquido refrigerante (Si aplica)</a:t>
            </a:r>
          </a:p>
          <a:p>
            <a:pPr marL="12700" marR="6985" algn="just">
              <a:lnSpc>
                <a:spcPct val="100000"/>
              </a:lnSpc>
            </a:pPr>
            <a:r>
              <a:rPr lang="es-ES" sz="700" spc="-10" dirty="0">
                <a:solidFill>
                  <a:srgbClr val="221F1F"/>
                </a:solidFill>
                <a:latin typeface="Montserrat"/>
                <a:cs typeface="Montserrat"/>
              </a:rPr>
              <a:t>-Verifique y calibre la presión de aire de las llantas.</a:t>
            </a:r>
          </a:p>
          <a:p>
            <a:pPr marL="12700" marR="6985" algn="just">
              <a:lnSpc>
                <a:spcPct val="100000"/>
              </a:lnSpc>
            </a:pPr>
            <a:r>
              <a:rPr lang="es-ES" sz="700" spc="-10" dirty="0">
                <a:solidFill>
                  <a:srgbClr val="221F1F"/>
                </a:solidFill>
                <a:latin typeface="Montserrat"/>
                <a:cs typeface="Montserrat"/>
              </a:rPr>
              <a:t>-Verifique el nivel del líquido de frenos. (Si aplica)</a:t>
            </a:r>
          </a:p>
          <a:p>
            <a:pPr marL="12700" marR="6985" algn="just">
              <a:lnSpc>
                <a:spcPct val="100000"/>
              </a:lnSpc>
            </a:pPr>
            <a:r>
              <a:rPr lang="es-ES" sz="700" spc="-10" dirty="0">
                <a:solidFill>
                  <a:srgbClr val="221F1F"/>
                </a:solidFill>
                <a:latin typeface="Montserrat"/>
                <a:cs typeface="Montserrat"/>
              </a:rPr>
              <a:t>-Verifique la tensión de los frenos. (Si aplica)</a:t>
            </a:r>
          </a:p>
          <a:p>
            <a:pPr marL="12700" marR="6985" algn="just">
              <a:lnSpc>
                <a:spcPct val="100000"/>
              </a:lnSpc>
            </a:pPr>
            <a:r>
              <a:rPr lang="es-ES" sz="700" spc="-10" dirty="0">
                <a:solidFill>
                  <a:srgbClr val="221F1F"/>
                </a:solidFill>
                <a:latin typeface="Montserrat"/>
                <a:cs typeface="Montserrat"/>
              </a:rPr>
              <a:t>-Limpie, verifique y lubrique la cadena.</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endParaRPr sz="700" dirty="0">
              <a:latin typeface="Montserrat"/>
              <a:cs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0020" y="747391"/>
            <a:ext cx="2424430" cy="2040943"/>
          </a:xfrm>
          <a:prstGeom prst="rect">
            <a:avLst/>
          </a:prstGeom>
        </p:spPr>
        <p:txBody>
          <a:bodyPr vert="horz" wrap="square" lIns="0" tIns="12065" rIns="0" bIns="0" rtlCol="0">
            <a:spAutoFit/>
          </a:bodyPr>
          <a:lstStyle/>
          <a:p>
            <a:pPr marL="21590" marR="5715" algn="just">
              <a:lnSpc>
                <a:spcPct val="100000"/>
              </a:lnSpc>
              <a:spcBef>
                <a:spcPts val="95"/>
              </a:spcBef>
              <a:tabLst>
                <a:tab pos="250825" algn="l"/>
              </a:tabLst>
            </a:pPr>
            <a:r>
              <a:rPr lang="es-ES" sz="700" dirty="0">
                <a:latin typeface="Montserrat"/>
                <a:cs typeface="Montserrat"/>
              </a:rPr>
              <a:t>3. Agregar cualquier accesorio eléctrico adicional que no sea el recomendado por TVS, puede llevar a la descalificación de la cobertura  de la garantía.</a:t>
            </a:r>
          </a:p>
          <a:p>
            <a:pPr marL="21590" marR="5715" algn="just">
              <a:lnSpc>
                <a:spcPct val="100000"/>
              </a:lnSpc>
              <a:spcBef>
                <a:spcPts val="95"/>
              </a:spcBef>
              <a:tabLst>
                <a:tab pos="250825" algn="l"/>
              </a:tabLst>
            </a:pPr>
            <a:r>
              <a:rPr lang="es-ES" sz="700" dirty="0">
                <a:latin typeface="Montserrat"/>
                <a:cs typeface="Montserrat"/>
              </a:rPr>
              <a:t>4. Mientras conecta los terminales, observe la polaridad correcta. Conecte el cable rojo al terminal '+' y el cable negro al terminal '—' de la batería</a:t>
            </a:r>
          </a:p>
          <a:p>
            <a:pPr marL="21590" marR="5715" algn="just">
              <a:lnSpc>
                <a:spcPct val="100000"/>
              </a:lnSpc>
              <a:spcBef>
                <a:spcPts val="95"/>
              </a:spcBef>
              <a:tabLst>
                <a:tab pos="250825" algn="l"/>
              </a:tabLst>
            </a:pPr>
            <a:r>
              <a:rPr lang="es-ES" sz="700" dirty="0">
                <a:latin typeface="Montserrat"/>
                <a:cs typeface="Montserrat"/>
              </a:rPr>
              <a:t>En caso de cualquier anomalía o para retirar la batería del vehículo, póngase en contacto con el distribuidor o taller autorizado TVS.</a:t>
            </a:r>
          </a:p>
          <a:p>
            <a:pPr marL="250190" marR="5715" indent="-228600" algn="just">
              <a:lnSpc>
                <a:spcPct val="100000"/>
              </a:lnSpc>
              <a:spcBef>
                <a:spcPts val="95"/>
              </a:spcBef>
              <a:buAutoNum type="arabicPeriod" startAt="3"/>
              <a:tabLst>
                <a:tab pos="250825" algn="l"/>
              </a:tabLst>
            </a:pPr>
            <a:endParaRPr lang="es-ES" sz="700" b="1" dirty="0">
              <a:latin typeface="Montserrat"/>
              <a:cs typeface="Montserrat"/>
            </a:endParaRPr>
          </a:p>
          <a:p>
            <a:pPr marL="21590" marR="5715" algn="just">
              <a:lnSpc>
                <a:spcPct val="100000"/>
              </a:lnSpc>
              <a:spcBef>
                <a:spcPts val="95"/>
              </a:spcBef>
              <a:tabLst>
                <a:tab pos="250825" algn="l"/>
              </a:tabLst>
            </a:pPr>
            <a:r>
              <a:rPr lang="es-ES" sz="700" b="1" dirty="0">
                <a:latin typeface="Montserrat"/>
                <a:cs typeface="Montserrat"/>
              </a:rPr>
              <a:t>  Advertencia</a:t>
            </a:r>
          </a:p>
          <a:p>
            <a:pPr marL="21590" marR="5715" algn="just">
              <a:lnSpc>
                <a:spcPct val="100000"/>
              </a:lnSpc>
              <a:spcBef>
                <a:spcPts val="95"/>
              </a:spcBef>
              <a:tabLst>
                <a:tab pos="250825" algn="l"/>
              </a:tabLst>
            </a:pPr>
            <a:r>
              <a:rPr lang="es-ES" sz="700" dirty="0">
                <a:latin typeface="Montserrat"/>
                <a:cs typeface="Montserrat"/>
              </a:rPr>
              <a:t>Nunca compruebe la carga de la batería cortocircuitando los terminales.</a:t>
            </a:r>
          </a:p>
          <a:p>
            <a:pPr marL="21590" marR="5715" algn="just">
              <a:lnSpc>
                <a:spcPct val="100000"/>
              </a:lnSpc>
              <a:spcBef>
                <a:spcPts val="95"/>
              </a:spcBef>
              <a:tabLst>
                <a:tab pos="250825" algn="l"/>
              </a:tabLst>
            </a:pPr>
            <a:r>
              <a:rPr lang="es-ES" sz="700" dirty="0">
                <a:latin typeface="Montserrat"/>
                <a:cs typeface="Montserrat"/>
              </a:rPr>
              <a:t>Siempre conecte primero el terminal positivo (cable rojo) y luego negativo (cable negro) para evitar chispas.</a:t>
            </a:r>
          </a:p>
          <a:p>
            <a:pPr marL="21590" marR="5715" algn="just">
              <a:lnSpc>
                <a:spcPct val="100000"/>
              </a:lnSpc>
              <a:spcBef>
                <a:spcPts val="95"/>
              </a:spcBef>
              <a:tabLst>
                <a:tab pos="250825" algn="l"/>
              </a:tabLst>
            </a:pPr>
            <a:r>
              <a:rPr lang="es-ES" sz="700" dirty="0">
                <a:latin typeface="Montserrat"/>
                <a:cs typeface="Montserrat"/>
              </a:rPr>
              <a:t>La inversión de la batería puede dañar la batería y el sistema  eléctrico.</a:t>
            </a:r>
          </a:p>
        </p:txBody>
      </p:sp>
      <p:sp>
        <p:nvSpPr>
          <p:cNvPr id="3" name="object 3"/>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sp>
        <p:nvSpPr>
          <p:cNvPr id="6" name="object 6"/>
          <p:cNvSpPr txBox="1"/>
          <p:nvPr/>
        </p:nvSpPr>
        <p:spPr>
          <a:xfrm>
            <a:off x="271678" y="568140"/>
            <a:ext cx="2263775" cy="1857560"/>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BATERÍA</a:t>
            </a:r>
            <a:endParaRPr sz="800" dirty="0">
              <a:latin typeface="Montserrat"/>
              <a:cs typeface="Montserrat"/>
            </a:endParaRPr>
          </a:p>
          <a:p>
            <a:pPr marL="21590" marR="5080" algn="just">
              <a:lnSpc>
                <a:spcPct val="100000"/>
              </a:lnSpc>
              <a:spcBef>
                <a:spcPts val="495"/>
              </a:spcBef>
            </a:pPr>
            <a:r>
              <a:rPr lang="es-ES" sz="700" dirty="0">
                <a:latin typeface="Montserrat"/>
                <a:cs typeface="Montserrat"/>
              </a:rPr>
              <a:t>PROCEDIMIENTOS DE  AUTOMANTENIMIENTO</a:t>
            </a:r>
          </a:p>
          <a:p>
            <a:pPr marL="21590" marR="5080" algn="just">
              <a:lnSpc>
                <a:spcPct val="100000"/>
              </a:lnSpc>
              <a:spcBef>
                <a:spcPts val="495"/>
              </a:spcBef>
            </a:pPr>
            <a:r>
              <a:rPr lang="es-ES" sz="700" dirty="0">
                <a:latin typeface="Montserrat"/>
                <a:cs typeface="Montserrat"/>
              </a:rPr>
              <a:t> Batería libre de mantenimiento  (MF)</a:t>
            </a:r>
          </a:p>
          <a:p>
            <a:pPr marL="21590" marR="5080" algn="just">
              <a:lnSpc>
                <a:spcPct val="100000"/>
              </a:lnSpc>
              <a:spcBef>
                <a:spcPts val="495"/>
              </a:spcBef>
            </a:pPr>
            <a:r>
              <a:rPr lang="es-ES" sz="700" dirty="0">
                <a:latin typeface="Montserrat"/>
                <a:cs typeface="Montserrat"/>
              </a:rPr>
              <a:t>La batería se encuentra debajo del marco de  la cubierta L.  Siga el procedimiento que se indica a continuación para acceder a la batería.:-</a:t>
            </a:r>
          </a:p>
          <a:p>
            <a:pPr marL="21590" marR="5080" algn="just">
              <a:lnSpc>
                <a:spcPct val="100000"/>
              </a:lnSpc>
              <a:spcBef>
                <a:spcPts val="495"/>
              </a:spcBef>
            </a:pPr>
            <a:r>
              <a:rPr lang="es-ES" sz="700" dirty="0">
                <a:latin typeface="Montserrat"/>
                <a:cs typeface="Montserrat"/>
              </a:rPr>
              <a:t>1. Coloque el  vehículo en el   centro sobre una superficie  plana y abra el marco de la cubierta izquierda</a:t>
            </a:r>
          </a:p>
          <a:p>
            <a:pPr marL="21590" marR="5080" algn="just">
              <a:lnSpc>
                <a:spcPct val="100000"/>
              </a:lnSpc>
              <a:spcBef>
                <a:spcPts val="495"/>
              </a:spcBef>
            </a:pPr>
            <a:r>
              <a:rPr lang="es-ES" sz="700" dirty="0">
                <a:latin typeface="Montserrat"/>
                <a:cs typeface="Montserrat"/>
              </a:rPr>
              <a:t>2. Verifique el  voltaje de la batería. Si el voltaje medido es inferior a 12,4 voltios, cargue la batería utilizando  el cargador  de batería MF recomendado en  el distribuidor o taller de servicio autorizado TVS.</a:t>
            </a:r>
          </a:p>
        </p:txBody>
      </p:sp>
      <p:grpSp>
        <p:nvGrpSpPr>
          <p:cNvPr id="13" name="docshapegroup878">
            <a:extLst>
              <a:ext uri="{FF2B5EF4-FFF2-40B4-BE49-F238E27FC236}">
                <a16:creationId xmlns:a16="http://schemas.microsoft.com/office/drawing/2014/main" id="{6601A009-C99A-55E7-4383-BEA0A0A447F4}"/>
              </a:ext>
            </a:extLst>
          </p:cNvPr>
          <p:cNvGrpSpPr>
            <a:grpSpLocks/>
          </p:cNvGrpSpPr>
          <p:nvPr/>
        </p:nvGrpSpPr>
        <p:grpSpPr bwMode="auto">
          <a:xfrm>
            <a:off x="311151" y="2501900"/>
            <a:ext cx="2222499" cy="1143000"/>
            <a:chOff x="555" y="1600"/>
            <a:chExt cx="3955" cy="2268"/>
          </a:xfrm>
        </p:grpSpPr>
        <p:pic>
          <p:nvPicPr>
            <p:cNvPr id="7176" name="docshape879">
              <a:extLst>
                <a:ext uri="{FF2B5EF4-FFF2-40B4-BE49-F238E27FC236}">
                  <a16:creationId xmlns:a16="http://schemas.microsoft.com/office/drawing/2014/main" id="{D9745A14-0D32-3E31-3AB2-656CC4CB2A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 y="1599"/>
              <a:ext cx="3955" cy="2268"/>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880">
              <a:extLst>
                <a:ext uri="{FF2B5EF4-FFF2-40B4-BE49-F238E27FC236}">
                  <a16:creationId xmlns:a16="http://schemas.microsoft.com/office/drawing/2014/main" id="{5A481F4E-AB38-6954-DCC9-C9BD54858B16}"/>
                </a:ext>
              </a:extLst>
            </p:cNvPr>
            <p:cNvSpPr>
              <a:spLocks/>
            </p:cNvSpPr>
            <p:nvPr/>
          </p:nvSpPr>
          <p:spPr bwMode="auto">
            <a:xfrm>
              <a:off x="2961" y="3039"/>
              <a:ext cx="490" cy="334"/>
            </a:xfrm>
            <a:custGeom>
              <a:avLst/>
              <a:gdLst>
                <a:gd name="T0" fmla="+- 0 2973 2961"/>
                <a:gd name="T1" fmla="*/ T0 w 490"/>
                <a:gd name="T2" fmla="+- 0 3039 3039"/>
                <a:gd name="T3" fmla="*/ 3039 h 334"/>
                <a:gd name="T4" fmla="+- 0 2968 2961"/>
                <a:gd name="T5" fmla="*/ T4 w 490"/>
                <a:gd name="T6" fmla="+- 0 3042 3039"/>
                <a:gd name="T7" fmla="*/ 3042 h 334"/>
                <a:gd name="T8" fmla="+- 0 2961 2961"/>
                <a:gd name="T9" fmla="*/ T8 w 490"/>
                <a:gd name="T10" fmla="+- 0 3051 3039"/>
                <a:gd name="T11" fmla="*/ 3051 h 334"/>
                <a:gd name="T12" fmla="+- 0 2961 2961"/>
                <a:gd name="T13" fmla="*/ T12 w 490"/>
                <a:gd name="T14" fmla="+- 0 3057 3039"/>
                <a:gd name="T15" fmla="*/ 3057 h 334"/>
                <a:gd name="T16" fmla="+- 0 3094 2961"/>
                <a:gd name="T17" fmla="*/ T16 w 490"/>
                <a:gd name="T18" fmla="+- 0 3334 3039"/>
                <a:gd name="T19" fmla="*/ 3334 h 334"/>
                <a:gd name="T20" fmla="+- 0 3102 2961"/>
                <a:gd name="T21" fmla="*/ T20 w 490"/>
                <a:gd name="T22" fmla="+- 0 3338 3039"/>
                <a:gd name="T23" fmla="*/ 3338 h 334"/>
                <a:gd name="T24" fmla="+- 0 3113 2961"/>
                <a:gd name="T25" fmla="*/ T24 w 490"/>
                <a:gd name="T26" fmla="+- 0 3335 3039"/>
                <a:gd name="T27" fmla="*/ 3335 h 334"/>
                <a:gd name="T28" fmla="+- 0 3117 2961"/>
                <a:gd name="T29" fmla="*/ T28 w 490"/>
                <a:gd name="T30" fmla="+- 0 3333 3039"/>
                <a:gd name="T31" fmla="*/ 3333 h 334"/>
                <a:gd name="T32" fmla="+- 0 3121 2961"/>
                <a:gd name="T33" fmla="*/ T32 w 490"/>
                <a:gd name="T34" fmla="+- 0 3327 3039"/>
                <a:gd name="T35" fmla="*/ 3327 h 334"/>
                <a:gd name="T36" fmla="+- 0 3122 2961"/>
                <a:gd name="T37" fmla="*/ T36 w 490"/>
                <a:gd name="T38" fmla="+- 0 3324 3039"/>
                <a:gd name="T39" fmla="*/ 3324 h 334"/>
                <a:gd name="T40" fmla="+- 0 3124 2961"/>
                <a:gd name="T41" fmla="*/ T40 w 490"/>
                <a:gd name="T42" fmla="+- 0 3224 3039"/>
                <a:gd name="T43" fmla="*/ 3224 h 334"/>
                <a:gd name="T44" fmla="+- 0 3433 2961"/>
                <a:gd name="T45" fmla="*/ T44 w 490"/>
                <a:gd name="T46" fmla="+- 0 3372 3039"/>
                <a:gd name="T47" fmla="*/ 3372 h 334"/>
                <a:gd name="T48" fmla="+- 0 3442 2961"/>
                <a:gd name="T49" fmla="*/ T48 w 490"/>
                <a:gd name="T50" fmla="+- 0 3370 3039"/>
                <a:gd name="T51" fmla="*/ 3370 h 334"/>
                <a:gd name="T52" fmla="+- 0 3446 2961"/>
                <a:gd name="T53" fmla="*/ T52 w 490"/>
                <a:gd name="T54" fmla="+- 0 3363 3039"/>
                <a:gd name="T55" fmla="*/ 3363 h 334"/>
                <a:gd name="T56" fmla="+- 0 3451 2961"/>
                <a:gd name="T57" fmla="*/ T56 w 490"/>
                <a:gd name="T58" fmla="+- 0 3357 3039"/>
                <a:gd name="T59" fmla="*/ 3357 h 334"/>
                <a:gd name="T60" fmla="+- 0 3449 2961"/>
                <a:gd name="T61" fmla="*/ T60 w 490"/>
                <a:gd name="T62" fmla="+- 0 3348 3039"/>
                <a:gd name="T63" fmla="*/ 3348 h 334"/>
                <a:gd name="T64" fmla="+- 0 3191 2961"/>
                <a:gd name="T65" fmla="*/ T64 w 490"/>
                <a:gd name="T66" fmla="+- 0 3122 3039"/>
                <a:gd name="T67" fmla="*/ 3122 h 334"/>
                <a:gd name="T68" fmla="+- 0 3281 2961"/>
                <a:gd name="T69" fmla="*/ T68 w 490"/>
                <a:gd name="T70" fmla="+- 0 3081 3039"/>
                <a:gd name="T71" fmla="*/ 3081 h 334"/>
                <a:gd name="T72" fmla="+- 0 3283 2961"/>
                <a:gd name="T73" fmla="*/ T72 w 490"/>
                <a:gd name="T74" fmla="+- 0 3079 3039"/>
                <a:gd name="T75" fmla="*/ 3079 h 334"/>
                <a:gd name="T76" fmla="+- 0 3287 2961"/>
                <a:gd name="T77" fmla="*/ T76 w 490"/>
                <a:gd name="T78" fmla="+- 0 3073 3039"/>
                <a:gd name="T79" fmla="*/ 3073 h 334"/>
                <a:gd name="T80" fmla="+- 0 3288 2961"/>
                <a:gd name="T81" fmla="*/ T80 w 490"/>
                <a:gd name="T82" fmla="+- 0 3069 3039"/>
                <a:gd name="T83" fmla="*/ 3069 h 334"/>
                <a:gd name="T84" fmla="+- 0 3286 2961"/>
                <a:gd name="T85" fmla="*/ T84 w 490"/>
                <a:gd name="T86" fmla="+- 0 3057 3039"/>
                <a:gd name="T87" fmla="*/ 3057 h 334"/>
                <a:gd name="T88" fmla="+- 0 3280 2961"/>
                <a:gd name="T89" fmla="*/ T88 w 490"/>
                <a:gd name="T90" fmla="+- 0 3052 3039"/>
                <a:gd name="T91" fmla="*/ 3052 h 334"/>
                <a:gd name="T92" fmla="+- 0 2973 2961"/>
                <a:gd name="T93" fmla="*/ T92 w 490"/>
                <a:gd name="T94" fmla="+- 0 3039 3039"/>
                <a:gd name="T95" fmla="*/ 3039 h 3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90" h="334">
                  <a:moveTo>
                    <a:pt x="12" y="0"/>
                  </a:moveTo>
                  <a:lnTo>
                    <a:pt x="7" y="3"/>
                  </a:lnTo>
                  <a:lnTo>
                    <a:pt x="0" y="12"/>
                  </a:lnTo>
                  <a:lnTo>
                    <a:pt x="0" y="18"/>
                  </a:lnTo>
                  <a:lnTo>
                    <a:pt x="133" y="295"/>
                  </a:lnTo>
                  <a:lnTo>
                    <a:pt x="141" y="299"/>
                  </a:lnTo>
                  <a:lnTo>
                    <a:pt x="152" y="296"/>
                  </a:lnTo>
                  <a:lnTo>
                    <a:pt x="156" y="294"/>
                  </a:lnTo>
                  <a:lnTo>
                    <a:pt x="160" y="288"/>
                  </a:lnTo>
                  <a:lnTo>
                    <a:pt x="161" y="285"/>
                  </a:lnTo>
                  <a:lnTo>
                    <a:pt x="163" y="185"/>
                  </a:lnTo>
                  <a:lnTo>
                    <a:pt x="472" y="333"/>
                  </a:lnTo>
                  <a:lnTo>
                    <a:pt x="481" y="331"/>
                  </a:lnTo>
                  <a:lnTo>
                    <a:pt x="485" y="324"/>
                  </a:lnTo>
                  <a:lnTo>
                    <a:pt x="490" y="318"/>
                  </a:lnTo>
                  <a:lnTo>
                    <a:pt x="488" y="309"/>
                  </a:lnTo>
                  <a:lnTo>
                    <a:pt x="230" y="83"/>
                  </a:lnTo>
                  <a:lnTo>
                    <a:pt x="320" y="42"/>
                  </a:lnTo>
                  <a:lnTo>
                    <a:pt x="322" y="40"/>
                  </a:lnTo>
                  <a:lnTo>
                    <a:pt x="326" y="34"/>
                  </a:lnTo>
                  <a:lnTo>
                    <a:pt x="327" y="30"/>
                  </a:lnTo>
                  <a:lnTo>
                    <a:pt x="325" y="18"/>
                  </a:lnTo>
                  <a:lnTo>
                    <a:pt x="319" y="13"/>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docshape881">
              <a:extLst>
                <a:ext uri="{FF2B5EF4-FFF2-40B4-BE49-F238E27FC236}">
                  <a16:creationId xmlns:a16="http://schemas.microsoft.com/office/drawing/2014/main" id="{A0DED8B4-EF49-1BC4-0586-577D97AAE88E}"/>
                </a:ext>
              </a:extLst>
            </p:cNvPr>
            <p:cNvSpPr>
              <a:spLocks/>
            </p:cNvSpPr>
            <p:nvPr/>
          </p:nvSpPr>
          <p:spPr bwMode="auto">
            <a:xfrm>
              <a:off x="2960" y="3039"/>
              <a:ext cx="490" cy="334"/>
            </a:xfrm>
            <a:custGeom>
              <a:avLst/>
              <a:gdLst>
                <a:gd name="T0" fmla="+- 0 3161 2961"/>
                <a:gd name="T1" fmla="*/ T0 w 490"/>
                <a:gd name="T2" fmla="+- 0 3224 3039"/>
                <a:gd name="T3" fmla="*/ 3224 h 334"/>
                <a:gd name="T4" fmla="+- 0 3124 2961"/>
                <a:gd name="T5" fmla="*/ T4 w 490"/>
                <a:gd name="T6" fmla="+- 0 3224 3039"/>
                <a:gd name="T7" fmla="*/ 3224 h 334"/>
                <a:gd name="T8" fmla="+- 0 3433 2961"/>
                <a:gd name="T9" fmla="*/ T8 w 490"/>
                <a:gd name="T10" fmla="+- 0 3372 3039"/>
                <a:gd name="T11" fmla="*/ 3372 h 334"/>
                <a:gd name="T12" fmla="+- 0 3442 2961"/>
                <a:gd name="T13" fmla="*/ T12 w 490"/>
                <a:gd name="T14" fmla="+- 0 3370 3039"/>
                <a:gd name="T15" fmla="*/ 3370 h 334"/>
                <a:gd name="T16" fmla="+- 0 3451 2961"/>
                <a:gd name="T17" fmla="*/ T16 w 490"/>
                <a:gd name="T18" fmla="+- 0 3357 3039"/>
                <a:gd name="T19" fmla="*/ 3357 h 334"/>
                <a:gd name="T20" fmla="+- 0 3450 2961"/>
                <a:gd name="T21" fmla="*/ T20 w 490"/>
                <a:gd name="T22" fmla="+- 0 3355 3039"/>
                <a:gd name="T23" fmla="*/ 3355 h 334"/>
                <a:gd name="T24" fmla="+- 0 3433 2961"/>
                <a:gd name="T25" fmla="*/ T24 w 490"/>
                <a:gd name="T26" fmla="+- 0 3355 3039"/>
                <a:gd name="T27" fmla="*/ 3355 h 334"/>
                <a:gd name="T28" fmla="+- 0 3161 2961"/>
                <a:gd name="T29" fmla="*/ T28 w 490"/>
                <a:gd name="T30" fmla="+- 0 3224 3039"/>
                <a:gd name="T31" fmla="*/ 3224 h 334"/>
                <a:gd name="T32" fmla="+- 0 3284 2961"/>
                <a:gd name="T33" fmla="*/ T32 w 490"/>
                <a:gd name="T34" fmla="+- 0 3056 3039"/>
                <a:gd name="T35" fmla="*/ 3056 h 334"/>
                <a:gd name="T36" fmla="+- 0 2978 2961"/>
                <a:gd name="T37" fmla="*/ T36 w 490"/>
                <a:gd name="T38" fmla="+- 0 3056 3039"/>
                <a:gd name="T39" fmla="*/ 3056 h 334"/>
                <a:gd name="T40" fmla="+- 0 3272 2961"/>
                <a:gd name="T41" fmla="*/ T40 w 490"/>
                <a:gd name="T42" fmla="+- 0 3068 3039"/>
                <a:gd name="T43" fmla="*/ 3068 h 334"/>
                <a:gd name="T44" fmla="+- 0 3170 2961"/>
                <a:gd name="T45" fmla="*/ T44 w 490"/>
                <a:gd name="T46" fmla="+- 0 3114 3039"/>
                <a:gd name="T47" fmla="*/ 3114 h 334"/>
                <a:gd name="T48" fmla="+- 0 3168 2961"/>
                <a:gd name="T49" fmla="*/ T48 w 490"/>
                <a:gd name="T50" fmla="+- 0 3116 3039"/>
                <a:gd name="T51" fmla="*/ 3116 h 334"/>
                <a:gd name="T52" fmla="+- 0 3168 2961"/>
                <a:gd name="T53" fmla="*/ T52 w 490"/>
                <a:gd name="T54" fmla="+- 0 3122 3039"/>
                <a:gd name="T55" fmla="*/ 3122 h 334"/>
                <a:gd name="T56" fmla="+- 0 3169 2961"/>
                <a:gd name="T57" fmla="*/ T56 w 490"/>
                <a:gd name="T58" fmla="+- 0 3125 3039"/>
                <a:gd name="T59" fmla="*/ 3125 h 334"/>
                <a:gd name="T60" fmla="+- 0 3433 2961"/>
                <a:gd name="T61" fmla="*/ T60 w 490"/>
                <a:gd name="T62" fmla="+- 0 3355 3039"/>
                <a:gd name="T63" fmla="*/ 3355 h 334"/>
                <a:gd name="T64" fmla="+- 0 3450 2961"/>
                <a:gd name="T65" fmla="*/ T64 w 490"/>
                <a:gd name="T66" fmla="+- 0 3355 3039"/>
                <a:gd name="T67" fmla="*/ 3355 h 334"/>
                <a:gd name="T68" fmla="+- 0 3449 2961"/>
                <a:gd name="T69" fmla="*/ T68 w 490"/>
                <a:gd name="T70" fmla="+- 0 3348 3039"/>
                <a:gd name="T71" fmla="*/ 3348 h 334"/>
                <a:gd name="T72" fmla="+- 0 3190 2961"/>
                <a:gd name="T73" fmla="*/ T72 w 490"/>
                <a:gd name="T74" fmla="+- 0 3122 3039"/>
                <a:gd name="T75" fmla="*/ 3122 h 334"/>
                <a:gd name="T76" fmla="+- 0 3281 2961"/>
                <a:gd name="T77" fmla="*/ T76 w 490"/>
                <a:gd name="T78" fmla="+- 0 3081 3039"/>
                <a:gd name="T79" fmla="*/ 3081 h 334"/>
                <a:gd name="T80" fmla="+- 0 3283 2961"/>
                <a:gd name="T81" fmla="*/ T80 w 490"/>
                <a:gd name="T82" fmla="+- 0 3079 3039"/>
                <a:gd name="T83" fmla="*/ 3079 h 334"/>
                <a:gd name="T84" fmla="+- 0 3287 2961"/>
                <a:gd name="T85" fmla="*/ T84 w 490"/>
                <a:gd name="T86" fmla="+- 0 3073 3039"/>
                <a:gd name="T87" fmla="*/ 3073 h 334"/>
                <a:gd name="T88" fmla="+- 0 3288 2961"/>
                <a:gd name="T89" fmla="*/ T88 w 490"/>
                <a:gd name="T90" fmla="+- 0 3069 3039"/>
                <a:gd name="T91" fmla="*/ 3069 h 334"/>
                <a:gd name="T92" fmla="+- 0 3287 2961"/>
                <a:gd name="T93" fmla="*/ T92 w 490"/>
                <a:gd name="T94" fmla="+- 0 3065 3039"/>
                <a:gd name="T95" fmla="*/ 3065 h 334"/>
                <a:gd name="T96" fmla="+- 0 3286 2961"/>
                <a:gd name="T97" fmla="*/ T96 w 490"/>
                <a:gd name="T98" fmla="+- 0 3057 3039"/>
                <a:gd name="T99" fmla="*/ 3057 h 334"/>
                <a:gd name="T100" fmla="+- 0 3284 2961"/>
                <a:gd name="T101" fmla="*/ T100 w 490"/>
                <a:gd name="T102" fmla="+- 0 3056 3039"/>
                <a:gd name="T103" fmla="*/ 3056 h 334"/>
                <a:gd name="T104" fmla="+- 0 2973 2961"/>
                <a:gd name="T105" fmla="*/ T104 w 490"/>
                <a:gd name="T106" fmla="+- 0 3039 3039"/>
                <a:gd name="T107" fmla="*/ 3039 h 334"/>
                <a:gd name="T108" fmla="+- 0 2968 2961"/>
                <a:gd name="T109" fmla="*/ T108 w 490"/>
                <a:gd name="T110" fmla="+- 0 3042 3039"/>
                <a:gd name="T111" fmla="*/ 3042 h 334"/>
                <a:gd name="T112" fmla="+- 0 2961 2961"/>
                <a:gd name="T113" fmla="*/ T112 w 490"/>
                <a:gd name="T114" fmla="+- 0 3051 3039"/>
                <a:gd name="T115" fmla="*/ 3051 h 334"/>
                <a:gd name="T116" fmla="+- 0 2961 2961"/>
                <a:gd name="T117" fmla="*/ T116 w 490"/>
                <a:gd name="T118" fmla="+- 0 3057 3039"/>
                <a:gd name="T119" fmla="*/ 3057 h 334"/>
                <a:gd name="T120" fmla="+- 0 3094 2961"/>
                <a:gd name="T121" fmla="*/ T120 w 490"/>
                <a:gd name="T122" fmla="+- 0 3334 3039"/>
                <a:gd name="T123" fmla="*/ 3334 h 334"/>
                <a:gd name="T124" fmla="+- 0 3102 2961"/>
                <a:gd name="T125" fmla="*/ T124 w 490"/>
                <a:gd name="T126" fmla="+- 0 3338 3039"/>
                <a:gd name="T127" fmla="*/ 3338 h 334"/>
                <a:gd name="T128" fmla="+- 0 3113 2961"/>
                <a:gd name="T129" fmla="*/ T128 w 490"/>
                <a:gd name="T130" fmla="+- 0 3335 3039"/>
                <a:gd name="T131" fmla="*/ 3335 h 334"/>
                <a:gd name="T132" fmla="+- 0 3117 2961"/>
                <a:gd name="T133" fmla="*/ T132 w 490"/>
                <a:gd name="T134" fmla="+- 0 3333 3039"/>
                <a:gd name="T135" fmla="*/ 3333 h 334"/>
                <a:gd name="T136" fmla="+- 0 3121 2961"/>
                <a:gd name="T137" fmla="*/ T136 w 490"/>
                <a:gd name="T138" fmla="+- 0 3327 3039"/>
                <a:gd name="T139" fmla="*/ 3327 h 334"/>
                <a:gd name="T140" fmla="+- 0 3122 2961"/>
                <a:gd name="T141" fmla="*/ T140 w 490"/>
                <a:gd name="T142" fmla="+- 0 3324 3039"/>
                <a:gd name="T143" fmla="*/ 3324 h 334"/>
                <a:gd name="T144" fmla="+- 0 3122 2961"/>
                <a:gd name="T145" fmla="*/ T144 w 490"/>
                <a:gd name="T146" fmla="+- 0 3320 3039"/>
                <a:gd name="T147" fmla="*/ 3320 h 334"/>
                <a:gd name="T148" fmla="+- 0 3106 2961"/>
                <a:gd name="T149" fmla="*/ T148 w 490"/>
                <a:gd name="T150" fmla="+- 0 3320 3039"/>
                <a:gd name="T151" fmla="*/ 3320 h 334"/>
                <a:gd name="T152" fmla="+- 0 2978 2961"/>
                <a:gd name="T153" fmla="*/ T152 w 490"/>
                <a:gd name="T154" fmla="+- 0 3056 3039"/>
                <a:gd name="T155" fmla="*/ 3056 h 334"/>
                <a:gd name="T156" fmla="+- 0 3284 2961"/>
                <a:gd name="T157" fmla="*/ T156 w 490"/>
                <a:gd name="T158" fmla="+- 0 3056 3039"/>
                <a:gd name="T159" fmla="*/ 3056 h 334"/>
                <a:gd name="T160" fmla="+- 0 3280 2961"/>
                <a:gd name="T161" fmla="*/ T160 w 490"/>
                <a:gd name="T162" fmla="+- 0 3052 3039"/>
                <a:gd name="T163" fmla="*/ 3052 h 334"/>
                <a:gd name="T164" fmla="+- 0 2973 2961"/>
                <a:gd name="T165" fmla="*/ T164 w 490"/>
                <a:gd name="T166" fmla="+- 0 3039 3039"/>
                <a:gd name="T167" fmla="*/ 3039 h 334"/>
                <a:gd name="T168" fmla="+- 0 3117 2961"/>
                <a:gd name="T169" fmla="*/ T168 w 490"/>
                <a:gd name="T170" fmla="+- 0 3203 3039"/>
                <a:gd name="T171" fmla="*/ 3203 h 334"/>
                <a:gd name="T172" fmla="+- 0 3114 2961"/>
                <a:gd name="T173" fmla="*/ T172 w 490"/>
                <a:gd name="T174" fmla="+- 0 3203 3039"/>
                <a:gd name="T175" fmla="*/ 3203 h 334"/>
                <a:gd name="T176" fmla="+- 0 3111 2961"/>
                <a:gd name="T177" fmla="*/ T176 w 490"/>
                <a:gd name="T178" fmla="+- 0 3205 3039"/>
                <a:gd name="T179" fmla="*/ 3205 h 334"/>
                <a:gd name="T180" fmla="+- 0 3110 2961"/>
                <a:gd name="T181" fmla="*/ T180 w 490"/>
                <a:gd name="T182" fmla="+- 0 3206 3039"/>
                <a:gd name="T183" fmla="*/ 3206 h 334"/>
                <a:gd name="T184" fmla="+- 0 3108 2961"/>
                <a:gd name="T185" fmla="*/ T184 w 490"/>
                <a:gd name="T186" fmla="+- 0 3208 3039"/>
                <a:gd name="T187" fmla="*/ 3208 h 334"/>
                <a:gd name="T188" fmla="+- 0 3108 2961"/>
                <a:gd name="T189" fmla="*/ T188 w 490"/>
                <a:gd name="T190" fmla="+- 0 3210 3039"/>
                <a:gd name="T191" fmla="*/ 3210 h 334"/>
                <a:gd name="T192" fmla="+- 0 3106 2961"/>
                <a:gd name="T193" fmla="*/ T192 w 490"/>
                <a:gd name="T194" fmla="+- 0 3320 3039"/>
                <a:gd name="T195" fmla="*/ 3320 h 334"/>
                <a:gd name="T196" fmla="+- 0 3122 2961"/>
                <a:gd name="T197" fmla="*/ T196 w 490"/>
                <a:gd name="T198" fmla="+- 0 3320 3039"/>
                <a:gd name="T199" fmla="*/ 3320 h 334"/>
                <a:gd name="T200" fmla="+- 0 3124 2961"/>
                <a:gd name="T201" fmla="*/ T200 w 490"/>
                <a:gd name="T202" fmla="+- 0 3224 3039"/>
                <a:gd name="T203" fmla="*/ 3224 h 334"/>
                <a:gd name="T204" fmla="+- 0 3161 2961"/>
                <a:gd name="T205" fmla="*/ T204 w 490"/>
                <a:gd name="T206" fmla="+- 0 3224 3039"/>
                <a:gd name="T207" fmla="*/ 3224 h 334"/>
                <a:gd name="T208" fmla="+- 0 3117 2961"/>
                <a:gd name="T209" fmla="*/ T208 w 490"/>
                <a:gd name="T210" fmla="+- 0 3203 3039"/>
                <a:gd name="T211" fmla="*/ 3203 h 3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490" h="334">
                  <a:moveTo>
                    <a:pt x="200" y="185"/>
                  </a:moveTo>
                  <a:lnTo>
                    <a:pt x="163" y="185"/>
                  </a:lnTo>
                  <a:lnTo>
                    <a:pt x="472" y="333"/>
                  </a:lnTo>
                  <a:lnTo>
                    <a:pt x="481" y="331"/>
                  </a:lnTo>
                  <a:lnTo>
                    <a:pt x="490" y="318"/>
                  </a:lnTo>
                  <a:lnTo>
                    <a:pt x="489" y="316"/>
                  </a:lnTo>
                  <a:lnTo>
                    <a:pt x="472" y="316"/>
                  </a:lnTo>
                  <a:lnTo>
                    <a:pt x="200" y="185"/>
                  </a:lnTo>
                  <a:close/>
                  <a:moveTo>
                    <a:pt x="323" y="17"/>
                  </a:moveTo>
                  <a:lnTo>
                    <a:pt x="17" y="17"/>
                  </a:lnTo>
                  <a:lnTo>
                    <a:pt x="311" y="29"/>
                  </a:lnTo>
                  <a:lnTo>
                    <a:pt x="209" y="75"/>
                  </a:lnTo>
                  <a:lnTo>
                    <a:pt x="207" y="77"/>
                  </a:lnTo>
                  <a:lnTo>
                    <a:pt x="207" y="83"/>
                  </a:lnTo>
                  <a:lnTo>
                    <a:pt x="208" y="86"/>
                  </a:lnTo>
                  <a:lnTo>
                    <a:pt x="472" y="316"/>
                  </a:lnTo>
                  <a:lnTo>
                    <a:pt x="489" y="316"/>
                  </a:lnTo>
                  <a:lnTo>
                    <a:pt x="488" y="309"/>
                  </a:lnTo>
                  <a:lnTo>
                    <a:pt x="229" y="83"/>
                  </a:lnTo>
                  <a:lnTo>
                    <a:pt x="320" y="42"/>
                  </a:lnTo>
                  <a:lnTo>
                    <a:pt x="322" y="40"/>
                  </a:lnTo>
                  <a:lnTo>
                    <a:pt x="326" y="34"/>
                  </a:lnTo>
                  <a:lnTo>
                    <a:pt x="327" y="30"/>
                  </a:lnTo>
                  <a:lnTo>
                    <a:pt x="326" y="26"/>
                  </a:lnTo>
                  <a:lnTo>
                    <a:pt x="325" y="18"/>
                  </a:lnTo>
                  <a:lnTo>
                    <a:pt x="323" y="17"/>
                  </a:lnTo>
                  <a:close/>
                  <a:moveTo>
                    <a:pt x="12" y="0"/>
                  </a:moveTo>
                  <a:lnTo>
                    <a:pt x="7" y="3"/>
                  </a:lnTo>
                  <a:lnTo>
                    <a:pt x="0" y="12"/>
                  </a:lnTo>
                  <a:lnTo>
                    <a:pt x="0" y="18"/>
                  </a:lnTo>
                  <a:lnTo>
                    <a:pt x="133" y="295"/>
                  </a:lnTo>
                  <a:lnTo>
                    <a:pt x="141" y="299"/>
                  </a:lnTo>
                  <a:lnTo>
                    <a:pt x="152" y="296"/>
                  </a:lnTo>
                  <a:lnTo>
                    <a:pt x="156" y="294"/>
                  </a:lnTo>
                  <a:lnTo>
                    <a:pt x="160" y="288"/>
                  </a:lnTo>
                  <a:lnTo>
                    <a:pt x="161" y="285"/>
                  </a:lnTo>
                  <a:lnTo>
                    <a:pt x="161" y="281"/>
                  </a:lnTo>
                  <a:lnTo>
                    <a:pt x="145" y="281"/>
                  </a:lnTo>
                  <a:lnTo>
                    <a:pt x="17" y="17"/>
                  </a:lnTo>
                  <a:lnTo>
                    <a:pt x="323" y="17"/>
                  </a:lnTo>
                  <a:lnTo>
                    <a:pt x="319" y="13"/>
                  </a:lnTo>
                  <a:lnTo>
                    <a:pt x="12" y="0"/>
                  </a:lnTo>
                  <a:close/>
                  <a:moveTo>
                    <a:pt x="156" y="164"/>
                  </a:moveTo>
                  <a:lnTo>
                    <a:pt x="153" y="164"/>
                  </a:lnTo>
                  <a:lnTo>
                    <a:pt x="150" y="166"/>
                  </a:lnTo>
                  <a:lnTo>
                    <a:pt x="149" y="167"/>
                  </a:lnTo>
                  <a:lnTo>
                    <a:pt x="147" y="169"/>
                  </a:lnTo>
                  <a:lnTo>
                    <a:pt x="147" y="171"/>
                  </a:lnTo>
                  <a:lnTo>
                    <a:pt x="145" y="281"/>
                  </a:lnTo>
                  <a:lnTo>
                    <a:pt x="161" y="281"/>
                  </a:lnTo>
                  <a:lnTo>
                    <a:pt x="163" y="185"/>
                  </a:lnTo>
                  <a:lnTo>
                    <a:pt x="200" y="185"/>
                  </a:lnTo>
                  <a:lnTo>
                    <a:pt x="156" y="164"/>
                  </a:lnTo>
                  <a:close/>
                </a:path>
              </a:pathLst>
            </a:custGeom>
            <a:solidFill>
              <a:srgbClr val="020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911421"/>
          </a:xfrm>
          <a:prstGeom prst="rect">
            <a:avLst/>
          </a:prstGeom>
        </p:spPr>
        <p:txBody>
          <a:bodyPr vert="horz" wrap="square" lIns="0" tIns="13335" rIns="0" bIns="0" rtlCol="0">
            <a:spAutoFit/>
          </a:bodyPr>
          <a:lstStyle/>
          <a:p>
            <a:pPr marL="12700" algn="just">
              <a:lnSpc>
                <a:spcPct val="100000"/>
              </a:lnSpc>
              <a:spcBef>
                <a:spcPts val="105"/>
              </a:spcBef>
            </a:pPr>
            <a:r>
              <a:rPr lang="es-ES" sz="800" b="1" dirty="0">
                <a:latin typeface="Montserrat"/>
                <a:cs typeface="Montserrat"/>
              </a:rPr>
              <a:t>FUSIBLE</a:t>
            </a:r>
            <a:endParaRPr lang="es-ES" sz="700" dirty="0">
              <a:latin typeface="Montserrat"/>
              <a:cs typeface="Montserrat"/>
            </a:endParaRPr>
          </a:p>
          <a:p>
            <a:pPr marL="12700" algn="just">
              <a:lnSpc>
                <a:spcPct val="100000"/>
              </a:lnSpc>
              <a:spcBef>
                <a:spcPts val="105"/>
              </a:spcBef>
            </a:pPr>
            <a:r>
              <a:rPr lang="es-ES" sz="700" dirty="0">
                <a:latin typeface="Montserrat"/>
                <a:cs typeface="Montserrat"/>
              </a:rPr>
              <a:t>El no funcionamiento de los sistemas eléctricos puede deberse a una falla del fusible de seguridad. El cortocircuito o la sobrecarga en   el sistema eléctrico  son las principales causas de falla del  fusible. Siga el procedimiento que se indica a continuación para inspeccionar y reemplazar el fusible.</a:t>
            </a:r>
          </a:p>
          <a:p>
            <a:pPr marL="12700" algn="just">
              <a:lnSpc>
                <a:spcPct val="100000"/>
              </a:lnSpc>
              <a:spcBef>
                <a:spcPts val="105"/>
              </a:spcBef>
            </a:pPr>
            <a:r>
              <a:rPr lang="es-ES" sz="700" dirty="0">
                <a:latin typeface="Montserrat"/>
                <a:cs typeface="Montserrat"/>
              </a:rPr>
              <a:t>1. Abra el marco de  cubierta de </a:t>
            </a:r>
            <a:r>
              <a:rPr lang="es-ES" sz="700" dirty="0" err="1">
                <a:latin typeface="Montserrat"/>
                <a:cs typeface="Montserrat"/>
              </a:rPr>
              <a:t>bateria</a:t>
            </a:r>
            <a:r>
              <a:rPr lang="es-ES" sz="700" dirty="0">
                <a:latin typeface="Montserrat"/>
                <a:cs typeface="Montserrat"/>
              </a:rPr>
              <a:t> como se explicó anteriormente.</a:t>
            </a:r>
          </a:p>
          <a:p>
            <a:pPr marL="12700" algn="just">
              <a:lnSpc>
                <a:spcPct val="100000"/>
              </a:lnSpc>
              <a:spcBef>
                <a:spcPts val="105"/>
              </a:spcBef>
            </a:pPr>
            <a:r>
              <a:rPr lang="es-ES" sz="700" dirty="0">
                <a:latin typeface="Montserrat"/>
                <a:cs typeface="Montserrat"/>
              </a:rPr>
              <a:t>2. La  caja de fusibles instalada cerca de la batería contiene un  fusible de 10A y uno de 15A con un repuesto.</a:t>
            </a:r>
          </a:p>
          <a:p>
            <a:pPr marL="12700" algn="just">
              <a:lnSpc>
                <a:spcPct val="100000"/>
              </a:lnSpc>
              <a:spcBef>
                <a:spcPts val="105"/>
              </a:spcBef>
            </a:pPr>
            <a:r>
              <a:rPr lang="es-ES" sz="700" dirty="0">
                <a:latin typeface="Montserrat"/>
                <a:cs typeface="Montserrat"/>
              </a:rPr>
              <a:t>3. Saque la  caja del fusible de la  banda de  la  batería y abra su tapa si el  arranque eléctrico no  funciona,  verifique  si el fusible  40A es bueno o no. Extraiga el fusible </a:t>
            </a:r>
          </a:p>
        </p:txBody>
      </p:sp>
      <p:sp>
        <p:nvSpPr>
          <p:cNvPr id="3" name="object 3"/>
          <p:cNvSpPr txBox="1"/>
          <p:nvPr/>
        </p:nvSpPr>
        <p:spPr>
          <a:xfrm>
            <a:off x="2609850" y="1501521"/>
            <a:ext cx="2438400" cy="2148665"/>
          </a:xfrm>
          <a:prstGeom prst="rect">
            <a:avLst/>
          </a:prstGeom>
        </p:spPr>
        <p:txBody>
          <a:bodyPr vert="horz" wrap="square" lIns="0" tIns="12065" rIns="0" bIns="0" rtlCol="0">
            <a:spAutoFit/>
          </a:bodyPr>
          <a:lstStyle/>
          <a:p>
            <a:pPr marL="20955">
              <a:lnSpc>
                <a:spcPct val="100000"/>
              </a:lnSpc>
              <a:spcBef>
                <a:spcPts val="95"/>
              </a:spcBef>
              <a:tabLst>
                <a:tab pos="250190" algn="l"/>
                <a:tab pos="250825" algn="l"/>
              </a:tabLst>
            </a:pPr>
            <a:r>
              <a:rPr lang="es-ES" sz="700" dirty="0">
                <a:latin typeface="Montserrat"/>
                <a:cs typeface="Montserrat"/>
              </a:rPr>
              <a:t>4. Inspeccione el fusible en busca de fallas.  Si se  encuentra fundido, reemplácelo por uno nuevo con la misma clasificación (se proporcionan fusibles adicionales dentro de la caja del fusible).</a:t>
            </a:r>
          </a:p>
          <a:p>
            <a:pPr marL="20955">
              <a:lnSpc>
                <a:spcPct val="100000"/>
              </a:lnSpc>
              <a:spcBef>
                <a:spcPts val="95"/>
              </a:spcBef>
              <a:tabLst>
                <a:tab pos="250190" algn="l"/>
                <a:tab pos="250825" algn="l"/>
              </a:tabLst>
            </a:pPr>
            <a:r>
              <a:rPr lang="es-ES" sz="700" dirty="0">
                <a:latin typeface="Montserrat"/>
                <a:cs typeface="Montserrat"/>
              </a:rPr>
              <a:t>5. Cierre la  caja del fusible y vuelva a fijar la  carcasa en la banda de la batería.</a:t>
            </a:r>
          </a:p>
          <a:p>
            <a:pPr marL="20955">
              <a:lnSpc>
                <a:spcPct val="100000"/>
              </a:lnSpc>
              <a:spcBef>
                <a:spcPts val="95"/>
              </a:spcBef>
              <a:tabLst>
                <a:tab pos="250190" algn="l"/>
                <a:tab pos="250825" algn="l"/>
              </a:tabLst>
            </a:pPr>
            <a:r>
              <a:rPr lang="es-ES" sz="700" dirty="0">
                <a:latin typeface="Montserrat"/>
                <a:cs typeface="Montserrat"/>
              </a:rPr>
              <a:t>6. Encienda  el  interruptor de  encendido y compruebe el correcto funcionamiento de los sistemas eléctricos.  En caso de que el fusible vuelva a fallar, consulte al distribuidor o taller de servicio autorizado TVS</a:t>
            </a:r>
          </a:p>
          <a:p>
            <a:pPr marL="20955">
              <a:lnSpc>
                <a:spcPct val="100000"/>
              </a:lnSpc>
              <a:spcBef>
                <a:spcPts val="95"/>
              </a:spcBef>
              <a:tabLst>
                <a:tab pos="250190" algn="l"/>
                <a:tab pos="250825" algn="l"/>
              </a:tabLst>
            </a:pPr>
            <a:r>
              <a:rPr lang="es-ES" sz="700" dirty="0">
                <a:latin typeface="Montserrat"/>
                <a:cs typeface="Montserrat"/>
              </a:rPr>
              <a:t>.</a:t>
            </a:r>
          </a:p>
          <a:p>
            <a:pPr marL="20955">
              <a:lnSpc>
                <a:spcPct val="100000"/>
              </a:lnSpc>
              <a:spcBef>
                <a:spcPts val="95"/>
              </a:spcBef>
              <a:tabLst>
                <a:tab pos="250190" algn="l"/>
                <a:tab pos="250825" algn="l"/>
              </a:tabLst>
            </a:pPr>
            <a:r>
              <a:rPr lang="es-ES" sz="700" b="1" dirty="0" err="1">
                <a:latin typeface="Montserrat"/>
                <a:cs typeface="Montserrat"/>
              </a:rPr>
              <a:t>Precacion</a:t>
            </a:r>
            <a:endParaRPr lang="es-ES" sz="700" b="1" dirty="0">
              <a:latin typeface="Montserrat"/>
              <a:cs typeface="Montserrat"/>
            </a:endParaRPr>
          </a:p>
          <a:p>
            <a:pPr marL="20955">
              <a:lnSpc>
                <a:spcPct val="100000"/>
              </a:lnSpc>
              <a:spcBef>
                <a:spcPts val="95"/>
              </a:spcBef>
              <a:tabLst>
                <a:tab pos="250190" algn="l"/>
                <a:tab pos="250825" algn="l"/>
              </a:tabLst>
            </a:pPr>
            <a:r>
              <a:rPr lang="es-ES" sz="700" dirty="0">
                <a:latin typeface="Montserrat"/>
                <a:cs typeface="Montserrat"/>
              </a:rPr>
              <a:t> No utilice el  vehículo  cortocircuitando los cables sin fusible.  Esto puede resultar en el sobrecalentamiento de los artículos eléctricos</a:t>
            </a:r>
          </a:p>
          <a:p>
            <a:pPr marL="20955">
              <a:lnSpc>
                <a:spcPct val="100000"/>
              </a:lnSpc>
              <a:spcBef>
                <a:spcPts val="95"/>
              </a:spcBef>
              <a:tabLst>
                <a:tab pos="250190" algn="l"/>
                <a:tab pos="250825" algn="l"/>
              </a:tabLst>
            </a:pPr>
            <a:r>
              <a:rPr lang="es-ES" sz="700" dirty="0">
                <a:latin typeface="Montserrat"/>
                <a:cs typeface="Montserrat"/>
              </a:rPr>
              <a:t>/ cableado y puede provocar  incendios.</a:t>
            </a:r>
          </a:p>
          <a:p>
            <a:pPr marL="20955">
              <a:lnSpc>
                <a:spcPct val="100000"/>
              </a:lnSpc>
              <a:spcBef>
                <a:spcPts val="95"/>
              </a:spcBef>
              <a:tabLst>
                <a:tab pos="250190" algn="l"/>
                <a:tab pos="250825" algn="l"/>
              </a:tabLst>
            </a:pPr>
            <a:r>
              <a:rPr lang="es-ES" sz="700" dirty="0">
                <a:latin typeface="Montserrat"/>
                <a:cs typeface="Montserrat"/>
              </a:rPr>
              <a:t> No utilice fusibles de amperaje superior al especificado para la seguridad del sistema  eléctrico.</a:t>
            </a: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493849" y="2514390"/>
            <a:ext cx="1785347" cy="1054310"/>
            <a:chOff x="306387" y="2177961"/>
            <a:chExt cx="2160270" cy="1275715"/>
          </a:xfrm>
        </p:grpSpPr>
        <p:pic>
          <p:nvPicPr>
            <p:cNvPr id="7" name="object 7"/>
            <p:cNvPicPr/>
            <p:nvPr/>
          </p:nvPicPr>
          <p:blipFill>
            <a:blip r:embed="rId2" cstate="print"/>
            <a:stretch>
              <a:fillRect/>
            </a:stretch>
          </p:blipFill>
          <p:spPr>
            <a:xfrm>
              <a:off x="306387" y="2177961"/>
              <a:ext cx="2160016" cy="1275334"/>
            </a:xfrm>
            <a:prstGeom prst="rect">
              <a:avLst/>
            </a:prstGeom>
          </p:spPr>
        </p:pic>
        <p:sp>
          <p:nvSpPr>
            <p:cNvPr id="8" name="object 8"/>
            <p:cNvSpPr/>
            <p:nvPr/>
          </p:nvSpPr>
          <p:spPr>
            <a:xfrm>
              <a:off x="1853311" y="2435733"/>
              <a:ext cx="140335" cy="327660"/>
            </a:xfrm>
            <a:custGeom>
              <a:avLst/>
              <a:gdLst/>
              <a:ahLst/>
              <a:cxnLst/>
              <a:rect l="l" t="t" r="r" b="b"/>
              <a:pathLst>
                <a:path w="140335" h="327660">
                  <a:moveTo>
                    <a:pt x="139827" y="144602"/>
                  </a:moveTo>
                  <a:lnTo>
                    <a:pt x="109982" y="152603"/>
                  </a:lnTo>
                  <a:lnTo>
                    <a:pt x="65024" y="0"/>
                  </a:lnTo>
                  <a:lnTo>
                    <a:pt x="0" y="19177"/>
                  </a:lnTo>
                  <a:lnTo>
                    <a:pt x="41148" y="173037"/>
                  </a:lnTo>
                  <a:lnTo>
                    <a:pt x="11684" y="182816"/>
                  </a:lnTo>
                  <a:lnTo>
                    <a:pt x="126746" y="327202"/>
                  </a:lnTo>
                  <a:lnTo>
                    <a:pt x="139319" y="152603"/>
                  </a:lnTo>
                  <a:lnTo>
                    <a:pt x="139827" y="144602"/>
                  </a:lnTo>
                  <a:close/>
                </a:path>
              </a:pathLst>
            </a:custGeom>
            <a:solidFill>
              <a:srgbClr val="FFFFFF"/>
            </a:solidFill>
          </p:spPr>
          <p:txBody>
            <a:bodyPr wrap="square" lIns="0" tIns="0" rIns="0" bIns="0" rtlCol="0"/>
            <a:lstStyle/>
            <a:p>
              <a:endParaRPr/>
            </a:p>
          </p:txBody>
        </p:sp>
        <p:sp>
          <p:nvSpPr>
            <p:cNvPr id="9" name="object 9"/>
            <p:cNvSpPr/>
            <p:nvPr/>
          </p:nvSpPr>
          <p:spPr>
            <a:xfrm>
              <a:off x="1853311" y="2435733"/>
              <a:ext cx="140335" cy="327660"/>
            </a:xfrm>
            <a:custGeom>
              <a:avLst/>
              <a:gdLst/>
              <a:ahLst/>
              <a:cxnLst/>
              <a:rect l="l" t="t" r="r" b="b"/>
              <a:pathLst>
                <a:path w="140335" h="327660">
                  <a:moveTo>
                    <a:pt x="65024" y="0"/>
                  </a:moveTo>
                  <a:lnTo>
                    <a:pt x="0" y="19177"/>
                  </a:lnTo>
                  <a:lnTo>
                    <a:pt x="41147" y="173037"/>
                  </a:lnTo>
                  <a:lnTo>
                    <a:pt x="11683" y="182816"/>
                  </a:lnTo>
                  <a:lnTo>
                    <a:pt x="126745" y="327202"/>
                  </a:lnTo>
                  <a:lnTo>
                    <a:pt x="139826" y="144602"/>
                  </a:lnTo>
                  <a:lnTo>
                    <a:pt x="109981" y="152603"/>
                  </a:lnTo>
                  <a:lnTo>
                    <a:pt x="65024" y="0"/>
                  </a:lnTo>
                  <a:close/>
                </a:path>
              </a:pathLst>
            </a:custGeom>
            <a:ln w="6346">
              <a:solidFill>
                <a:srgbClr val="221F1F"/>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876044" y="2471166"/>
              <a:ext cx="97155" cy="236816"/>
            </a:xfrm>
            <a:prstGeom prst="rect">
              <a:avLst/>
            </a:prstGeom>
          </p:spPr>
        </p:pic>
      </p:grpSp>
      <p:grpSp>
        <p:nvGrpSpPr>
          <p:cNvPr id="11" name="object 11"/>
          <p:cNvGrpSpPr/>
          <p:nvPr/>
        </p:nvGrpSpPr>
        <p:grpSpPr>
          <a:xfrm>
            <a:off x="2925191" y="685798"/>
            <a:ext cx="617220" cy="728345"/>
            <a:chOff x="2925191" y="685798"/>
            <a:chExt cx="617220" cy="728345"/>
          </a:xfrm>
        </p:grpSpPr>
        <p:sp>
          <p:nvSpPr>
            <p:cNvPr id="12" name="object 12"/>
            <p:cNvSpPr/>
            <p:nvPr/>
          </p:nvSpPr>
          <p:spPr>
            <a:xfrm>
              <a:off x="2930398" y="765936"/>
              <a:ext cx="605155" cy="645160"/>
            </a:xfrm>
            <a:custGeom>
              <a:avLst/>
              <a:gdLst/>
              <a:ahLst/>
              <a:cxnLst/>
              <a:rect l="l" t="t" r="r" b="b"/>
              <a:pathLst>
                <a:path w="605154" h="645160">
                  <a:moveTo>
                    <a:pt x="198374" y="363220"/>
                  </a:moveTo>
                  <a:lnTo>
                    <a:pt x="168402" y="360680"/>
                  </a:lnTo>
                  <a:lnTo>
                    <a:pt x="168402" y="0"/>
                  </a:lnTo>
                  <a:lnTo>
                    <a:pt x="0" y="0"/>
                  </a:lnTo>
                  <a:lnTo>
                    <a:pt x="0" y="524256"/>
                  </a:lnTo>
                  <a:lnTo>
                    <a:pt x="62484" y="644779"/>
                  </a:lnTo>
                  <a:lnTo>
                    <a:pt x="105537" y="644779"/>
                  </a:lnTo>
                  <a:lnTo>
                    <a:pt x="168656" y="524256"/>
                  </a:lnTo>
                  <a:lnTo>
                    <a:pt x="168402" y="416560"/>
                  </a:lnTo>
                  <a:lnTo>
                    <a:pt x="198374" y="363220"/>
                  </a:lnTo>
                  <a:close/>
                </a:path>
                <a:path w="605154" h="645160">
                  <a:moveTo>
                    <a:pt x="604774" y="0"/>
                  </a:moveTo>
                  <a:lnTo>
                    <a:pt x="436372" y="0"/>
                  </a:lnTo>
                  <a:lnTo>
                    <a:pt x="436372" y="360680"/>
                  </a:lnTo>
                  <a:lnTo>
                    <a:pt x="406273" y="363220"/>
                  </a:lnTo>
                  <a:lnTo>
                    <a:pt x="436372" y="416560"/>
                  </a:lnTo>
                  <a:lnTo>
                    <a:pt x="436118" y="524256"/>
                  </a:lnTo>
                  <a:lnTo>
                    <a:pt x="499237" y="644779"/>
                  </a:lnTo>
                  <a:lnTo>
                    <a:pt x="542290" y="644779"/>
                  </a:lnTo>
                  <a:lnTo>
                    <a:pt x="604774" y="524256"/>
                  </a:lnTo>
                  <a:lnTo>
                    <a:pt x="604774" y="0"/>
                  </a:lnTo>
                  <a:close/>
                </a:path>
              </a:pathLst>
            </a:custGeom>
            <a:solidFill>
              <a:srgbClr val="A7A9AC"/>
            </a:solidFill>
          </p:spPr>
          <p:txBody>
            <a:bodyPr wrap="square" lIns="0" tIns="0" rIns="0" bIns="0" rtlCol="0"/>
            <a:lstStyle/>
            <a:p>
              <a:endParaRPr/>
            </a:p>
          </p:txBody>
        </p:sp>
        <p:pic>
          <p:nvPicPr>
            <p:cNvPr id="13" name="object 13"/>
            <p:cNvPicPr/>
            <p:nvPr/>
          </p:nvPicPr>
          <p:blipFill>
            <a:blip r:embed="rId4" cstate="print"/>
            <a:stretch>
              <a:fillRect/>
            </a:stretch>
          </p:blipFill>
          <p:spPr>
            <a:xfrm>
              <a:off x="3098799" y="944626"/>
              <a:ext cx="267970" cy="158114"/>
            </a:xfrm>
            <a:prstGeom prst="rect">
              <a:avLst/>
            </a:prstGeom>
          </p:spPr>
        </p:pic>
        <p:sp>
          <p:nvSpPr>
            <p:cNvPr id="14" name="object 14"/>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3098799" y="944626"/>
              <a:ext cx="267970" cy="158114"/>
            </a:xfrm>
            <a:prstGeom prst="rect">
              <a:avLst/>
            </a:prstGeom>
          </p:spPr>
        </p:pic>
        <p:sp>
          <p:nvSpPr>
            <p:cNvPr id="16" name="object 16"/>
            <p:cNvSpPr/>
            <p:nvPr/>
          </p:nvSpPr>
          <p:spPr>
            <a:xfrm>
              <a:off x="3098799" y="944626"/>
              <a:ext cx="267970" cy="158115"/>
            </a:xfrm>
            <a:custGeom>
              <a:avLst/>
              <a:gdLst/>
              <a:ahLst/>
              <a:cxnLst/>
              <a:rect l="l" t="t" r="r" b="b"/>
              <a:pathLst>
                <a:path w="267970" h="158115">
                  <a:moveTo>
                    <a:pt x="0" y="134112"/>
                  </a:moveTo>
                  <a:lnTo>
                    <a:pt x="51307" y="135255"/>
                  </a:lnTo>
                  <a:lnTo>
                    <a:pt x="68833" y="125730"/>
                  </a:lnTo>
                  <a:lnTo>
                    <a:pt x="95885" y="33274"/>
                  </a:lnTo>
                  <a:lnTo>
                    <a:pt x="102616" y="24383"/>
                  </a:lnTo>
                  <a:lnTo>
                    <a:pt x="109855" y="14986"/>
                  </a:lnTo>
                  <a:lnTo>
                    <a:pt x="119125" y="6857"/>
                  </a:lnTo>
                  <a:lnTo>
                    <a:pt x="131952" y="1905"/>
                  </a:lnTo>
                  <a:lnTo>
                    <a:pt x="143256" y="0"/>
                  </a:lnTo>
                  <a:lnTo>
                    <a:pt x="164084" y="6604"/>
                  </a:lnTo>
                  <a:lnTo>
                    <a:pt x="190880" y="44195"/>
                  </a:lnTo>
                  <a:lnTo>
                    <a:pt x="212344" y="118237"/>
                  </a:lnTo>
                  <a:lnTo>
                    <a:pt x="215646" y="127762"/>
                  </a:lnTo>
                  <a:lnTo>
                    <a:pt x="220979" y="133857"/>
                  </a:lnTo>
                  <a:lnTo>
                    <a:pt x="230124" y="134238"/>
                  </a:lnTo>
                  <a:lnTo>
                    <a:pt x="267970" y="134112"/>
                  </a:lnTo>
                  <a:lnTo>
                    <a:pt x="267970" y="158114"/>
                  </a:lnTo>
                  <a:lnTo>
                    <a:pt x="228219" y="158114"/>
                  </a:lnTo>
                  <a:lnTo>
                    <a:pt x="193928" y="136651"/>
                  </a:lnTo>
                  <a:lnTo>
                    <a:pt x="165862" y="44957"/>
                  </a:lnTo>
                  <a:lnTo>
                    <a:pt x="154050" y="29591"/>
                  </a:lnTo>
                  <a:lnTo>
                    <a:pt x="141986" y="24130"/>
                  </a:lnTo>
                  <a:lnTo>
                    <a:pt x="129793" y="28701"/>
                  </a:lnTo>
                  <a:lnTo>
                    <a:pt x="117601" y="43687"/>
                  </a:lnTo>
                  <a:lnTo>
                    <a:pt x="110743" y="66548"/>
                  </a:lnTo>
                  <a:lnTo>
                    <a:pt x="103886" y="89407"/>
                  </a:lnTo>
                  <a:lnTo>
                    <a:pt x="97027" y="112268"/>
                  </a:lnTo>
                  <a:lnTo>
                    <a:pt x="75692" y="149987"/>
                  </a:lnTo>
                  <a:lnTo>
                    <a:pt x="0" y="158114"/>
                  </a:lnTo>
                  <a:lnTo>
                    <a:pt x="0" y="134112"/>
                  </a:lnTo>
                  <a:close/>
                </a:path>
              </a:pathLst>
            </a:custGeom>
            <a:ln w="6346">
              <a:solidFill>
                <a:srgbClr val="000101"/>
              </a:solidFill>
            </a:ln>
          </p:spPr>
          <p:txBody>
            <a:bodyPr wrap="square" lIns="0" tIns="0" rIns="0" bIns="0" rtlCol="0"/>
            <a:lstStyle/>
            <a:p>
              <a:endParaRPr/>
            </a:p>
          </p:txBody>
        </p:sp>
        <p:sp>
          <p:nvSpPr>
            <p:cNvPr id="17" name="object 17"/>
            <p:cNvSpPr/>
            <p:nvPr/>
          </p:nvSpPr>
          <p:spPr>
            <a:xfrm>
              <a:off x="2930270" y="690877"/>
              <a:ext cx="607060" cy="436245"/>
            </a:xfrm>
            <a:custGeom>
              <a:avLst/>
              <a:gdLst/>
              <a:ahLst/>
              <a:cxnLst/>
              <a:rect l="l" t="t" r="r" b="b"/>
              <a:pathLst>
                <a:path w="607060" h="436244">
                  <a:moveTo>
                    <a:pt x="127" y="75059"/>
                  </a:moveTo>
                  <a:lnTo>
                    <a:pt x="606907" y="75059"/>
                  </a:lnTo>
                  <a:lnTo>
                    <a:pt x="606907" y="0"/>
                  </a:lnTo>
                  <a:lnTo>
                    <a:pt x="127" y="0"/>
                  </a:lnTo>
                  <a:lnTo>
                    <a:pt x="127" y="75059"/>
                  </a:lnTo>
                  <a:close/>
                </a:path>
                <a:path w="607060" h="436244">
                  <a:moveTo>
                    <a:pt x="605028" y="75059"/>
                  </a:moveTo>
                  <a:lnTo>
                    <a:pt x="604774" y="435739"/>
                  </a:lnTo>
                  <a:lnTo>
                    <a:pt x="127" y="435739"/>
                  </a:lnTo>
                  <a:lnTo>
                    <a:pt x="0" y="75059"/>
                  </a:lnTo>
                </a:path>
              </a:pathLst>
            </a:custGeom>
            <a:ln w="10157">
              <a:solidFill>
                <a:srgbClr val="000101"/>
              </a:solidFill>
            </a:ln>
          </p:spPr>
          <p:txBody>
            <a:bodyPr wrap="square" lIns="0" tIns="0" rIns="0" bIns="0" rtlCol="0"/>
            <a:lstStyle/>
            <a:p>
              <a:endParaRPr/>
            </a:p>
          </p:txBody>
        </p:sp>
        <p:sp>
          <p:nvSpPr>
            <p:cNvPr id="18" name="object 18"/>
            <p:cNvSpPr/>
            <p:nvPr/>
          </p:nvSpPr>
          <p:spPr>
            <a:xfrm>
              <a:off x="2930397" y="753745"/>
              <a:ext cx="605155" cy="657225"/>
            </a:xfrm>
            <a:custGeom>
              <a:avLst/>
              <a:gdLst/>
              <a:ahLst/>
              <a:cxnLst/>
              <a:rect l="l" t="t" r="r" b="b"/>
              <a:pathLst>
                <a:path w="605154" h="657225">
                  <a:moveTo>
                    <a:pt x="168401" y="12192"/>
                  </a:moveTo>
                  <a:lnTo>
                    <a:pt x="168401" y="324357"/>
                  </a:lnTo>
                  <a:lnTo>
                    <a:pt x="168401" y="375666"/>
                  </a:lnTo>
                </a:path>
                <a:path w="605154" h="657225">
                  <a:moveTo>
                    <a:pt x="198374" y="372872"/>
                  </a:moveTo>
                  <a:lnTo>
                    <a:pt x="168401" y="428751"/>
                  </a:lnTo>
                  <a:lnTo>
                    <a:pt x="168656" y="536448"/>
                  </a:lnTo>
                  <a:lnTo>
                    <a:pt x="105537" y="656970"/>
                  </a:lnTo>
                  <a:lnTo>
                    <a:pt x="62483" y="656970"/>
                  </a:lnTo>
                  <a:lnTo>
                    <a:pt x="0" y="536448"/>
                  </a:lnTo>
                  <a:lnTo>
                    <a:pt x="0" y="0"/>
                  </a:lnTo>
                </a:path>
                <a:path w="605154" h="657225">
                  <a:moveTo>
                    <a:pt x="436372" y="12192"/>
                  </a:moveTo>
                  <a:lnTo>
                    <a:pt x="436372" y="324357"/>
                  </a:lnTo>
                  <a:lnTo>
                    <a:pt x="436372" y="375666"/>
                  </a:lnTo>
                </a:path>
                <a:path w="605154" h="657225">
                  <a:moveTo>
                    <a:pt x="406273" y="372872"/>
                  </a:moveTo>
                  <a:lnTo>
                    <a:pt x="436372" y="428751"/>
                  </a:lnTo>
                  <a:lnTo>
                    <a:pt x="436117" y="536448"/>
                  </a:lnTo>
                  <a:lnTo>
                    <a:pt x="499237" y="656970"/>
                  </a:lnTo>
                  <a:lnTo>
                    <a:pt x="542289" y="656970"/>
                  </a:lnTo>
                  <a:lnTo>
                    <a:pt x="604774" y="536448"/>
                  </a:lnTo>
                  <a:lnTo>
                    <a:pt x="604774" y="0"/>
                  </a:lnTo>
                </a:path>
              </a:pathLst>
            </a:custGeom>
            <a:ln w="6346">
              <a:solidFill>
                <a:srgbClr val="000101"/>
              </a:solidFill>
            </a:ln>
          </p:spPr>
          <p:txBody>
            <a:bodyPr wrap="square" lIns="0" tIns="0" rIns="0" bIns="0" rtlCol="0"/>
            <a:lstStyle/>
            <a:p>
              <a:endParaRPr/>
            </a:p>
          </p:txBody>
        </p:sp>
        <p:sp>
          <p:nvSpPr>
            <p:cNvPr id="19" name="object 19"/>
            <p:cNvSpPr/>
            <p:nvPr/>
          </p:nvSpPr>
          <p:spPr>
            <a:xfrm>
              <a:off x="2992119" y="813562"/>
              <a:ext cx="45085" cy="57150"/>
            </a:xfrm>
            <a:custGeom>
              <a:avLst/>
              <a:gdLst/>
              <a:ahLst/>
              <a:cxnLst/>
              <a:rect l="l" t="t" r="r" b="b"/>
              <a:pathLst>
                <a:path w="45085" h="57150">
                  <a:moveTo>
                    <a:pt x="36830" y="0"/>
                  </a:moveTo>
                  <a:lnTo>
                    <a:pt x="8000" y="0"/>
                  </a:lnTo>
                  <a:lnTo>
                    <a:pt x="0" y="8127"/>
                  </a:lnTo>
                  <a:lnTo>
                    <a:pt x="0" y="49149"/>
                  </a:lnTo>
                  <a:lnTo>
                    <a:pt x="8000" y="57150"/>
                  </a:lnTo>
                  <a:lnTo>
                    <a:pt x="36830" y="57150"/>
                  </a:lnTo>
                  <a:lnTo>
                    <a:pt x="44831" y="49149"/>
                  </a:lnTo>
                  <a:lnTo>
                    <a:pt x="44831" y="8127"/>
                  </a:lnTo>
                  <a:lnTo>
                    <a:pt x="36830" y="0"/>
                  </a:lnTo>
                  <a:close/>
                </a:path>
              </a:pathLst>
            </a:custGeom>
            <a:solidFill>
              <a:srgbClr val="DCDDDE"/>
            </a:solidFill>
          </p:spPr>
          <p:txBody>
            <a:bodyPr wrap="square" lIns="0" tIns="0" rIns="0" bIns="0" rtlCol="0"/>
            <a:lstStyle/>
            <a:p>
              <a:endParaRPr/>
            </a:p>
          </p:txBody>
        </p:sp>
        <p:sp>
          <p:nvSpPr>
            <p:cNvPr id="20" name="object 20"/>
            <p:cNvSpPr/>
            <p:nvPr/>
          </p:nvSpPr>
          <p:spPr>
            <a:xfrm>
              <a:off x="2992119" y="813562"/>
              <a:ext cx="45085" cy="57150"/>
            </a:xfrm>
            <a:custGeom>
              <a:avLst/>
              <a:gdLst/>
              <a:ahLst/>
              <a:cxnLst/>
              <a:rect l="l" t="t" r="r" b="b"/>
              <a:pathLst>
                <a:path w="45085" h="57150">
                  <a:moveTo>
                    <a:pt x="17906" y="0"/>
                  </a:moveTo>
                  <a:lnTo>
                    <a:pt x="26924" y="0"/>
                  </a:lnTo>
                  <a:lnTo>
                    <a:pt x="36830" y="0"/>
                  </a:lnTo>
                  <a:lnTo>
                    <a:pt x="44831" y="8127"/>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21" name="object 21"/>
            <p:cNvSpPr/>
            <p:nvPr/>
          </p:nvSpPr>
          <p:spPr>
            <a:xfrm>
              <a:off x="3424046"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22" name="object 22"/>
            <p:cNvSpPr/>
            <p:nvPr/>
          </p:nvSpPr>
          <p:spPr>
            <a:xfrm>
              <a:off x="3424046"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23" name="object 23"/>
            <p:cNvSpPr/>
            <p:nvPr/>
          </p:nvSpPr>
          <p:spPr>
            <a:xfrm>
              <a:off x="2992119" y="1029589"/>
              <a:ext cx="45085" cy="57150"/>
            </a:xfrm>
            <a:custGeom>
              <a:avLst/>
              <a:gdLst/>
              <a:ahLst/>
              <a:cxnLst/>
              <a:rect l="l" t="t" r="r" b="b"/>
              <a:pathLst>
                <a:path w="45085" h="57150">
                  <a:moveTo>
                    <a:pt x="36830" y="0"/>
                  </a:moveTo>
                  <a:lnTo>
                    <a:pt x="8000" y="0"/>
                  </a:lnTo>
                  <a:lnTo>
                    <a:pt x="0" y="8128"/>
                  </a:lnTo>
                  <a:lnTo>
                    <a:pt x="0" y="49149"/>
                  </a:lnTo>
                  <a:lnTo>
                    <a:pt x="8000" y="57150"/>
                  </a:lnTo>
                  <a:lnTo>
                    <a:pt x="36830" y="57150"/>
                  </a:lnTo>
                  <a:lnTo>
                    <a:pt x="44831" y="49149"/>
                  </a:lnTo>
                  <a:lnTo>
                    <a:pt x="44831" y="8128"/>
                  </a:lnTo>
                  <a:lnTo>
                    <a:pt x="36830" y="0"/>
                  </a:lnTo>
                  <a:close/>
                </a:path>
              </a:pathLst>
            </a:custGeom>
            <a:solidFill>
              <a:srgbClr val="DCDDDE"/>
            </a:solidFill>
          </p:spPr>
          <p:txBody>
            <a:bodyPr wrap="square" lIns="0" tIns="0" rIns="0" bIns="0" rtlCol="0"/>
            <a:lstStyle/>
            <a:p>
              <a:endParaRPr/>
            </a:p>
          </p:txBody>
        </p:sp>
        <p:sp>
          <p:nvSpPr>
            <p:cNvPr id="24" name="object 24"/>
            <p:cNvSpPr/>
            <p:nvPr/>
          </p:nvSpPr>
          <p:spPr>
            <a:xfrm>
              <a:off x="2992119" y="1029589"/>
              <a:ext cx="45085" cy="57150"/>
            </a:xfrm>
            <a:custGeom>
              <a:avLst/>
              <a:gdLst/>
              <a:ahLst/>
              <a:cxnLst/>
              <a:rect l="l" t="t" r="r" b="b"/>
              <a:pathLst>
                <a:path w="45085" h="57150">
                  <a:moveTo>
                    <a:pt x="17906" y="0"/>
                  </a:moveTo>
                  <a:lnTo>
                    <a:pt x="26924" y="0"/>
                  </a:lnTo>
                  <a:lnTo>
                    <a:pt x="36830" y="0"/>
                  </a:lnTo>
                  <a:lnTo>
                    <a:pt x="44831" y="8128"/>
                  </a:lnTo>
                  <a:lnTo>
                    <a:pt x="44831" y="17906"/>
                  </a:lnTo>
                  <a:lnTo>
                    <a:pt x="44831" y="39243"/>
                  </a:lnTo>
                  <a:lnTo>
                    <a:pt x="44831" y="49149"/>
                  </a:lnTo>
                  <a:lnTo>
                    <a:pt x="36830" y="57150"/>
                  </a:lnTo>
                  <a:lnTo>
                    <a:pt x="26924"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sp>
          <p:nvSpPr>
            <p:cNvPr id="25" name="object 25"/>
            <p:cNvSpPr/>
            <p:nvPr/>
          </p:nvSpPr>
          <p:spPr>
            <a:xfrm>
              <a:off x="3424046"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26" name="object 26"/>
            <p:cNvSpPr/>
            <p:nvPr/>
          </p:nvSpPr>
          <p:spPr>
            <a:xfrm>
              <a:off x="3424046"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grpSp>
      <p:grpSp>
        <p:nvGrpSpPr>
          <p:cNvPr id="27" name="object 27"/>
          <p:cNvGrpSpPr/>
          <p:nvPr/>
        </p:nvGrpSpPr>
        <p:grpSpPr>
          <a:xfrm>
            <a:off x="4149090" y="685798"/>
            <a:ext cx="617220" cy="728345"/>
            <a:chOff x="4149090" y="685798"/>
            <a:chExt cx="617220" cy="728345"/>
          </a:xfrm>
        </p:grpSpPr>
        <p:sp>
          <p:nvSpPr>
            <p:cNvPr id="28" name="object 28"/>
            <p:cNvSpPr/>
            <p:nvPr/>
          </p:nvSpPr>
          <p:spPr>
            <a:xfrm>
              <a:off x="4319905" y="956817"/>
              <a:ext cx="283210" cy="146050"/>
            </a:xfrm>
            <a:custGeom>
              <a:avLst/>
              <a:gdLst/>
              <a:ahLst/>
              <a:cxnLst/>
              <a:rect l="l" t="t" r="r" b="b"/>
              <a:pathLst>
                <a:path w="283210" h="146050">
                  <a:moveTo>
                    <a:pt x="120650" y="26543"/>
                  </a:moveTo>
                  <a:lnTo>
                    <a:pt x="119380" y="28575"/>
                  </a:lnTo>
                  <a:lnTo>
                    <a:pt x="119380" y="28956"/>
                  </a:lnTo>
                  <a:lnTo>
                    <a:pt x="120523" y="27178"/>
                  </a:lnTo>
                  <a:lnTo>
                    <a:pt x="120650" y="26543"/>
                  </a:lnTo>
                  <a:close/>
                </a:path>
                <a:path w="283210" h="146050">
                  <a:moveTo>
                    <a:pt x="126619" y="17018"/>
                  </a:moveTo>
                  <a:lnTo>
                    <a:pt x="110109" y="1524"/>
                  </a:lnTo>
                  <a:lnTo>
                    <a:pt x="95885" y="21082"/>
                  </a:lnTo>
                  <a:lnTo>
                    <a:pt x="68834" y="113538"/>
                  </a:lnTo>
                  <a:lnTo>
                    <a:pt x="51435" y="123063"/>
                  </a:lnTo>
                  <a:lnTo>
                    <a:pt x="0" y="121920"/>
                  </a:lnTo>
                  <a:lnTo>
                    <a:pt x="0" y="145923"/>
                  </a:lnTo>
                  <a:lnTo>
                    <a:pt x="58166" y="145161"/>
                  </a:lnTo>
                  <a:lnTo>
                    <a:pt x="90170" y="123063"/>
                  </a:lnTo>
                  <a:lnTo>
                    <a:pt x="117602" y="31496"/>
                  </a:lnTo>
                  <a:lnTo>
                    <a:pt x="119380" y="28575"/>
                  </a:lnTo>
                  <a:lnTo>
                    <a:pt x="119507" y="27940"/>
                  </a:lnTo>
                  <a:lnTo>
                    <a:pt x="126619" y="17018"/>
                  </a:lnTo>
                  <a:close/>
                </a:path>
                <a:path w="283210" h="146050">
                  <a:moveTo>
                    <a:pt x="282956" y="121920"/>
                  </a:moveTo>
                  <a:lnTo>
                    <a:pt x="230124" y="122047"/>
                  </a:lnTo>
                  <a:lnTo>
                    <a:pt x="190881" y="32004"/>
                  </a:lnTo>
                  <a:lnTo>
                    <a:pt x="183642" y="11684"/>
                  </a:lnTo>
                  <a:lnTo>
                    <a:pt x="168656" y="0"/>
                  </a:lnTo>
                  <a:lnTo>
                    <a:pt x="158496" y="21971"/>
                  </a:lnTo>
                  <a:lnTo>
                    <a:pt x="160020" y="22987"/>
                  </a:lnTo>
                  <a:lnTo>
                    <a:pt x="165862" y="32766"/>
                  </a:lnTo>
                  <a:lnTo>
                    <a:pt x="189230" y="112395"/>
                  </a:lnTo>
                  <a:lnTo>
                    <a:pt x="228219" y="145923"/>
                  </a:lnTo>
                  <a:lnTo>
                    <a:pt x="282956" y="145923"/>
                  </a:lnTo>
                  <a:lnTo>
                    <a:pt x="282956" y="122047"/>
                  </a:lnTo>
                  <a:lnTo>
                    <a:pt x="282956" y="121920"/>
                  </a:lnTo>
                  <a:close/>
                </a:path>
              </a:pathLst>
            </a:custGeom>
            <a:solidFill>
              <a:srgbClr val="A7A9AC"/>
            </a:solidFill>
          </p:spPr>
          <p:txBody>
            <a:bodyPr wrap="square" lIns="0" tIns="0" rIns="0" bIns="0" rtlCol="0"/>
            <a:lstStyle/>
            <a:p>
              <a:endParaRPr/>
            </a:p>
          </p:txBody>
        </p:sp>
        <p:sp>
          <p:nvSpPr>
            <p:cNvPr id="29" name="object 29"/>
            <p:cNvSpPr/>
            <p:nvPr/>
          </p:nvSpPr>
          <p:spPr>
            <a:xfrm>
              <a:off x="4319904" y="956818"/>
              <a:ext cx="283210" cy="146050"/>
            </a:xfrm>
            <a:custGeom>
              <a:avLst/>
              <a:gdLst/>
              <a:ahLst/>
              <a:cxnLst/>
              <a:rect l="l" t="t" r="r" b="b"/>
              <a:pathLst>
                <a:path w="283210" h="146050">
                  <a:moveTo>
                    <a:pt x="158496" y="21970"/>
                  </a:moveTo>
                  <a:lnTo>
                    <a:pt x="168656" y="0"/>
                  </a:lnTo>
                  <a:lnTo>
                    <a:pt x="179705" y="8508"/>
                  </a:lnTo>
                  <a:lnTo>
                    <a:pt x="183642" y="11683"/>
                  </a:lnTo>
                  <a:lnTo>
                    <a:pt x="185547" y="17144"/>
                  </a:lnTo>
                  <a:lnTo>
                    <a:pt x="190881" y="32003"/>
                  </a:lnTo>
                  <a:lnTo>
                    <a:pt x="212344" y="106044"/>
                  </a:lnTo>
                  <a:lnTo>
                    <a:pt x="215646" y="115569"/>
                  </a:lnTo>
                  <a:lnTo>
                    <a:pt x="221107" y="121665"/>
                  </a:lnTo>
                  <a:lnTo>
                    <a:pt x="230124" y="122046"/>
                  </a:lnTo>
                  <a:lnTo>
                    <a:pt x="282956" y="121919"/>
                  </a:lnTo>
                  <a:lnTo>
                    <a:pt x="282956" y="145922"/>
                  </a:lnTo>
                  <a:lnTo>
                    <a:pt x="228219" y="145922"/>
                  </a:lnTo>
                  <a:lnTo>
                    <a:pt x="193929" y="124459"/>
                  </a:lnTo>
                  <a:lnTo>
                    <a:pt x="165862" y="32765"/>
                  </a:lnTo>
                  <a:lnTo>
                    <a:pt x="161417" y="25272"/>
                  </a:lnTo>
                  <a:lnTo>
                    <a:pt x="160020" y="22987"/>
                  </a:lnTo>
                  <a:lnTo>
                    <a:pt x="159639" y="22859"/>
                  </a:lnTo>
                  <a:lnTo>
                    <a:pt x="158496" y="21970"/>
                  </a:lnTo>
                  <a:close/>
                </a:path>
                <a:path w="283210" h="146050">
                  <a:moveTo>
                    <a:pt x="110109" y="1524"/>
                  </a:moveTo>
                  <a:lnTo>
                    <a:pt x="126619" y="17018"/>
                  </a:lnTo>
                  <a:lnTo>
                    <a:pt x="119507" y="27939"/>
                  </a:lnTo>
                  <a:lnTo>
                    <a:pt x="119380" y="28956"/>
                  </a:lnTo>
                  <a:lnTo>
                    <a:pt x="120523" y="27177"/>
                  </a:lnTo>
                  <a:lnTo>
                    <a:pt x="120650" y="26543"/>
                  </a:lnTo>
                  <a:lnTo>
                    <a:pt x="117602" y="31495"/>
                  </a:lnTo>
                  <a:lnTo>
                    <a:pt x="110744" y="54356"/>
                  </a:lnTo>
                  <a:lnTo>
                    <a:pt x="103886" y="77215"/>
                  </a:lnTo>
                  <a:lnTo>
                    <a:pt x="90170" y="122935"/>
                  </a:lnTo>
                  <a:lnTo>
                    <a:pt x="58166" y="145160"/>
                  </a:lnTo>
                  <a:lnTo>
                    <a:pt x="0" y="145922"/>
                  </a:lnTo>
                  <a:lnTo>
                    <a:pt x="0" y="121919"/>
                  </a:lnTo>
                  <a:lnTo>
                    <a:pt x="51435" y="123062"/>
                  </a:lnTo>
                  <a:lnTo>
                    <a:pt x="68834" y="113537"/>
                  </a:lnTo>
                  <a:lnTo>
                    <a:pt x="95885" y="21081"/>
                  </a:lnTo>
                  <a:lnTo>
                    <a:pt x="110109" y="1524"/>
                  </a:lnTo>
                  <a:close/>
                </a:path>
                <a:path w="283210" h="146050">
                  <a:moveTo>
                    <a:pt x="282956" y="121919"/>
                  </a:moveTo>
                  <a:lnTo>
                    <a:pt x="234315" y="121919"/>
                  </a:lnTo>
                  <a:lnTo>
                    <a:pt x="226187" y="122935"/>
                  </a:lnTo>
                  <a:lnTo>
                    <a:pt x="218186" y="119125"/>
                  </a:lnTo>
                  <a:lnTo>
                    <a:pt x="214122" y="112013"/>
                  </a:lnTo>
                  <a:lnTo>
                    <a:pt x="190881" y="32003"/>
                  </a:lnTo>
                  <a:lnTo>
                    <a:pt x="187833" y="20193"/>
                  </a:lnTo>
                  <a:lnTo>
                    <a:pt x="184404" y="11810"/>
                  </a:lnTo>
                  <a:lnTo>
                    <a:pt x="178689" y="5460"/>
                  </a:lnTo>
                  <a:lnTo>
                    <a:pt x="168656" y="0"/>
                  </a:lnTo>
                  <a:lnTo>
                    <a:pt x="159639" y="22859"/>
                  </a:lnTo>
                  <a:lnTo>
                    <a:pt x="157861" y="21335"/>
                  </a:lnTo>
                </a:path>
                <a:path w="283210" h="146050">
                  <a:moveTo>
                    <a:pt x="0" y="145922"/>
                  </a:moveTo>
                  <a:lnTo>
                    <a:pt x="47371" y="145922"/>
                  </a:lnTo>
                  <a:lnTo>
                    <a:pt x="60833" y="145033"/>
                  </a:lnTo>
                  <a:lnTo>
                    <a:pt x="91186" y="121031"/>
                  </a:lnTo>
                  <a:lnTo>
                    <a:pt x="115189" y="38226"/>
                  </a:lnTo>
                  <a:lnTo>
                    <a:pt x="116840" y="31622"/>
                  </a:lnTo>
                  <a:lnTo>
                    <a:pt x="120269" y="25653"/>
                  </a:lnTo>
                  <a:lnTo>
                    <a:pt x="124968" y="21081"/>
                  </a:lnTo>
                </a:path>
                <a:path w="283210" h="146050">
                  <a:moveTo>
                    <a:pt x="0" y="121919"/>
                  </a:moveTo>
                  <a:lnTo>
                    <a:pt x="48641" y="121919"/>
                  </a:lnTo>
                  <a:lnTo>
                    <a:pt x="56769" y="122935"/>
                  </a:lnTo>
                  <a:lnTo>
                    <a:pt x="64770" y="119125"/>
                  </a:lnTo>
                  <a:lnTo>
                    <a:pt x="68834" y="112013"/>
                  </a:lnTo>
                  <a:lnTo>
                    <a:pt x="92075" y="32003"/>
                  </a:lnTo>
                  <a:lnTo>
                    <a:pt x="94869" y="22097"/>
                  </a:lnTo>
                  <a:lnTo>
                    <a:pt x="98298" y="14477"/>
                  </a:lnTo>
                  <a:lnTo>
                    <a:pt x="103124" y="8000"/>
                  </a:lnTo>
                  <a:lnTo>
                    <a:pt x="110109" y="1524"/>
                  </a:lnTo>
                  <a:lnTo>
                    <a:pt x="111506" y="381"/>
                  </a:lnTo>
                  <a:lnTo>
                    <a:pt x="124841" y="15747"/>
                  </a:lnTo>
                  <a:lnTo>
                    <a:pt x="126619" y="17018"/>
                  </a:lnTo>
                  <a:lnTo>
                    <a:pt x="123571" y="22859"/>
                  </a:lnTo>
                  <a:lnTo>
                    <a:pt x="124714" y="21843"/>
                  </a:lnTo>
                </a:path>
              </a:pathLst>
            </a:custGeom>
            <a:ln w="6346">
              <a:solidFill>
                <a:srgbClr val="000101"/>
              </a:solidFill>
            </a:ln>
          </p:spPr>
          <p:txBody>
            <a:bodyPr wrap="square" lIns="0" tIns="0" rIns="0" bIns="0" rtlCol="0"/>
            <a:lstStyle/>
            <a:p>
              <a:endParaRPr/>
            </a:p>
          </p:txBody>
        </p:sp>
        <p:sp>
          <p:nvSpPr>
            <p:cNvPr id="30" name="object 30"/>
            <p:cNvSpPr/>
            <p:nvPr/>
          </p:nvSpPr>
          <p:spPr>
            <a:xfrm>
              <a:off x="4154297" y="765936"/>
              <a:ext cx="605155" cy="645160"/>
            </a:xfrm>
            <a:custGeom>
              <a:avLst/>
              <a:gdLst/>
              <a:ahLst/>
              <a:cxnLst/>
              <a:rect l="l" t="t" r="r" b="b"/>
              <a:pathLst>
                <a:path w="605154" h="645160">
                  <a:moveTo>
                    <a:pt x="198501" y="363220"/>
                  </a:moveTo>
                  <a:lnTo>
                    <a:pt x="168402" y="360680"/>
                  </a:lnTo>
                  <a:lnTo>
                    <a:pt x="168402" y="0"/>
                  </a:lnTo>
                  <a:lnTo>
                    <a:pt x="0" y="0"/>
                  </a:lnTo>
                  <a:lnTo>
                    <a:pt x="0" y="524256"/>
                  </a:lnTo>
                  <a:lnTo>
                    <a:pt x="62611" y="644779"/>
                  </a:lnTo>
                  <a:lnTo>
                    <a:pt x="105664" y="644779"/>
                  </a:lnTo>
                  <a:lnTo>
                    <a:pt x="168783" y="524256"/>
                  </a:lnTo>
                  <a:lnTo>
                    <a:pt x="168402" y="416560"/>
                  </a:lnTo>
                  <a:lnTo>
                    <a:pt x="198501" y="363220"/>
                  </a:lnTo>
                  <a:close/>
                </a:path>
                <a:path w="605154" h="645160">
                  <a:moveTo>
                    <a:pt x="604901" y="0"/>
                  </a:moveTo>
                  <a:lnTo>
                    <a:pt x="436499" y="0"/>
                  </a:lnTo>
                  <a:lnTo>
                    <a:pt x="436499" y="360680"/>
                  </a:lnTo>
                  <a:lnTo>
                    <a:pt x="406400" y="363220"/>
                  </a:lnTo>
                  <a:lnTo>
                    <a:pt x="436499" y="416560"/>
                  </a:lnTo>
                  <a:lnTo>
                    <a:pt x="436245" y="524256"/>
                  </a:lnTo>
                  <a:lnTo>
                    <a:pt x="499364" y="644779"/>
                  </a:lnTo>
                  <a:lnTo>
                    <a:pt x="542417" y="644779"/>
                  </a:lnTo>
                  <a:lnTo>
                    <a:pt x="604901" y="524256"/>
                  </a:lnTo>
                  <a:lnTo>
                    <a:pt x="604901" y="0"/>
                  </a:lnTo>
                  <a:close/>
                </a:path>
              </a:pathLst>
            </a:custGeom>
            <a:solidFill>
              <a:srgbClr val="A7A9AC"/>
            </a:solidFill>
          </p:spPr>
          <p:txBody>
            <a:bodyPr wrap="square" lIns="0" tIns="0" rIns="0" bIns="0" rtlCol="0"/>
            <a:lstStyle/>
            <a:p>
              <a:endParaRPr/>
            </a:p>
          </p:txBody>
        </p:sp>
        <p:sp>
          <p:nvSpPr>
            <p:cNvPr id="31" name="object 31"/>
            <p:cNvSpPr/>
            <p:nvPr/>
          </p:nvSpPr>
          <p:spPr>
            <a:xfrm>
              <a:off x="4154169" y="690877"/>
              <a:ext cx="607060" cy="436245"/>
            </a:xfrm>
            <a:custGeom>
              <a:avLst/>
              <a:gdLst/>
              <a:ahLst/>
              <a:cxnLst/>
              <a:rect l="l" t="t" r="r" b="b"/>
              <a:pathLst>
                <a:path w="607060" h="436244">
                  <a:moveTo>
                    <a:pt x="126" y="75059"/>
                  </a:moveTo>
                  <a:lnTo>
                    <a:pt x="606907" y="75059"/>
                  </a:lnTo>
                  <a:lnTo>
                    <a:pt x="606907" y="0"/>
                  </a:lnTo>
                  <a:lnTo>
                    <a:pt x="126" y="0"/>
                  </a:lnTo>
                  <a:lnTo>
                    <a:pt x="126" y="75059"/>
                  </a:lnTo>
                  <a:close/>
                </a:path>
                <a:path w="607060" h="436244">
                  <a:moveTo>
                    <a:pt x="605154" y="75059"/>
                  </a:moveTo>
                  <a:lnTo>
                    <a:pt x="604901" y="435739"/>
                  </a:lnTo>
                  <a:lnTo>
                    <a:pt x="253" y="435739"/>
                  </a:lnTo>
                  <a:lnTo>
                    <a:pt x="0" y="75059"/>
                  </a:lnTo>
                </a:path>
              </a:pathLst>
            </a:custGeom>
            <a:ln w="10157">
              <a:solidFill>
                <a:srgbClr val="000101"/>
              </a:solidFill>
            </a:ln>
          </p:spPr>
          <p:txBody>
            <a:bodyPr wrap="square" lIns="0" tIns="0" rIns="0" bIns="0" rtlCol="0"/>
            <a:lstStyle/>
            <a:p>
              <a:endParaRPr/>
            </a:p>
          </p:txBody>
        </p:sp>
        <p:sp>
          <p:nvSpPr>
            <p:cNvPr id="32" name="object 32"/>
            <p:cNvSpPr/>
            <p:nvPr/>
          </p:nvSpPr>
          <p:spPr>
            <a:xfrm>
              <a:off x="4154296" y="753745"/>
              <a:ext cx="605155" cy="657225"/>
            </a:xfrm>
            <a:custGeom>
              <a:avLst/>
              <a:gdLst/>
              <a:ahLst/>
              <a:cxnLst/>
              <a:rect l="l" t="t" r="r" b="b"/>
              <a:pathLst>
                <a:path w="605154" h="657225">
                  <a:moveTo>
                    <a:pt x="168401" y="12192"/>
                  </a:moveTo>
                  <a:lnTo>
                    <a:pt x="168401" y="324357"/>
                  </a:lnTo>
                  <a:lnTo>
                    <a:pt x="168401" y="375666"/>
                  </a:lnTo>
                </a:path>
                <a:path w="605154" h="657225">
                  <a:moveTo>
                    <a:pt x="198500" y="372872"/>
                  </a:moveTo>
                  <a:lnTo>
                    <a:pt x="168401" y="428751"/>
                  </a:lnTo>
                  <a:lnTo>
                    <a:pt x="168782" y="536448"/>
                  </a:lnTo>
                  <a:lnTo>
                    <a:pt x="105663" y="656970"/>
                  </a:lnTo>
                  <a:lnTo>
                    <a:pt x="62611" y="656970"/>
                  </a:lnTo>
                  <a:lnTo>
                    <a:pt x="0" y="536448"/>
                  </a:lnTo>
                  <a:lnTo>
                    <a:pt x="0" y="0"/>
                  </a:lnTo>
                </a:path>
                <a:path w="605154" h="657225">
                  <a:moveTo>
                    <a:pt x="436499" y="12192"/>
                  </a:moveTo>
                  <a:lnTo>
                    <a:pt x="436499" y="324357"/>
                  </a:lnTo>
                  <a:lnTo>
                    <a:pt x="436499" y="375666"/>
                  </a:lnTo>
                </a:path>
                <a:path w="605154" h="657225">
                  <a:moveTo>
                    <a:pt x="406400" y="372872"/>
                  </a:moveTo>
                  <a:lnTo>
                    <a:pt x="436499" y="428751"/>
                  </a:lnTo>
                  <a:lnTo>
                    <a:pt x="436244" y="536448"/>
                  </a:lnTo>
                  <a:lnTo>
                    <a:pt x="499363" y="656970"/>
                  </a:lnTo>
                  <a:lnTo>
                    <a:pt x="542416" y="656970"/>
                  </a:lnTo>
                  <a:lnTo>
                    <a:pt x="604901" y="536448"/>
                  </a:lnTo>
                  <a:lnTo>
                    <a:pt x="604901" y="0"/>
                  </a:lnTo>
                </a:path>
              </a:pathLst>
            </a:custGeom>
            <a:ln w="6346">
              <a:solidFill>
                <a:srgbClr val="000101"/>
              </a:solidFill>
            </a:ln>
          </p:spPr>
          <p:txBody>
            <a:bodyPr wrap="square" lIns="0" tIns="0" rIns="0" bIns="0" rtlCol="0"/>
            <a:lstStyle/>
            <a:p>
              <a:endParaRPr/>
            </a:p>
          </p:txBody>
        </p:sp>
        <p:pic>
          <p:nvPicPr>
            <p:cNvPr id="33" name="object 33"/>
            <p:cNvPicPr/>
            <p:nvPr/>
          </p:nvPicPr>
          <p:blipFill>
            <a:blip r:embed="rId5" cstate="print"/>
            <a:stretch>
              <a:fillRect/>
            </a:stretch>
          </p:blipFill>
          <p:spPr>
            <a:xfrm>
              <a:off x="4474338" y="974473"/>
              <a:ext cx="131695" cy="131441"/>
            </a:xfrm>
            <a:prstGeom prst="rect">
              <a:avLst/>
            </a:prstGeom>
          </p:spPr>
        </p:pic>
        <p:sp>
          <p:nvSpPr>
            <p:cNvPr id="34" name="object 34"/>
            <p:cNvSpPr/>
            <p:nvPr/>
          </p:nvSpPr>
          <p:spPr>
            <a:xfrm>
              <a:off x="4216018" y="813562"/>
              <a:ext cx="45085" cy="57150"/>
            </a:xfrm>
            <a:custGeom>
              <a:avLst/>
              <a:gdLst/>
              <a:ahLst/>
              <a:cxnLst/>
              <a:rect l="l" t="t" r="r" b="b"/>
              <a:pathLst>
                <a:path w="45085" h="57150">
                  <a:moveTo>
                    <a:pt x="36956" y="0"/>
                  </a:moveTo>
                  <a:lnTo>
                    <a:pt x="8127" y="0"/>
                  </a:lnTo>
                  <a:lnTo>
                    <a:pt x="0" y="8127"/>
                  </a:lnTo>
                  <a:lnTo>
                    <a:pt x="0" y="49149"/>
                  </a:lnTo>
                  <a:lnTo>
                    <a:pt x="8127" y="57150"/>
                  </a:lnTo>
                  <a:lnTo>
                    <a:pt x="36956" y="57150"/>
                  </a:lnTo>
                  <a:lnTo>
                    <a:pt x="44957" y="49149"/>
                  </a:lnTo>
                  <a:lnTo>
                    <a:pt x="44957" y="8127"/>
                  </a:lnTo>
                  <a:lnTo>
                    <a:pt x="36956" y="0"/>
                  </a:lnTo>
                  <a:close/>
                </a:path>
              </a:pathLst>
            </a:custGeom>
            <a:solidFill>
              <a:srgbClr val="DCDDDE"/>
            </a:solidFill>
          </p:spPr>
          <p:txBody>
            <a:bodyPr wrap="square" lIns="0" tIns="0" rIns="0" bIns="0" rtlCol="0"/>
            <a:lstStyle/>
            <a:p>
              <a:endParaRPr/>
            </a:p>
          </p:txBody>
        </p:sp>
        <p:sp>
          <p:nvSpPr>
            <p:cNvPr id="35" name="object 35"/>
            <p:cNvSpPr/>
            <p:nvPr/>
          </p:nvSpPr>
          <p:spPr>
            <a:xfrm>
              <a:off x="4216018" y="813562"/>
              <a:ext cx="45085" cy="57150"/>
            </a:xfrm>
            <a:custGeom>
              <a:avLst/>
              <a:gdLst/>
              <a:ahLst/>
              <a:cxnLst/>
              <a:rect l="l" t="t" r="r" b="b"/>
              <a:pathLst>
                <a:path w="45085" h="57150">
                  <a:moveTo>
                    <a:pt x="17906" y="0"/>
                  </a:moveTo>
                  <a:lnTo>
                    <a:pt x="27050" y="0"/>
                  </a:lnTo>
                  <a:lnTo>
                    <a:pt x="36956" y="0"/>
                  </a:lnTo>
                  <a:lnTo>
                    <a:pt x="44957" y="8127"/>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7"/>
                  </a:lnTo>
                  <a:lnTo>
                    <a:pt x="8127" y="0"/>
                  </a:lnTo>
                  <a:lnTo>
                    <a:pt x="17906" y="0"/>
                  </a:lnTo>
                  <a:close/>
                </a:path>
              </a:pathLst>
            </a:custGeom>
            <a:ln w="3175">
              <a:solidFill>
                <a:srgbClr val="221F1F"/>
              </a:solidFill>
            </a:ln>
          </p:spPr>
          <p:txBody>
            <a:bodyPr wrap="square" lIns="0" tIns="0" rIns="0" bIns="0" rtlCol="0"/>
            <a:lstStyle/>
            <a:p>
              <a:endParaRPr/>
            </a:p>
          </p:txBody>
        </p:sp>
        <p:sp>
          <p:nvSpPr>
            <p:cNvPr id="36" name="object 36"/>
            <p:cNvSpPr/>
            <p:nvPr/>
          </p:nvSpPr>
          <p:spPr>
            <a:xfrm>
              <a:off x="4648072" y="813562"/>
              <a:ext cx="45085" cy="57150"/>
            </a:xfrm>
            <a:custGeom>
              <a:avLst/>
              <a:gdLst/>
              <a:ahLst/>
              <a:cxnLst/>
              <a:rect l="l" t="t" r="r" b="b"/>
              <a:pathLst>
                <a:path w="45085" h="57150">
                  <a:moveTo>
                    <a:pt x="36829" y="0"/>
                  </a:moveTo>
                  <a:lnTo>
                    <a:pt x="8000" y="0"/>
                  </a:lnTo>
                  <a:lnTo>
                    <a:pt x="0" y="8127"/>
                  </a:lnTo>
                  <a:lnTo>
                    <a:pt x="0" y="49149"/>
                  </a:lnTo>
                  <a:lnTo>
                    <a:pt x="8000" y="57150"/>
                  </a:lnTo>
                  <a:lnTo>
                    <a:pt x="36829" y="57150"/>
                  </a:lnTo>
                  <a:lnTo>
                    <a:pt x="44957" y="49149"/>
                  </a:lnTo>
                  <a:lnTo>
                    <a:pt x="44957" y="8127"/>
                  </a:lnTo>
                  <a:lnTo>
                    <a:pt x="36829" y="0"/>
                  </a:lnTo>
                  <a:close/>
                </a:path>
              </a:pathLst>
            </a:custGeom>
            <a:solidFill>
              <a:srgbClr val="DCDDDE"/>
            </a:solidFill>
          </p:spPr>
          <p:txBody>
            <a:bodyPr wrap="square" lIns="0" tIns="0" rIns="0" bIns="0" rtlCol="0"/>
            <a:lstStyle/>
            <a:p>
              <a:endParaRPr/>
            </a:p>
          </p:txBody>
        </p:sp>
        <p:sp>
          <p:nvSpPr>
            <p:cNvPr id="37" name="object 37"/>
            <p:cNvSpPr/>
            <p:nvPr/>
          </p:nvSpPr>
          <p:spPr>
            <a:xfrm>
              <a:off x="4648072" y="813562"/>
              <a:ext cx="45085" cy="57150"/>
            </a:xfrm>
            <a:custGeom>
              <a:avLst/>
              <a:gdLst/>
              <a:ahLst/>
              <a:cxnLst/>
              <a:rect l="l" t="t" r="r" b="b"/>
              <a:pathLst>
                <a:path w="45085" h="57150">
                  <a:moveTo>
                    <a:pt x="17906" y="0"/>
                  </a:moveTo>
                  <a:lnTo>
                    <a:pt x="27050" y="0"/>
                  </a:lnTo>
                  <a:lnTo>
                    <a:pt x="36829" y="0"/>
                  </a:lnTo>
                  <a:lnTo>
                    <a:pt x="44957" y="8127"/>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7"/>
                  </a:lnTo>
                  <a:lnTo>
                    <a:pt x="8000" y="0"/>
                  </a:lnTo>
                  <a:lnTo>
                    <a:pt x="17906" y="0"/>
                  </a:lnTo>
                  <a:close/>
                </a:path>
              </a:pathLst>
            </a:custGeom>
            <a:ln w="3175">
              <a:solidFill>
                <a:srgbClr val="221F1F"/>
              </a:solidFill>
            </a:ln>
          </p:spPr>
          <p:txBody>
            <a:bodyPr wrap="square" lIns="0" tIns="0" rIns="0" bIns="0" rtlCol="0"/>
            <a:lstStyle/>
            <a:p>
              <a:endParaRPr/>
            </a:p>
          </p:txBody>
        </p:sp>
        <p:sp>
          <p:nvSpPr>
            <p:cNvPr id="38" name="object 38"/>
            <p:cNvSpPr/>
            <p:nvPr/>
          </p:nvSpPr>
          <p:spPr>
            <a:xfrm>
              <a:off x="4216018" y="1029589"/>
              <a:ext cx="45085" cy="57150"/>
            </a:xfrm>
            <a:custGeom>
              <a:avLst/>
              <a:gdLst/>
              <a:ahLst/>
              <a:cxnLst/>
              <a:rect l="l" t="t" r="r" b="b"/>
              <a:pathLst>
                <a:path w="45085" h="57150">
                  <a:moveTo>
                    <a:pt x="36956" y="0"/>
                  </a:moveTo>
                  <a:lnTo>
                    <a:pt x="8127" y="0"/>
                  </a:lnTo>
                  <a:lnTo>
                    <a:pt x="0" y="8128"/>
                  </a:lnTo>
                  <a:lnTo>
                    <a:pt x="0" y="49149"/>
                  </a:lnTo>
                  <a:lnTo>
                    <a:pt x="8127" y="57150"/>
                  </a:lnTo>
                  <a:lnTo>
                    <a:pt x="36956" y="57150"/>
                  </a:lnTo>
                  <a:lnTo>
                    <a:pt x="44957" y="49149"/>
                  </a:lnTo>
                  <a:lnTo>
                    <a:pt x="44957" y="8128"/>
                  </a:lnTo>
                  <a:lnTo>
                    <a:pt x="36956" y="0"/>
                  </a:lnTo>
                  <a:close/>
                </a:path>
              </a:pathLst>
            </a:custGeom>
            <a:solidFill>
              <a:srgbClr val="DCDDDE"/>
            </a:solidFill>
          </p:spPr>
          <p:txBody>
            <a:bodyPr wrap="square" lIns="0" tIns="0" rIns="0" bIns="0" rtlCol="0"/>
            <a:lstStyle/>
            <a:p>
              <a:endParaRPr/>
            </a:p>
          </p:txBody>
        </p:sp>
        <p:sp>
          <p:nvSpPr>
            <p:cNvPr id="39" name="object 39"/>
            <p:cNvSpPr/>
            <p:nvPr/>
          </p:nvSpPr>
          <p:spPr>
            <a:xfrm>
              <a:off x="4216018" y="1029589"/>
              <a:ext cx="45085" cy="57150"/>
            </a:xfrm>
            <a:custGeom>
              <a:avLst/>
              <a:gdLst/>
              <a:ahLst/>
              <a:cxnLst/>
              <a:rect l="l" t="t" r="r" b="b"/>
              <a:pathLst>
                <a:path w="45085" h="57150">
                  <a:moveTo>
                    <a:pt x="17906" y="0"/>
                  </a:moveTo>
                  <a:lnTo>
                    <a:pt x="27050" y="0"/>
                  </a:lnTo>
                  <a:lnTo>
                    <a:pt x="36956" y="0"/>
                  </a:lnTo>
                  <a:lnTo>
                    <a:pt x="44957" y="8128"/>
                  </a:lnTo>
                  <a:lnTo>
                    <a:pt x="44957" y="17906"/>
                  </a:lnTo>
                  <a:lnTo>
                    <a:pt x="44957" y="39243"/>
                  </a:lnTo>
                  <a:lnTo>
                    <a:pt x="44957" y="49149"/>
                  </a:lnTo>
                  <a:lnTo>
                    <a:pt x="36956" y="57150"/>
                  </a:lnTo>
                  <a:lnTo>
                    <a:pt x="27050" y="57150"/>
                  </a:lnTo>
                  <a:lnTo>
                    <a:pt x="17906" y="57150"/>
                  </a:lnTo>
                  <a:lnTo>
                    <a:pt x="8127" y="57150"/>
                  </a:lnTo>
                  <a:lnTo>
                    <a:pt x="0" y="49149"/>
                  </a:lnTo>
                  <a:lnTo>
                    <a:pt x="0" y="39243"/>
                  </a:lnTo>
                  <a:lnTo>
                    <a:pt x="0" y="17906"/>
                  </a:lnTo>
                  <a:lnTo>
                    <a:pt x="0" y="8128"/>
                  </a:lnTo>
                  <a:lnTo>
                    <a:pt x="8127" y="0"/>
                  </a:lnTo>
                  <a:lnTo>
                    <a:pt x="17906" y="0"/>
                  </a:lnTo>
                  <a:close/>
                </a:path>
              </a:pathLst>
            </a:custGeom>
            <a:ln w="3175">
              <a:solidFill>
                <a:srgbClr val="221F1F"/>
              </a:solidFill>
            </a:ln>
          </p:spPr>
          <p:txBody>
            <a:bodyPr wrap="square" lIns="0" tIns="0" rIns="0" bIns="0" rtlCol="0"/>
            <a:lstStyle/>
            <a:p>
              <a:endParaRPr/>
            </a:p>
          </p:txBody>
        </p:sp>
        <p:sp>
          <p:nvSpPr>
            <p:cNvPr id="40" name="object 40"/>
            <p:cNvSpPr/>
            <p:nvPr/>
          </p:nvSpPr>
          <p:spPr>
            <a:xfrm>
              <a:off x="4648072" y="1029589"/>
              <a:ext cx="45085" cy="57150"/>
            </a:xfrm>
            <a:custGeom>
              <a:avLst/>
              <a:gdLst/>
              <a:ahLst/>
              <a:cxnLst/>
              <a:rect l="l" t="t" r="r" b="b"/>
              <a:pathLst>
                <a:path w="45085" h="57150">
                  <a:moveTo>
                    <a:pt x="36829" y="0"/>
                  </a:moveTo>
                  <a:lnTo>
                    <a:pt x="8000" y="0"/>
                  </a:lnTo>
                  <a:lnTo>
                    <a:pt x="0" y="8128"/>
                  </a:lnTo>
                  <a:lnTo>
                    <a:pt x="0" y="49149"/>
                  </a:lnTo>
                  <a:lnTo>
                    <a:pt x="8000" y="57150"/>
                  </a:lnTo>
                  <a:lnTo>
                    <a:pt x="36829" y="57150"/>
                  </a:lnTo>
                  <a:lnTo>
                    <a:pt x="44957" y="49149"/>
                  </a:lnTo>
                  <a:lnTo>
                    <a:pt x="44957" y="8128"/>
                  </a:lnTo>
                  <a:lnTo>
                    <a:pt x="36829" y="0"/>
                  </a:lnTo>
                  <a:close/>
                </a:path>
              </a:pathLst>
            </a:custGeom>
            <a:solidFill>
              <a:srgbClr val="DCDDDE"/>
            </a:solidFill>
          </p:spPr>
          <p:txBody>
            <a:bodyPr wrap="square" lIns="0" tIns="0" rIns="0" bIns="0" rtlCol="0"/>
            <a:lstStyle/>
            <a:p>
              <a:endParaRPr/>
            </a:p>
          </p:txBody>
        </p:sp>
        <p:sp>
          <p:nvSpPr>
            <p:cNvPr id="41" name="object 41"/>
            <p:cNvSpPr/>
            <p:nvPr/>
          </p:nvSpPr>
          <p:spPr>
            <a:xfrm>
              <a:off x="4648072" y="1029589"/>
              <a:ext cx="45085" cy="57150"/>
            </a:xfrm>
            <a:custGeom>
              <a:avLst/>
              <a:gdLst/>
              <a:ahLst/>
              <a:cxnLst/>
              <a:rect l="l" t="t" r="r" b="b"/>
              <a:pathLst>
                <a:path w="45085" h="57150">
                  <a:moveTo>
                    <a:pt x="17906" y="0"/>
                  </a:moveTo>
                  <a:lnTo>
                    <a:pt x="27050" y="0"/>
                  </a:lnTo>
                  <a:lnTo>
                    <a:pt x="36829" y="0"/>
                  </a:lnTo>
                  <a:lnTo>
                    <a:pt x="44957" y="8128"/>
                  </a:lnTo>
                  <a:lnTo>
                    <a:pt x="44957" y="17906"/>
                  </a:lnTo>
                  <a:lnTo>
                    <a:pt x="44957" y="39243"/>
                  </a:lnTo>
                  <a:lnTo>
                    <a:pt x="44957" y="49149"/>
                  </a:lnTo>
                  <a:lnTo>
                    <a:pt x="36829" y="57150"/>
                  </a:lnTo>
                  <a:lnTo>
                    <a:pt x="27050" y="57150"/>
                  </a:lnTo>
                  <a:lnTo>
                    <a:pt x="17906" y="57150"/>
                  </a:lnTo>
                  <a:lnTo>
                    <a:pt x="8000" y="57150"/>
                  </a:lnTo>
                  <a:lnTo>
                    <a:pt x="0" y="49149"/>
                  </a:lnTo>
                  <a:lnTo>
                    <a:pt x="0" y="39243"/>
                  </a:lnTo>
                  <a:lnTo>
                    <a:pt x="0" y="17906"/>
                  </a:lnTo>
                  <a:lnTo>
                    <a:pt x="0" y="8128"/>
                  </a:lnTo>
                  <a:lnTo>
                    <a:pt x="8000" y="0"/>
                  </a:lnTo>
                  <a:lnTo>
                    <a:pt x="17906" y="0"/>
                  </a:lnTo>
                  <a:close/>
                </a:path>
              </a:pathLst>
            </a:custGeom>
            <a:ln w="3175">
              <a:solidFill>
                <a:srgbClr val="221F1F"/>
              </a:solidFill>
            </a:ln>
          </p:spPr>
          <p:txBody>
            <a:bodyPr wrap="square" lIns="0" tIns="0" rIns="0" bIns="0" rtlCol="0"/>
            <a:lstStyle/>
            <a:p>
              <a:endParaRPr/>
            </a:p>
          </p:txBody>
        </p:sp>
      </p:grpSp>
      <p:sp>
        <p:nvSpPr>
          <p:cNvPr id="42" name="object 42"/>
          <p:cNvSpPr txBox="1"/>
          <p:nvPr/>
        </p:nvSpPr>
        <p:spPr>
          <a:xfrm>
            <a:off x="3057270" y="497205"/>
            <a:ext cx="365760" cy="147955"/>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221F1F"/>
                </a:solidFill>
                <a:latin typeface="Montserrat"/>
                <a:cs typeface="Montserrat"/>
              </a:rPr>
              <a:t>Bueno</a:t>
            </a:r>
            <a:endParaRPr sz="800">
              <a:latin typeface="Montserrat"/>
              <a:cs typeface="Montserrat"/>
            </a:endParaRPr>
          </a:p>
        </p:txBody>
      </p:sp>
      <p:sp>
        <p:nvSpPr>
          <p:cNvPr id="43" name="object 43"/>
          <p:cNvSpPr txBox="1"/>
          <p:nvPr/>
        </p:nvSpPr>
        <p:spPr>
          <a:xfrm>
            <a:off x="4191380" y="497205"/>
            <a:ext cx="542290" cy="147955"/>
          </a:xfrm>
          <a:prstGeom prst="rect">
            <a:avLst/>
          </a:prstGeom>
        </p:spPr>
        <p:txBody>
          <a:bodyPr vert="horz" wrap="square" lIns="0" tIns="13335" rIns="0" bIns="0" rtlCol="0">
            <a:spAutoFit/>
          </a:bodyPr>
          <a:lstStyle/>
          <a:p>
            <a:pPr marL="12700">
              <a:lnSpc>
                <a:spcPct val="100000"/>
              </a:lnSpc>
              <a:spcBef>
                <a:spcPts val="105"/>
              </a:spcBef>
            </a:pPr>
            <a:r>
              <a:rPr sz="800" spc="-10" dirty="0">
                <a:latin typeface="Montserrat"/>
                <a:cs typeface="Montserrat"/>
              </a:rPr>
              <a:t>Quemado</a:t>
            </a:r>
            <a:endParaRPr sz="800">
              <a:latin typeface="Montserrat"/>
              <a:cs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350520" cy="14795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BUJÍA</a:t>
            </a:r>
            <a:endParaRPr sz="800">
              <a:latin typeface="Montserrat"/>
              <a:cs typeface="Montserrat"/>
            </a:endParaRPr>
          </a:p>
        </p:txBody>
      </p:sp>
      <p:sp>
        <p:nvSpPr>
          <p:cNvPr id="3" name="object 3"/>
          <p:cNvSpPr txBox="1"/>
          <p:nvPr/>
        </p:nvSpPr>
        <p:spPr>
          <a:xfrm>
            <a:off x="280822" y="664591"/>
            <a:ext cx="2252980" cy="515620"/>
          </a:xfrm>
          <a:prstGeom prst="rect">
            <a:avLst/>
          </a:prstGeom>
        </p:spPr>
        <p:txBody>
          <a:bodyPr vert="horz" wrap="square" lIns="0" tIns="12065" rIns="0" bIns="0" rtlCol="0">
            <a:spAutoFit/>
          </a:bodyPr>
          <a:lstStyle/>
          <a:p>
            <a:pPr marL="241300" marR="5080" indent="-228600">
              <a:lnSpc>
                <a:spcPct val="100000"/>
              </a:lnSpc>
              <a:spcBef>
                <a:spcPts val="95"/>
              </a:spcBef>
              <a:buAutoNum type="arabicPeriod"/>
              <a:tabLst>
                <a:tab pos="240665" algn="l"/>
                <a:tab pos="241300" algn="l"/>
              </a:tabLst>
            </a:pPr>
            <a:r>
              <a:rPr sz="700" dirty="0">
                <a:latin typeface="Montserrat"/>
                <a:cs typeface="Montserrat"/>
              </a:rPr>
              <a:t>Limpie</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suciedad</a:t>
            </a:r>
            <a:r>
              <a:rPr sz="700" spc="-15" dirty="0">
                <a:latin typeface="Montserrat"/>
                <a:cs typeface="Montserrat"/>
              </a:rPr>
              <a:t> </a:t>
            </a:r>
            <a:r>
              <a:rPr sz="700" dirty="0">
                <a:latin typeface="Montserrat"/>
                <a:cs typeface="Montserrat"/>
              </a:rPr>
              <a:t>alrededor</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bujía</a:t>
            </a:r>
            <a:r>
              <a:rPr sz="700" spc="-1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ingrese</a:t>
            </a:r>
            <a:r>
              <a:rPr sz="700" spc="-15" dirty="0">
                <a:latin typeface="Montserrat"/>
                <a:cs typeface="Montserrat"/>
              </a:rPr>
              <a:t> </a:t>
            </a:r>
            <a:r>
              <a:rPr sz="700" dirty="0">
                <a:latin typeface="Montserrat"/>
                <a:cs typeface="Montserrat"/>
              </a:rPr>
              <a:t>suciedad al</a:t>
            </a:r>
            <a:r>
              <a:rPr sz="700" spc="-20" dirty="0">
                <a:latin typeface="Montserrat"/>
                <a:cs typeface="Montserrat"/>
              </a:rPr>
              <a:t> </a:t>
            </a:r>
            <a:r>
              <a:rPr sz="700" spc="-10" dirty="0">
                <a:latin typeface="Montserrat"/>
                <a:cs typeface="Montserrat"/>
              </a:rPr>
              <a:t>cilindro.</a:t>
            </a:r>
            <a:endParaRPr sz="700">
              <a:latin typeface="Montserrat"/>
              <a:cs typeface="Montserrat"/>
            </a:endParaRPr>
          </a:p>
          <a:p>
            <a:pPr marL="241300" marR="5080" indent="-228600">
              <a:lnSpc>
                <a:spcPct val="100000"/>
              </a:lnSpc>
              <a:spcBef>
                <a:spcPts val="505"/>
              </a:spcBef>
              <a:buAutoNum type="arabicPeriod"/>
              <a:tabLst>
                <a:tab pos="240665" algn="l"/>
                <a:tab pos="241300" algn="l"/>
              </a:tabLst>
            </a:pPr>
            <a:r>
              <a:rPr sz="700" dirty="0">
                <a:latin typeface="Montserrat"/>
                <a:cs typeface="Montserrat"/>
              </a:rPr>
              <a:t>Retire</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capuchón</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bujía.</a:t>
            </a:r>
            <a:r>
              <a:rPr sz="700" spc="15" dirty="0">
                <a:latin typeface="Montserrat"/>
                <a:cs typeface="Montserrat"/>
              </a:rPr>
              <a:t> </a:t>
            </a:r>
            <a:r>
              <a:rPr sz="700" dirty="0">
                <a:latin typeface="Montserrat"/>
                <a:cs typeface="Montserrat"/>
              </a:rPr>
              <a:t>Use</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spc="-20" dirty="0">
                <a:latin typeface="Montserrat"/>
                <a:cs typeface="Montserrat"/>
              </a:rPr>
              <a:t>copa</a:t>
            </a:r>
            <a:r>
              <a:rPr sz="700" spc="500" dirty="0">
                <a:latin typeface="Montserrat"/>
                <a:cs typeface="Montserrat"/>
              </a:rPr>
              <a:t> </a:t>
            </a:r>
            <a:r>
              <a:rPr sz="700" dirty="0">
                <a:latin typeface="Montserrat"/>
                <a:cs typeface="Montserrat"/>
              </a:rPr>
              <a:t>bujía</a:t>
            </a:r>
            <a:r>
              <a:rPr sz="700" spc="-20"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a:latin typeface="Montserrat"/>
              <a:cs typeface="Montserrat"/>
            </a:endParaRPr>
          </a:p>
        </p:txBody>
      </p:sp>
      <p:sp>
        <p:nvSpPr>
          <p:cNvPr id="4" name="object 4"/>
          <p:cNvSpPr txBox="1"/>
          <p:nvPr/>
        </p:nvSpPr>
        <p:spPr>
          <a:xfrm>
            <a:off x="280822" y="1219581"/>
            <a:ext cx="2254885" cy="941705"/>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Una</a:t>
            </a:r>
            <a:r>
              <a:rPr sz="700" spc="275" dirty="0">
                <a:latin typeface="Montserrat"/>
                <a:cs typeface="Montserrat"/>
              </a:rPr>
              <a:t> </a:t>
            </a:r>
            <a:r>
              <a:rPr sz="700" dirty="0">
                <a:latin typeface="Montserrat"/>
                <a:cs typeface="Montserrat"/>
              </a:rPr>
              <a:t>bujía</a:t>
            </a:r>
            <a:r>
              <a:rPr sz="700" spc="285" dirty="0">
                <a:latin typeface="Montserrat"/>
                <a:cs typeface="Montserrat"/>
              </a:rPr>
              <a:t> </a:t>
            </a:r>
            <a:r>
              <a:rPr sz="700" dirty="0">
                <a:latin typeface="Montserrat"/>
                <a:cs typeface="Montserrat"/>
              </a:rPr>
              <a:t>con</a:t>
            </a:r>
            <a:r>
              <a:rPr sz="700" spc="285" dirty="0">
                <a:latin typeface="Montserrat"/>
                <a:cs typeface="Montserrat"/>
              </a:rPr>
              <a:t> </a:t>
            </a:r>
            <a:r>
              <a:rPr sz="700" dirty="0">
                <a:latin typeface="Montserrat"/>
                <a:cs typeface="Montserrat"/>
              </a:rPr>
              <a:t>alto</a:t>
            </a:r>
            <a:r>
              <a:rPr sz="700" spc="275" dirty="0">
                <a:latin typeface="Montserrat"/>
                <a:cs typeface="Montserrat"/>
              </a:rPr>
              <a:t> </a:t>
            </a:r>
            <a:r>
              <a:rPr sz="700" dirty="0">
                <a:latin typeface="Montserrat"/>
                <a:cs typeface="Montserrat"/>
              </a:rPr>
              <a:t>contenido</a:t>
            </a:r>
            <a:r>
              <a:rPr sz="700" spc="295" dirty="0">
                <a:latin typeface="Montserrat"/>
                <a:cs typeface="Montserrat"/>
              </a:rPr>
              <a:t> </a:t>
            </a:r>
            <a:r>
              <a:rPr sz="700" dirty="0">
                <a:latin typeface="Montserrat"/>
                <a:cs typeface="Montserrat"/>
              </a:rPr>
              <a:t>de</a:t>
            </a:r>
            <a:r>
              <a:rPr sz="700" spc="280" dirty="0">
                <a:latin typeface="Montserrat"/>
                <a:cs typeface="Montserrat"/>
              </a:rPr>
              <a:t> </a:t>
            </a:r>
            <a:r>
              <a:rPr sz="700" dirty="0">
                <a:latin typeface="Montserrat"/>
                <a:cs typeface="Montserrat"/>
              </a:rPr>
              <a:t>carbono</a:t>
            </a:r>
            <a:r>
              <a:rPr sz="700" spc="28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produce</a:t>
            </a:r>
            <a:r>
              <a:rPr sz="700" spc="40" dirty="0">
                <a:latin typeface="Montserrat"/>
                <a:cs typeface="Montserrat"/>
              </a:rPr>
              <a:t> </a:t>
            </a:r>
            <a:r>
              <a:rPr sz="700" dirty="0">
                <a:latin typeface="Montserrat"/>
                <a:cs typeface="Montserrat"/>
              </a:rPr>
              <a:t>una</a:t>
            </a:r>
            <a:r>
              <a:rPr sz="700" spc="30" dirty="0">
                <a:latin typeface="Montserrat"/>
                <a:cs typeface="Montserrat"/>
              </a:rPr>
              <a:t> </a:t>
            </a:r>
            <a:r>
              <a:rPr sz="700" dirty="0">
                <a:latin typeface="Montserrat"/>
                <a:cs typeface="Montserrat"/>
              </a:rPr>
              <a:t>chispa</a:t>
            </a:r>
            <a:r>
              <a:rPr sz="700" spc="40" dirty="0">
                <a:latin typeface="Montserrat"/>
                <a:cs typeface="Montserrat"/>
              </a:rPr>
              <a:t> </a:t>
            </a:r>
            <a:r>
              <a:rPr sz="700" dirty="0">
                <a:latin typeface="Montserrat"/>
                <a:cs typeface="Montserrat"/>
              </a:rPr>
              <a:t>fuerte.</a:t>
            </a:r>
            <a:r>
              <a:rPr sz="700" spc="25" dirty="0">
                <a:latin typeface="Montserrat"/>
                <a:cs typeface="Montserrat"/>
              </a:rPr>
              <a:t> </a:t>
            </a:r>
            <a:r>
              <a:rPr sz="700" dirty="0">
                <a:latin typeface="Montserrat"/>
                <a:cs typeface="Montserrat"/>
              </a:rPr>
              <a:t>Por</a:t>
            </a:r>
            <a:r>
              <a:rPr sz="700" spc="25" dirty="0">
                <a:latin typeface="Montserrat"/>
                <a:cs typeface="Montserrat"/>
              </a:rPr>
              <a:t> </a:t>
            </a:r>
            <a:r>
              <a:rPr sz="700" dirty="0">
                <a:latin typeface="Montserrat"/>
                <a:cs typeface="Montserrat"/>
              </a:rPr>
              <a:t>lo</a:t>
            </a:r>
            <a:r>
              <a:rPr sz="700" spc="35" dirty="0">
                <a:latin typeface="Montserrat"/>
                <a:cs typeface="Montserrat"/>
              </a:rPr>
              <a:t> </a:t>
            </a:r>
            <a:r>
              <a:rPr sz="700" dirty="0">
                <a:latin typeface="Montserrat"/>
                <a:cs typeface="Montserrat"/>
              </a:rPr>
              <a:t>tanto,</a:t>
            </a:r>
            <a:r>
              <a:rPr sz="700" spc="35" dirty="0">
                <a:latin typeface="Montserrat"/>
                <a:cs typeface="Montserrat"/>
              </a:rPr>
              <a:t> </a:t>
            </a:r>
            <a:r>
              <a:rPr sz="700" dirty="0">
                <a:latin typeface="Montserrat"/>
                <a:cs typeface="Montserrat"/>
              </a:rPr>
              <a:t>solo</a:t>
            </a:r>
            <a:r>
              <a:rPr sz="700" spc="25" dirty="0">
                <a:latin typeface="Montserrat"/>
                <a:cs typeface="Montserrat"/>
              </a:rPr>
              <a:t> </a:t>
            </a:r>
            <a:r>
              <a:rPr sz="700" dirty="0">
                <a:latin typeface="Montserrat"/>
                <a:cs typeface="Montserrat"/>
              </a:rPr>
              <a:t>si</a:t>
            </a:r>
            <a:r>
              <a:rPr sz="700" spc="3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0" dirty="0">
                <a:latin typeface="Montserrat"/>
                <a:cs typeface="Montserrat"/>
              </a:rPr>
              <a:t> </a:t>
            </a:r>
            <a:r>
              <a:rPr sz="700" dirty="0">
                <a:latin typeface="Montserrat"/>
                <a:cs typeface="Montserrat"/>
              </a:rPr>
              <a:t>remueva</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depósitos</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carbón</a:t>
            </a:r>
            <a:r>
              <a:rPr sz="700" spc="35" dirty="0">
                <a:latin typeface="Montserrat"/>
                <a:cs typeface="Montserrat"/>
              </a:rPr>
              <a:t> </a:t>
            </a:r>
            <a:r>
              <a:rPr sz="700" dirty="0">
                <a:latin typeface="Montserrat"/>
                <a:cs typeface="Montserrat"/>
              </a:rPr>
              <a:t>de</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bujía</a:t>
            </a:r>
            <a:r>
              <a:rPr sz="700" spc="95"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t>
            </a:r>
            <a:r>
              <a:rPr sz="700" spc="95" dirty="0">
                <a:latin typeface="Montserrat"/>
                <a:cs typeface="Montserrat"/>
              </a:rPr>
              <a:t> </a:t>
            </a:r>
            <a:r>
              <a:rPr sz="700" dirty="0">
                <a:latin typeface="Montserrat"/>
                <a:cs typeface="Montserrat"/>
              </a:rPr>
              <a:t>cepillo</a:t>
            </a:r>
            <a:r>
              <a:rPr sz="700" spc="105"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alambre</a:t>
            </a:r>
            <a:r>
              <a:rPr sz="700" spc="110" dirty="0">
                <a:latin typeface="Montserrat"/>
                <a:cs typeface="Montserrat"/>
              </a:rPr>
              <a:t> </a:t>
            </a:r>
            <a:r>
              <a:rPr sz="700" dirty="0">
                <a:latin typeface="Montserrat"/>
                <a:cs typeface="Montserrat"/>
              </a:rPr>
              <a:t>pequeño</a:t>
            </a:r>
            <a:r>
              <a:rPr sz="700" spc="95" dirty="0">
                <a:latin typeface="Montserrat"/>
                <a:cs typeface="Montserrat"/>
              </a:rPr>
              <a:t> </a:t>
            </a:r>
            <a:r>
              <a:rPr sz="700" dirty="0">
                <a:latin typeface="Montserrat"/>
                <a:cs typeface="Montserrat"/>
              </a:rPr>
              <a:t>o</a:t>
            </a:r>
            <a:r>
              <a:rPr sz="700" spc="105" dirty="0">
                <a:latin typeface="Montserrat"/>
                <a:cs typeface="Montserrat"/>
              </a:rPr>
              <a:t> </a:t>
            </a:r>
            <a:r>
              <a:rPr sz="700" spc="-25" dirty="0">
                <a:latin typeface="Montserrat"/>
                <a:cs typeface="Montserrat"/>
              </a:rPr>
              <a:t>una</a:t>
            </a:r>
            <a:r>
              <a:rPr sz="700" spc="500" dirty="0">
                <a:latin typeface="Montserrat"/>
                <a:cs typeface="Montserrat"/>
              </a:rPr>
              <a:t> </a:t>
            </a:r>
            <a:r>
              <a:rPr sz="700" spc="-10" dirty="0">
                <a:latin typeface="Montserrat"/>
                <a:cs typeface="Montserrat"/>
              </a:rPr>
              <a:t>herramienta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limpieza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bujías.</a:t>
            </a:r>
            <a:endParaRPr sz="700">
              <a:latin typeface="Montserrat"/>
              <a:cs typeface="Montserrat"/>
            </a:endParaRPr>
          </a:p>
          <a:p>
            <a:pPr marL="12700" marR="7620" algn="just">
              <a:lnSpc>
                <a:spcPct val="100000"/>
              </a:lnSpc>
              <a:spcBef>
                <a:spcPts val="490"/>
              </a:spcBef>
            </a:pPr>
            <a:r>
              <a:rPr sz="700" dirty="0">
                <a:latin typeface="Montserrat"/>
                <a:cs typeface="Montserrat"/>
              </a:rPr>
              <a:t>Revise</a:t>
            </a:r>
            <a:r>
              <a:rPr sz="700" spc="165" dirty="0">
                <a:latin typeface="Montserrat"/>
                <a:cs typeface="Montserrat"/>
              </a:rPr>
              <a:t> </a:t>
            </a:r>
            <a:r>
              <a:rPr sz="700" dirty="0">
                <a:latin typeface="Montserrat"/>
                <a:cs typeface="Montserrat"/>
              </a:rPr>
              <a:t>que</a:t>
            </a:r>
            <a:r>
              <a:rPr sz="700" spc="160" dirty="0">
                <a:latin typeface="Montserrat"/>
                <a:cs typeface="Montserrat"/>
              </a:rPr>
              <a:t> </a:t>
            </a:r>
            <a:r>
              <a:rPr sz="700" dirty="0">
                <a:latin typeface="Montserrat"/>
                <a:cs typeface="Montserrat"/>
              </a:rPr>
              <a:t>los</a:t>
            </a:r>
            <a:r>
              <a:rPr sz="700" spc="165" dirty="0">
                <a:latin typeface="Montserrat"/>
                <a:cs typeface="Montserrat"/>
              </a:rPr>
              <a:t> </a:t>
            </a:r>
            <a:r>
              <a:rPr sz="700" dirty="0">
                <a:latin typeface="Montserrat"/>
                <a:cs typeface="Montserrat"/>
              </a:rPr>
              <a:t>terminales</a:t>
            </a:r>
            <a:r>
              <a:rPr sz="700" spc="170" dirty="0">
                <a:latin typeface="Montserrat"/>
                <a:cs typeface="Montserrat"/>
              </a:rPr>
              <a:t> </a:t>
            </a:r>
            <a:r>
              <a:rPr sz="700" dirty="0">
                <a:latin typeface="Montserrat"/>
                <a:cs typeface="Montserrat"/>
              </a:rPr>
              <a:t>A</a:t>
            </a:r>
            <a:r>
              <a:rPr sz="700" spc="155" dirty="0">
                <a:latin typeface="Montserrat"/>
                <a:cs typeface="Montserrat"/>
              </a:rPr>
              <a:t> </a:t>
            </a:r>
            <a:r>
              <a:rPr sz="700" dirty="0">
                <a:latin typeface="Montserrat"/>
                <a:cs typeface="Montserrat"/>
              </a:rPr>
              <a:t>y</a:t>
            </a:r>
            <a:r>
              <a:rPr sz="700" spc="150" dirty="0">
                <a:latin typeface="Montserrat"/>
                <a:cs typeface="Montserrat"/>
              </a:rPr>
              <a:t> </a:t>
            </a:r>
            <a:r>
              <a:rPr sz="700" dirty="0">
                <a:latin typeface="Montserrat"/>
                <a:cs typeface="Montserrat"/>
              </a:rPr>
              <a:t>B</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bujía</a:t>
            </a:r>
            <a:r>
              <a:rPr sz="700" spc="16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presenten</a:t>
            </a:r>
            <a:r>
              <a:rPr sz="700" spc="265" dirty="0">
                <a:latin typeface="Montserrat"/>
                <a:cs typeface="Montserrat"/>
              </a:rPr>
              <a:t> </a:t>
            </a:r>
            <a:r>
              <a:rPr sz="700" dirty="0">
                <a:latin typeface="Montserrat"/>
                <a:cs typeface="Montserrat"/>
              </a:rPr>
              <a:t>corrosión.</a:t>
            </a:r>
            <a:r>
              <a:rPr sz="700" spc="27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caso</a:t>
            </a:r>
            <a:r>
              <a:rPr sz="700" spc="265" dirty="0">
                <a:latin typeface="Montserrat"/>
                <a:cs typeface="Montserrat"/>
              </a:rPr>
              <a:t> </a:t>
            </a:r>
            <a:r>
              <a:rPr sz="700" dirty="0">
                <a:latin typeface="Montserrat"/>
                <a:cs typeface="Montserrat"/>
              </a:rPr>
              <a:t>de</a:t>
            </a:r>
            <a:r>
              <a:rPr sz="700" spc="275" dirty="0">
                <a:latin typeface="Montserrat"/>
                <a:cs typeface="Montserrat"/>
              </a:rPr>
              <a:t> </a:t>
            </a:r>
            <a:r>
              <a:rPr sz="700" dirty="0">
                <a:latin typeface="Montserrat"/>
                <a:cs typeface="Montserrat"/>
              </a:rPr>
              <a:t>presentar</a:t>
            </a:r>
            <a:r>
              <a:rPr sz="700" spc="27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5" dirty="0">
                <a:latin typeface="Montserrat"/>
                <a:cs typeface="Montserrat"/>
              </a:rPr>
              <a:t> </a:t>
            </a:r>
            <a:r>
              <a:rPr sz="700" spc="-10" dirty="0">
                <a:latin typeface="Montserrat"/>
                <a:cs typeface="Montserrat"/>
              </a:rPr>
              <a:t>remplazarla.</a:t>
            </a:r>
            <a:endParaRPr sz="700">
              <a:latin typeface="Montserrat"/>
              <a:cs typeface="Montserrat"/>
            </a:endParaRPr>
          </a:p>
        </p:txBody>
      </p:sp>
      <p:sp>
        <p:nvSpPr>
          <p:cNvPr id="5" name="object 5"/>
          <p:cNvSpPr txBox="1"/>
          <p:nvPr/>
        </p:nvSpPr>
        <p:spPr>
          <a:xfrm>
            <a:off x="2700020" y="479806"/>
            <a:ext cx="2262505" cy="1298575"/>
          </a:xfrm>
          <a:prstGeom prst="rect">
            <a:avLst/>
          </a:prstGeom>
        </p:spPr>
        <p:txBody>
          <a:bodyPr vert="horz" wrap="square" lIns="0" tIns="12065" rIns="0" bIns="0" rtlCol="0">
            <a:spAutoFit/>
          </a:bodyPr>
          <a:lstStyle/>
          <a:p>
            <a:pPr marL="21590" algn="just">
              <a:lnSpc>
                <a:spcPct val="100000"/>
              </a:lnSpc>
              <a:spcBef>
                <a:spcPts val="95"/>
              </a:spcBef>
            </a:pPr>
            <a:r>
              <a:rPr sz="700" dirty="0">
                <a:latin typeface="Montserrat"/>
                <a:cs typeface="Montserrat"/>
              </a:rPr>
              <a:t>Revise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holgura</a:t>
            </a:r>
            <a:r>
              <a:rPr sz="700" spc="4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terminales</a:t>
            </a:r>
            <a:r>
              <a:rPr sz="700" spc="1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B</a:t>
            </a:r>
            <a:r>
              <a:rPr sz="700" spc="30" dirty="0">
                <a:latin typeface="Montserrat"/>
                <a:cs typeface="Montserrat"/>
              </a:rPr>
              <a:t> </a:t>
            </a:r>
            <a:r>
              <a:rPr sz="700" dirty="0">
                <a:latin typeface="Montserrat"/>
                <a:cs typeface="Montserrat"/>
              </a:rPr>
              <a:t>con</a:t>
            </a:r>
            <a:r>
              <a:rPr sz="700" spc="25" dirty="0">
                <a:latin typeface="Montserrat"/>
                <a:cs typeface="Montserrat"/>
              </a:rPr>
              <a:t> </a:t>
            </a:r>
            <a:r>
              <a:rPr sz="700" spc="-25" dirty="0">
                <a:latin typeface="Montserrat"/>
                <a:cs typeface="Montserrat"/>
              </a:rPr>
              <a:t>una</a:t>
            </a:r>
            <a:endParaRPr sz="700" dirty="0">
              <a:latin typeface="Montserrat"/>
              <a:cs typeface="Montserrat"/>
            </a:endParaRPr>
          </a:p>
          <a:p>
            <a:pPr marL="21590" algn="just">
              <a:lnSpc>
                <a:spcPct val="100000"/>
              </a:lnSpc>
              <a:spcBef>
                <a:spcPts val="5"/>
              </a:spcBef>
            </a:pPr>
            <a:r>
              <a:rPr sz="700" dirty="0">
                <a:latin typeface="Montserrat"/>
                <a:cs typeface="Montserrat"/>
              </a:rPr>
              <a:t>galga.</a:t>
            </a:r>
            <a:r>
              <a:rPr sz="700" spc="-20" dirty="0">
                <a:latin typeface="Montserrat"/>
                <a:cs typeface="Montserrat"/>
              </a:rPr>
              <a:t> </a:t>
            </a:r>
            <a:r>
              <a:rPr sz="700" dirty="0">
                <a:latin typeface="Montserrat"/>
                <a:cs typeface="Montserrat"/>
              </a:rPr>
              <a:t>Reajuste</a:t>
            </a:r>
            <a:r>
              <a:rPr sz="700" spc="-15" dirty="0">
                <a:latin typeface="Montserrat"/>
                <a:cs typeface="Montserrat"/>
              </a:rPr>
              <a:t> </a:t>
            </a:r>
            <a:r>
              <a:rPr sz="700" dirty="0">
                <a:latin typeface="Montserrat"/>
                <a:cs typeface="Montserrat"/>
              </a:rPr>
              <a:t>a</a:t>
            </a:r>
            <a:r>
              <a:rPr sz="700" spc="-20" dirty="0">
                <a:latin typeface="Montserrat"/>
                <a:cs typeface="Montserrat"/>
              </a:rPr>
              <a:t> </a:t>
            </a:r>
            <a:r>
              <a:rPr sz="700" dirty="0">
                <a:latin typeface="Montserrat"/>
                <a:cs typeface="Montserrat"/>
              </a:rPr>
              <a:t>0.</a:t>
            </a:r>
            <a:r>
              <a:rPr lang="es-ES" sz="700" dirty="0">
                <a:latin typeface="Montserrat"/>
                <a:cs typeface="Montserrat"/>
              </a:rPr>
              <a:t>9</a:t>
            </a:r>
            <a:r>
              <a:rPr sz="700" spc="5" dirty="0">
                <a:latin typeface="Montserrat"/>
                <a:cs typeface="Montserrat"/>
              </a:rPr>
              <a:t> </a:t>
            </a:r>
            <a:r>
              <a:rPr sz="700" dirty="0">
                <a:latin typeface="Montserrat"/>
                <a:cs typeface="Montserrat"/>
              </a:rPr>
              <a:t>–</a:t>
            </a:r>
            <a:r>
              <a:rPr sz="700" spc="-25" dirty="0">
                <a:latin typeface="Montserrat"/>
                <a:cs typeface="Montserrat"/>
              </a:rPr>
              <a:t> </a:t>
            </a:r>
            <a:r>
              <a:rPr lang="es-ES" sz="700" spc="-25" dirty="0">
                <a:latin typeface="Montserrat"/>
                <a:cs typeface="Montserrat"/>
              </a:rPr>
              <a:t>1</a:t>
            </a:r>
            <a:r>
              <a:rPr sz="700" dirty="0">
                <a:latin typeface="Montserrat"/>
                <a:cs typeface="Montserrat"/>
              </a:rPr>
              <a:t>.</a:t>
            </a:r>
            <a:r>
              <a:rPr lang="es-ES" sz="700" dirty="0">
                <a:latin typeface="Montserrat"/>
                <a:cs typeface="Montserrat"/>
              </a:rPr>
              <a:t>0</a:t>
            </a:r>
            <a:r>
              <a:rPr sz="700" spc="-5" dirty="0">
                <a:latin typeface="Montserrat"/>
                <a:cs typeface="Montserrat"/>
              </a:rPr>
              <a:t> </a:t>
            </a:r>
            <a:r>
              <a:rPr sz="700" dirty="0">
                <a:latin typeface="Montserrat"/>
                <a:cs typeface="Montserrat"/>
              </a:rPr>
              <a:t>mm,</a:t>
            </a:r>
            <a:r>
              <a:rPr sz="700" spc="-15" dirty="0">
                <a:latin typeface="Montserrat"/>
                <a:cs typeface="Montserrat"/>
              </a:rPr>
              <a:t> </a:t>
            </a:r>
            <a:r>
              <a:rPr sz="700" dirty="0">
                <a:latin typeface="Montserrat"/>
                <a:cs typeface="Montserrat"/>
              </a:rPr>
              <a:t>si</a:t>
            </a:r>
            <a:r>
              <a:rPr sz="700" spc="-20" dirty="0">
                <a:latin typeface="Montserrat"/>
                <a:cs typeface="Montserrat"/>
              </a:rPr>
              <a:t> </a:t>
            </a:r>
            <a:r>
              <a:rPr sz="700" dirty="0">
                <a:latin typeface="Montserrat"/>
                <a:cs typeface="Montserrat"/>
              </a:rPr>
              <a:t>es</a:t>
            </a:r>
            <a:r>
              <a:rPr sz="700" spc="-20" dirty="0">
                <a:latin typeface="Montserrat"/>
                <a:cs typeface="Montserrat"/>
              </a:rPr>
              <a:t> </a:t>
            </a:r>
            <a:r>
              <a:rPr sz="700" spc="-10" dirty="0">
                <a:latin typeface="Montserrat"/>
                <a:cs typeface="Montserrat"/>
              </a:rPr>
              <a:t>necesario.</a:t>
            </a:r>
            <a:endParaRPr sz="700" dirty="0">
              <a:latin typeface="Montserrat"/>
              <a:cs typeface="Montserrat"/>
            </a:endParaRPr>
          </a:p>
          <a:p>
            <a:pPr marL="21590" marR="5080" algn="just">
              <a:lnSpc>
                <a:spcPct val="100000"/>
              </a:lnSpc>
              <a:spcBef>
                <a:spcPts val="490"/>
              </a:spcBef>
            </a:pPr>
            <a:r>
              <a:rPr sz="700" dirty="0">
                <a:latin typeface="Montserrat"/>
                <a:cs typeface="Montserrat"/>
              </a:rPr>
              <a:t>Después</a:t>
            </a:r>
            <a:r>
              <a:rPr sz="700" spc="12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limpiar</a:t>
            </a:r>
            <a:r>
              <a:rPr sz="700" spc="100" dirty="0">
                <a:latin typeface="Montserrat"/>
                <a:cs typeface="Montserrat"/>
              </a:rPr>
              <a:t> </a:t>
            </a:r>
            <a:r>
              <a:rPr sz="700" dirty="0">
                <a:latin typeface="Montserrat"/>
                <a:cs typeface="Montserrat"/>
              </a:rPr>
              <a:t>y</a:t>
            </a:r>
            <a:r>
              <a:rPr sz="700" spc="120" dirty="0">
                <a:latin typeface="Montserrat"/>
                <a:cs typeface="Montserrat"/>
              </a:rPr>
              <a:t> </a:t>
            </a:r>
            <a:r>
              <a:rPr sz="700" dirty="0">
                <a:latin typeface="Montserrat"/>
                <a:cs typeface="Montserrat"/>
              </a:rPr>
              <a:t>ajustar</a:t>
            </a:r>
            <a:r>
              <a:rPr sz="700" spc="110"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bujía,</a:t>
            </a:r>
            <a:r>
              <a:rPr sz="700" spc="110" dirty="0">
                <a:latin typeface="Montserrat"/>
                <a:cs typeface="Montserrat"/>
              </a:rPr>
              <a:t> </a:t>
            </a:r>
            <a:r>
              <a:rPr sz="700" dirty="0">
                <a:latin typeface="Montserrat"/>
                <a:cs typeface="Montserrat"/>
              </a:rPr>
              <a:t>instálela</a:t>
            </a:r>
            <a:r>
              <a:rPr sz="700" spc="12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ajústela</a:t>
            </a:r>
            <a:r>
              <a:rPr sz="700" spc="229" dirty="0">
                <a:latin typeface="Montserrat"/>
                <a:cs typeface="Montserrat"/>
              </a:rPr>
              <a:t> </a:t>
            </a:r>
            <a:r>
              <a:rPr sz="700" dirty="0">
                <a:latin typeface="Montserrat"/>
                <a:cs typeface="Montserrat"/>
              </a:rPr>
              <a:t>a</a:t>
            </a:r>
            <a:r>
              <a:rPr sz="700" spc="220" dirty="0">
                <a:latin typeface="Montserrat"/>
                <a:cs typeface="Montserrat"/>
              </a:rPr>
              <a:t> </a:t>
            </a:r>
            <a:r>
              <a:rPr sz="700" dirty="0">
                <a:latin typeface="Montserrat"/>
                <a:cs typeface="Montserrat"/>
              </a:rPr>
              <a:t>mano,</a:t>
            </a:r>
            <a:r>
              <a:rPr sz="700" spc="220" dirty="0">
                <a:latin typeface="Montserrat"/>
                <a:cs typeface="Montserrat"/>
              </a:rPr>
              <a:t> </a:t>
            </a:r>
            <a:r>
              <a:rPr sz="700" dirty="0">
                <a:latin typeface="Montserrat"/>
                <a:cs typeface="Montserrat"/>
              </a:rPr>
              <a:t>luego</a:t>
            </a:r>
            <a:r>
              <a:rPr sz="700" spc="235" dirty="0">
                <a:latin typeface="Montserrat"/>
                <a:cs typeface="Montserrat"/>
              </a:rPr>
              <a:t> </a:t>
            </a:r>
            <a:r>
              <a:rPr sz="700" dirty="0">
                <a:latin typeface="Montserrat"/>
                <a:cs typeface="Montserrat"/>
              </a:rPr>
              <a:t>apriétela</a:t>
            </a:r>
            <a:r>
              <a:rPr sz="700" spc="240" dirty="0">
                <a:latin typeface="Montserrat"/>
                <a:cs typeface="Montserrat"/>
              </a:rPr>
              <a:t> </a:t>
            </a:r>
            <a:r>
              <a:rPr sz="700" dirty="0">
                <a:latin typeface="Montserrat"/>
                <a:cs typeface="Montserrat"/>
              </a:rPr>
              <a:t>con</a:t>
            </a:r>
            <a:r>
              <a:rPr sz="700" spc="220" dirty="0">
                <a:latin typeface="Montserrat"/>
                <a:cs typeface="Montserrat"/>
              </a:rPr>
              <a:t> </a:t>
            </a:r>
            <a:r>
              <a:rPr sz="700" dirty="0">
                <a:latin typeface="Montserrat"/>
                <a:cs typeface="Montserrat"/>
              </a:rPr>
              <a:t>llave.</a:t>
            </a:r>
            <a:r>
              <a:rPr sz="700" spc="24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apriete</a:t>
            </a:r>
            <a:r>
              <a:rPr sz="700" spc="-25" dirty="0">
                <a:latin typeface="Montserrat"/>
                <a:cs typeface="Montserrat"/>
              </a:rPr>
              <a:t> </a:t>
            </a:r>
            <a:r>
              <a:rPr sz="700" dirty="0">
                <a:latin typeface="Montserrat"/>
                <a:cs typeface="Montserrat"/>
              </a:rPr>
              <a:t>demasiado</a:t>
            </a:r>
            <a:r>
              <a:rPr sz="700" spc="-15" dirty="0">
                <a:latin typeface="Montserrat"/>
                <a:cs typeface="Montserrat"/>
              </a:rPr>
              <a:t> </a:t>
            </a:r>
            <a:r>
              <a:rPr sz="700" dirty="0">
                <a:latin typeface="Montserrat"/>
                <a:cs typeface="Montserrat"/>
              </a:rPr>
              <a:t>para</a:t>
            </a:r>
            <a:r>
              <a:rPr sz="700" spc="-35" dirty="0">
                <a:latin typeface="Montserrat"/>
                <a:cs typeface="Montserrat"/>
              </a:rPr>
              <a:t> </a:t>
            </a:r>
            <a:r>
              <a:rPr sz="700" dirty="0">
                <a:latin typeface="Montserrat"/>
                <a:cs typeface="Montserrat"/>
              </a:rPr>
              <a:t>evitar</a:t>
            </a:r>
            <a:r>
              <a:rPr sz="700" spc="-20" dirty="0">
                <a:latin typeface="Montserrat"/>
                <a:cs typeface="Montserrat"/>
              </a:rPr>
              <a:t> </a:t>
            </a:r>
            <a:r>
              <a:rPr sz="700" spc="-10" dirty="0">
                <a:latin typeface="Montserrat"/>
                <a:cs typeface="Montserrat"/>
              </a:rPr>
              <a:t>daños.</a:t>
            </a:r>
            <a:endParaRPr sz="700" dirty="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0160" algn="just">
              <a:lnSpc>
                <a:spcPct val="100000"/>
              </a:lnSpc>
              <a:spcBef>
                <a:spcPts val="509"/>
              </a:spcBef>
            </a:pPr>
            <a:r>
              <a:rPr sz="700" dirty="0">
                <a:solidFill>
                  <a:srgbClr val="221F1F"/>
                </a:solidFill>
                <a:latin typeface="Montserrat"/>
                <a:cs typeface="Montserrat"/>
              </a:rPr>
              <a:t>Use</a:t>
            </a:r>
            <a:r>
              <a:rPr sz="700" spc="130" dirty="0">
                <a:solidFill>
                  <a:srgbClr val="221F1F"/>
                </a:solidFill>
                <a:latin typeface="Montserrat"/>
                <a:cs typeface="Montserrat"/>
              </a:rPr>
              <a:t> </a:t>
            </a:r>
            <a:r>
              <a:rPr sz="700" dirty="0">
                <a:solidFill>
                  <a:srgbClr val="221F1F"/>
                </a:solidFill>
                <a:latin typeface="Montserrat"/>
                <a:cs typeface="Montserrat"/>
              </a:rPr>
              <a:t>únicamente</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marca</a:t>
            </a:r>
            <a:r>
              <a:rPr sz="700" spc="135" dirty="0">
                <a:solidFill>
                  <a:srgbClr val="221F1F"/>
                </a:solidFill>
                <a:latin typeface="Montserrat"/>
                <a:cs typeface="Montserrat"/>
              </a:rPr>
              <a:t> </a:t>
            </a:r>
            <a:r>
              <a:rPr sz="700" dirty="0">
                <a:solidFill>
                  <a:srgbClr val="221F1F"/>
                </a:solidFill>
                <a:latin typeface="Montserrat"/>
                <a:cs typeface="Montserrat"/>
              </a:rPr>
              <a:t>,</a:t>
            </a:r>
            <a:r>
              <a:rPr sz="700" spc="130" dirty="0">
                <a:solidFill>
                  <a:srgbClr val="221F1F"/>
                </a:solidFill>
                <a:latin typeface="Montserrat"/>
                <a:cs typeface="Montserrat"/>
              </a:rPr>
              <a:t> </a:t>
            </a:r>
            <a:r>
              <a:rPr sz="700" dirty="0">
                <a:solidFill>
                  <a:srgbClr val="221F1F"/>
                </a:solidFill>
                <a:latin typeface="Montserrat"/>
                <a:cs typeface="Montserrat"/>
              </a:rPr>
              <a:t>tipo</a:t>
            </a:r>
            <a:r>
              <a:rPr sz="700" spc="145" dirty="0">
                <a:solidFill>
                  <a:srgbClr val="221F1F"/>
                </a:solidFill>
                <a:latin typeface="Montserrat"/>
                <a:cs typeface="Montserrat"/>
              </a:rPr>
              <a:t> </a:t>
            </a:r>
            <a:r>
              <a:rPr sz="700" dirty="0">
                <a:solidFill>
                  <a:srgbClr val="221F1F"/>
                </a:solidFill>
                <a:latin typeface="Montserrat"/>
                <a:cs typeface="Montserrat"/>
              </a:rPr>
              <a:t>y</a:t>
            </a:r>
            <a:r>
              <a:rPr sz="700" spc="120" dirty="0">
                <a:solidFill>
                  <a:srgbClr val="221F1F"/>
                </a:solidFill>
                <a:latin typeface="Montserrat"/>
                <a:cs typeface="Montserrat"/>
              </a:rPr>
              <a:t> </a:t>
            </a:r>
            <a:r>
              <a:rPr sz="700" dirty="0">
                <a:solidFill>
                  <a:srgbClr val="221F1F"/>
                </a:solidFill>
                <a:latin typeface="Montserrat"/>
                <a:cs typeface="Montserrat"/>
              </a:rPr>
              <a:t>referencia</a:t>
            </a:r>
            <a:r>
              <a:rPr sz="700" spc="13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bujía</a:t>
            </a:r>
            <a:r>
              <a:rPr sz="700" spc="50" dirty="0">
                <a:solidFill>
                  <a:srgbClr val="221F1F"/>
                </a:solidFill>
                <a:latin typeface="Montserrat"/>
                <a:cs typeface="Montserrat"/>
              </a:rPr>
              <a:t> </a:t>
            </a:r>
            <a:r>
              <a:rPr sz="700" dirty="0">
                <a:solidFill>
                  <a:srgbClr val="221F1F"/>
                </a:solidFill>
                <a:latin typeface="Montserrat"/>
                <a:cs typeface="Montserrat"/>
              </a:rPr>
              <a:t>especificada</a:t>
            </a:r>
            <a:r>
              <a:rPr sz="700" spc="55" dirty="0">
                <a:solidFill>
                  <a:srgbClr val="221F1F"/>
                </a:solidFill>
                <a:latin typeface="Montserrat"/>
                <a:cs typeface="Montserrat"/>
              </a:rPr>
              <a:t> </a:t>
            </a:r>
            <a:r>
              <a:rPr sz="700" dirty="0">
                <a:solidFill>
                  <a:srgbClr val="221F1F"/>
                </a:solidFill>
                <a:latin typeface="Montserrat"/>
                <a:cs typeface="Montserrat"/>
              </a:rPr>
              <a:t>en</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tabla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spc="-10" dirty="0">
                <a:solidFill>
                  <a:srgbClr val="221F1F"/>
                </a:solidFill>
                <a:latin typeface="Montserrat"/>
                <a:cs typeface="Montserrat"/>
              </a:rPr>
              <a:t>especificaciones</a:t>
            </a:r>
            <a:r>
              <a:rPr sz="700" spc="500" dirty="0">
                <a:solidFill>
                  <a:srgbClr val="221F1F"/>
                </a:solidFill>
                <a:latin typeface="Montserrat"/>
                <a:cs typeface="Montserrat"/>
              </a:rPr>
              <a:t> </a:t>
            </a:r>
            <a:r>
              <a:rPr sz="700" dirty="0">
                <a:solidFill>
                  <a:srgbClr val="221F1F"/>
                </a:solidFill>
                <a:latin typeface="Montserrat"/>
                <a:cs typeface="Montserrat"/>
              </a:rPr>
              <a:t>técnicas.</a:t>
            </a:r>
            <a:r>
              <a:rPr sz="700" spc="275" dirty="0">
                <a:solidFill>
                  <a:srgbClr val="221F1F"/>
                </a:solidFill>
                <a:latin typeface="Montserrat"/>
                <a:cs typeface="Montserrat"/>
              </a:rPr>
              <a:t>  </a:t>
            </a:r>
            <a:r>
              <a:rPr sz="700" dirty="0">
                <a:solidFill>
                  <a:srgbClr val="221F1F"/>
                </a:solidFill>
                <a:latin typeface="Montserrat"/>
                <a:cs typeface="Montserrat"/>
              </a:rPr>
              <a:t>Remplace</a:t>
            </a:r>
            <a:r>
              <a:rPr sz="700" spc="285" dirty="0">
                <a:solidFill>
                  <a:srgbClr val="221F1F"/>
                </a:solidFill>
                <a:latin typeface="Montserrat"/>
                <a:cs typeface="Montserrat"/>
              </a:rPr>
              <a:t>  </a:t>
            </a:r>
            <a:r>
              <a:rPr sz="700" dirty="0">
                <a:solidFill>
                  <a:srgbClr val="221F1F"/>
                </a:solidFill>
                <a:latin typeface="Montserrat"/>
                <a:cs typeface="Montserrat"/>
              </a:rPr>
              <a:t>según</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80" dirty="0">
                <a:solidFill>
                  <a:srgbClr val="221F1F"/>
                </a:solidFill>
                <a:latin typeface="Montserrat"/>
                <a:cs typeface="Montserrat"/>
              </a:rPr>
              <a:t>  </a:t>
            </a:r>
            <a:r>
              <a:rPr sz="700" dirty="0">
                <a:solidFill>
                  <a:srgbClr val="221F1F"/>
                </a:solidFill>
                <a:latin typeface="Montserrat"/>
                <a:cs typeface="Montserrat"/>
              </a:rPr>
              <a:t>cuadro</a:t>
            </a:r>
            <a:r>
              <a:rPr sz="700" spc="28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mantenimiento</a:t>
            </a:r>
            <a:r>
              <a:rPr sz="700" spc="70" dirty="0">
                <a:solidFill>
                  <a:srgbClr val="221F1F"/>
                </a:solidFill>
                <a:latin typeface="Montserrat"/>
                <a:cs typeface="Montserrat"/>
              </a:rPr>
              <a:t> </a:t>
            </a:r>
            <a:r>
              <a:rPr sz="700" spc="-10" dirty="0">
                <a:solidFill>
                  <a:srgbClr val="221F1F"/>
                </a:solidFill>
                <a:latin typeface="Montserrat"/>
                <a:cs typeface="Montserrat"/>
              </a:rPr>
              <a:t>periódico.</a:t>
            </a:r>
            <a:endParaRPr sz="700" dirty="0">
              <a:latin typeface="Montserrat"/>
              <a:cs typeface="Montserrat"/>
            </a:endParaRPr>
          </a:p>
        </p:txBody>
      </p:sp>
      <p:sp>
        <p:nvSpPr>
          <p:cNvPr id="6" name="object 6"/>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8" name="object 8"/>
          <p:cNvGrpSpPr/>
          <p:nvPr/>
        </p:nvGrpSpPr>
        <p:grpSpPr>
          <a:xfrm>
            <a:off x="592950" y="2262568"/>
            <a:ext cx="1056005" cy="1274445"/>
            <a:chOff x="592950" y="2262568"/>
            <a:chExt cx="1056005" cy="1274445"/>
          </a:xfrm>
        </p:grpSpPr>
        <p:sp>
          <p:nvSpPr>
            <p:cNvPr id="9" name="object 9"/>
            <p:cNvSpPr/>
            <p:nvPr/>
          </p:nvSpPr>
          <p:spPr>
            <a:xfrm>
              <a:off x="690499" y="2263266"/>
              <a:ext cx="791845" cy="1113155"/>
            </a:xfrm>
            <a:custGeom>
              <a:avLst/>
              <a:gdLst/>
              <a:ahLst/>
              <a:cxnLst/>
              <a:rect l="l" t="t" r="r" b="b"/>
              <a:pathLst>
                <a:path w="791844" h="1113154">
                  <a:moveTo>
                    <a:pt x="791464" y="0"/>
                  </a:moveTo>
                  <a:lnTo>
                    <a:pt x="1816" y="0"/>
                  </a:lnTo>
                  <a:lnTo>
                    <a:pt x="2260" y="45593"/>
                  </a:lnTo>
                  <a:lnTo>
                    <a:pt x="17094" y="61722"/>
                  </a:lnTo>
                  <a:lnTo>
                    <a:pt x="0" y="86741"/>
                  </a:lnTo>
                  <a:lnTo>
                    <a:pt x="3479" y="101346"/>
                  </a:lnTo>
                  <a:lnTo>
                    <a:pt x="14973" y="110998"/>
                  </a:lnTo>
                  <a:lnTo>
                    <a:pt x="749" y="129921"/>
                  </a:lnTo>
                  <a:lnTo>
                    <a:pt x="4686" y="150749"/>
                  </a:lnTo>
                  <a:lnTo>
                    <a:pt x="19215" y="159766"/>
                  </a:lnTo>
                  <a:lnTo>
                    <a:pt x="78994" y="160274"/>
                  </a:lnTo>
                  <a:lnTo>
                    <a:pt x="126504" y="190500"/>
                  </a:lnTo>
                  <a:lnTo>
                    <a:pt x="78994" y="220726"/>
                  </a:lnTo>
                  <a:lnTo>
                    <a:pt x="126504" y="251040"/>
                  </a:lnTo>
                  <a:lnTo>
                    <a:pt x="78994" y="281305"/>
                  </a:lnTo>
                  <a:lnTo>
                    <a:pt x="126504" y="311569"/>
                  </a:lnTo>
                  <a:lnTo>
                    <a:pt x="78994" y="341985"/>
                  </a:lnTo>
                  <a:lnTo>
                    <a:pt x="126504" y="372249"/>
                  </a:lnTo>
                  <a:lnTo>
                    <a:pt x="78994" y="402513"/>
                  </a:lnTo>
                  <a:lnTo>
                    <a:pt x="126504" y="432777"/>
                  </a:lnTo>
                  <a:lnTo>
                    <a:pt x="78994" y="462140"/>
                  </a:lnTo>
                  <a:lnTo>
                    <a:pt x="126504" y="492404"/>
                  </a:lnTo>
                  <a:lnTo>
                    <a:pt x="78994" y="521766"/>
                  </a:lnTo>
                  <a:lnTo>
                    <a:pt x="126504" y="552030"/>
                  </a:lnTo>
                  <a:lnTo>
                    <a:pt x="85344" y="577456"/>
                  </a:lnTo>
                  <a:lnTo>
                    <a:pt x="126504" y="611644"/>
                  </a:lnTo>
                  <a:lnTo>
                    <a:pt x="78994" y="641007"/>
                  </a:lnTo>
                  <a:lnTo>
                    <a:pt x="126504" y="671271"/>
                  </a:lnTo>
                  <a:lnTo>
                    <a:pt x="78994" y="700646"/>
                  </a:lnTo>
                  <a:lnTo>
                    <a:pt x="126504" y="730897"/>
                  </a:lnTo>
                  <a:lnTo>
                    <a:pt x="85153" y="764184"/>
                  </a:lnTo>
                  <a:lnTo>
                    <a:pt x="136029" y="790524"/>
                  </a:lnTo>
                  <a:lnTo>
                    <a:pt x="136029" y="882523"/>
                  </a:lnTo>
                  <a:lnTo>
                    <a:pt x="144970" y="882523"/>
                  </a:lnTo>
                  <a:lnTo>
                    <a:pt x="145872" y="950023"/>
                  </a:lnTo>
                  <a:lnTo>
                    <a:pt x="146304" y="1010488"/>
                  </a:lnTo>
                  <a:lnTo>
                    <a:pt x="176745" y="1060780"/>
                  </a:lnTo>
                  <a:lnTo>
                    <a:pt x="208064" y="1089228"/>
                  </a:lnTo>
                  <a:lnTo>
                    <a:pt x="252107" y="1108608"/>
                  </a:lnTo>
                  <a:lnTo>
                    <a:pt x="311873" y="1112685"/>
                  </a:lnTo>
                  <a:lnTo>
                    <a:pt x="443230" y="1112685"/>
                  </a:lnTo>
                  <a:lnTo>
                    <a:pt x="445185" y="1034745"/>
                  </a:lnTo>
                  <a:lnTo>
                    <a:pt x="274650" y="1033691"/>
                  </a:lnTo>
                  <a:lnTo>
                    <a:pt x="239090" y="1014171"/>
                  </a:lnTo>
                  <a:lnTo>
                    <a:pt x="223659" y="983526"/>
                  </a:lnTo>
                  <a:lnTo>
                    <a:pt x="222440" y="952893"/>
                  </a:lnTo>
                  <a:lnTo>
                    <a:pt x="222440" y="882523"/>
                  </a:lnTo>
                  <a:lnTo>
                    <a:pt x="348195" y="882523"/>
                  </a:lnTo>
                  <a:lnTo>
                    <a:pt x="348195" y="982967"/>
                  </a:lnTo>
                  <a:lnTo>
                    <a:pt x="443077" y="982967"/>
                  </a:lnTo>
                  <a:lnTo>
                    <a:pt x="443077" y="882523"/>
                  </a:lnTo>
                  <a:lnTo>
                    <a:pt x="655193" y="882523"/>
                  </a:lnTo>
                  <a:lnTo>
                    <a:pt x="655193" y="790524"/>
                  </a:lnTo>
                  <a:lnTo>
                    <a:pt x="664718" y="790524"/>
                  </a:lnTo>
                  <a:lnTo>
                    <a:pt x="664718" y="761161"/>
                  </a:lnTo>
                  <a:lnTo>
                    <a:pt x="712343" y="730897"/>
                  </a:lnTo>
                  <a:lnTo>
                    <a:pt x="664718" y="701548"/>
                  </a:lnTo>
                  <a:lnTo>
                    <a:pt x="712343" y="671271"/>
                  </a:lnTo>
                  <a:lnTo>
                    <a:pt x="664718" y="641908"/>
                  </a:lnTo>
                  <a:lnTo>
                    <a:pt x="712343" y="611644"/>
                  </a:lnTo>
                  <a:lnTo>
                    <a:pt x="664718" y="582295"/>
                  </a:lnTo>
                  <a:lnTo>
                    <a:pt x="712343" y="552030"/>
                  </a:lnTo>
                  <a:lnTo>
                    <a:pt x="664718" y="522668"/>
                  </a:lnTo>
                  <a:lnTo>
                    <a:pt x="712343" y="492404"/>
                  </a:lnTo>
                  <a:lnTo>
                    <a:pt x="664718" y="463042"/>
                  </a:lnTo>
                  <a:lnTo>
                    <a:pt x="712343" y="432777"/>
                  </a:lnTo>
                  <a:lnTo>
                    <a:pt x="664718" y="403428"/>
                  </a:lnTo>
                  <a:lnTo>
                    <a:pt x="712343" y="373164"/>
                  </a:lnTo>
                  <a:lnTo>
                    <a:pt x="671068" y="346925"/>
                  </a:lnTo>
                  <a:lnTo>
                    <a:pt x="712343" y="312623"/>
                  </a:lnTo>
                  <a:lnTo>
                    <a:pt x="664718" y="282359"/>
                  </a:lnTo>
                  <a:lnTo>
                    <a:pt x="712343" y="251942"/>
                  </a:lnTo>
                  <a:lnTo>
                    <a:pt x="664718" y="221742"/>
                  </a:lnTo>
                  <a:lnTo>
                    <a:pt x="712343" y="191389"/>
                  </a:lnTo>
                  <a:lnTo>
                    <a:pt x="664718" y="161163"/>
                  </a:lnTo>
                  <a:lnTo>
                    <a:pt x="780034" y="156591"/>
                  </a:lnTo>
                  <a:lnTo>
                    <a:pt x="791337" y="134239"/>
                  </a:lnTo>
                  <a:lnTo>
                    <a:pt x="778256" y="115189"/>
                  </a:lnTo>
                  <a:lnTo>
                    <a:pt x="788924" y="99568"/>
                  </a:lnTo>
                  <a:lnTo>
                    <a:pt x="789813" y="80391"/>
                  </a:lnTo>
                  <a:lnTo>
                    <a:pt x="769747" y="65151"/>
                  </a:lnTo>
                  <a:lnTo>
                    <a:pt x="786765" y="50038"/>
                  </a:lnTo>
                  <a:lnTo>
                    <a:pt x="791464" y="33401"/>
                  </a:lnTo>
                  <a:lnTo>
                    <a:pt x="791464" y="0"/>
                  </a:lnTo>
                  <a:close/>
                </a:path>
              </a:pathLst>
            </a:custGeom>
            <a:solidFill>
              <a:srgbClr val="A7A9AC"/>
            </a:solidFill>
          </p:spPr>
          <p:txBody>
            <a:bodyPr wrap="square" lIns="0" tIns="0" rIns="0" bIns="0" rtlCol="0"/>
            <a:lstStyle/>
            <a:p>
              <a:endParaRPr/>
            </a:p>
          </p:txBody>
        </p:sp>
        <p:sp>
          <p:nvSpPr>
            <p:cNvPr id="10" name="object 10"/>
            <p:cNvSpPr/>
            <p:nvPr/>
          </p:nvSpPr>
          <p:spPr>
            <a:xfrm>
              <a:off x="714108" y="2328417"/>
              <a:ext cx="744220" cy="95250"/>
            </a:xfrm>
            <a:custGeom>
              <a:avLst/>
              <a:gdLst/>
              <a:ahLst/>
              <a:cxnLst/>
              <a:rect l="l" t="t" r="r" b="b"/>
              <a:pathLst>
                <a:path w="744219" h="95250">
                  <a:moveTo>
                    <a:pt x="7861" y="0"/>
                  </a:moveTo>
                  <a:lnTo>
                    <a:pt x="736231" y="0"/>
                  </a:lnTo>
                </a:path>
                <a:path w="744219" h="95250">
                  <a:moveTo>
                    <a:pt x="0" y="95122"/>
                  </a:moveTo>
                  <a:lnTo>
                    <a:pt x="744105" y="95122"/>
                  </a:lnTo>
                </a:path>
                <a:path w="744219" h="95250">
                  <a:moveTo>
                    <a:pt x="0" y="47624"/>
                  </a:moveTo>
                  <a:lnTo>
                    <a:pt x="744105" y="47624"/>
                  </a:lnTo>
                </a:path>
              </a:pathLst>
            </a:custGeom>
            <a:ln w="6350">
              <a:solidFill>
                <a:srgbClr val="221F1F"/>
              </a:solidFill>
            </a:ln>
          </p:spPr>
          <p:txBody>
            <a:bodyPr wrap="square" lIns="0" tIns="0" rIns="0" bIns="0" rtlCol="0"/>
            <a:lstStyle/>
            <a:p>
              <a:endParaRPr/>
            </a:p>
          </p:txBody>
        </p:sp>
        <p:sp>
          <p:nvSpPr>
            <p:cNvPr id="11" name="object 11"/>
            <p:cNvSpPr/>
            <p:nvPr/>
          </p:nvSpPr>
          <p:spPr>
            <a:xfrm>
              <a:off x="769492" y="2606154"/>
              <a:ext cx="633730" cy="119380"/>
            </a:xfrm>
            <a:custGeom>
              <a:avLst/>
              <a:gdLst/>
              <a:ahLst/>
              <a:cxnLst/>
              <a:rect l="l" t="t" r="r" b="b"/>
              <a:pathLst>
                <a:path w="633730" h="119380">
                  <a:moveTo>
                    <a:pt x="47510" y="29362"/>
                  </a:moveTo>
                  <a:lnTo>
                    <a:pt x="585723" y="0"/>
                  </a:lnTo>
                </a:path>
                <a:path w="633730" h="119380">
                  <a:moveTo>
                    <a:pt x="0" y="59626"/>
                  </a:moveTo>
                  <a:lnTo>
                    <a:pt x="633348" y="30264"/>
                  </a:lnTo>
                </a:path>
                <a:path w="633730" h="119380">
                  <a:moveTo>
                    <a:pt x="47510" y="89903"/>
                  </a:moveTo>
                  <a:lnTo>
                    <a:pt x="585723" y="60540"/>
                  </a:lnTo>
                </a:path>
                <a:path w="633730" h="119380">
                  <a:moveTo>
                    <a:pt x="0" y="119253"/>
                  </a:moveTo>
                  <a:lnTo>
                    <a:pt x="633348" y="89903"/>
                  </a:lnTo>
                </a:path>
              </a:pathLst>
            </a:custGeom>
            <a:ln w="6348">
              <a:solidFill>
                <a:srgbClr val="221F1F"/>
              </a:solidFill>
            </a:ln>
          </p:spPr>
          <p:txBody>
            <a:bodyPr wrap="square" lIns="0" tIns="0" rIns="0" bIns="0" rtlCol="0"/>
            <a:lstStyle/>
            <a:p>
              <a:endParaRPr/>
            </a:p>
          </p:txBody>
        </p:sp>
        <p:sp>
          <p:nvSpPr>
            <p:cNvPr id="12" name="object 12"/>
            <p:cNvSpPr/>
            <p:nvPr/>
          </p:nvSpPr>
          <p:spPr>
            <a:xfrm>
              <a:off x="817003" y="2726308"/>
              <a:ext cx="538480" cy="29845"/>
            </a:xfrm>
            <a:custGeom>
              <a:avLst/>
              <a:gdLst/>
              <a:ahLst/>
              <a:cxnLst/>
              <a:rect l="l" t="t" r="r" b="b"/>
              <a:pathLst>
                <a:path w="538480" h="29844">
                  <a:moveTo>
                    <a:pt x="0" y="29362"/>
                  </a:moveTo>
                  <a:lnTo>
                    <a:pt x="538213" y="0"/>
                  </a:lnTo>
                </a:path>
                <a:path w="538480" h="29844">
                  <a:moveTo>
                    <a:pt x="0" y="29362"/>
                  </a:moveTo>
                  <a:lnTo>
                    <a:pt x="538213" y="0"/>
                  </a:lnTo>
                </a:path>
              </a:pathLst>
            </a:custGeom>
            <a:ln w="6350">
              <a:solidFill>
                <a:srgbClr val="221F1F"/>
              </a:solidFill>
            </a:ln>
          </p:spPr>
          <p:txBody>
            <a:bodyPr wrap="square" lIns="0" tIns="0" rIns="0" bIns="0" rtlCol="0"/>
            <a:lstStyle/>
            <a:p>
              <a:endParaRPr/>
            </a:p>
          </p:txBody>
        </p:sp>
        <p:sp>
          <p:nvSpPr>
            <p:cNvPr id="13" name="object 13"/>
            <p:cNvSpPr/>
            <p:nvPr/>
          </p:nvSpPr>
          <p:spPr>
            <a:xfrm>
              <a:off x="817003" y="3053791"/>
              <a:ext cx="538480" cy="322580"/>
            </a:xfrm>
            <a:custGeom>
              <a:avLst/>
              <a:gdLst/>
              <a:ahLst/>
              <a:cxnLst/>
              <a:rect l="l" t="t" r="r" b="b"/>
              <a:pathLst>
                <a:path w="538480" h="322579">
                  <a:moveTo>
                    <a:pt x="159334" y="322160"/>
                  </a:moveTo>
                  <a:lnTo>
                    <a:pt x="316738" y="322160"/>
                  </a:lnTo>
                </a:path>
                <a:path w="538480" h="322579">
                  <a:moveTo>
                    <a:pt x="221691" y="192443"/>
                  </a:moveTo>
                  <a:lnTo>
                    <a:pt x="316572" y="192443"/>
                  </a:lnTo>
                </a:path>
                <a:path w="538480" h="322579">
                  <a:moveTo>
                    <a:pt x="159334" y="244221"/>
                  </a:moveTo>
                  <a:lnTo>
                    <a:pt x="318681" y="244221"/>
                  </a:lnTo>
                </a:path>
                <a:path w="538480" h="322579">
                  <a:moveTo>
                    <a:pt x="0" y="0"/>
                  </a:moveTo>
                  <a:lnTo>
                    <a:pt x="538213" y="0"/>
                  </a:lnTo>
                </a:path>
              </a:pathLst>
            </a:custGeom>
            <a:ln w="8887">
              <a:solidFill>
                <a:srgbClr val="221F1F"/>
              </a:solidFill>
            </a:ln>
          </p:spPr>
          <p:txBody>
            <a:bodyPr wrap="square" lIns="0" tIns="0" rIns="0" bIns="0" rtlCol="0"/>
            <a:lstStyle/>
            <a:p>
              <a:endParaRPr/>
            </a:p>
          </p:txBody>
        </p:sp>
        <p:sp>
          <p:nvSpPr>
            <p:cNvPr id="14" name="object 14"/>
            <p:cNvSpPr/>
            <p:nvPr/>
          </p:nvSpPr>
          <p:spPr>
            <a:xfrm>
              <a:off x="817003" y="2785935"/>
              <a:ext cx="538480" cy="29845"/>
            </a:xfrm>
            <a:custGeom>
              <a:avLst/>
              <a:gdLst/>
              <a:ahLst/>
              <a:cxnLst/>
              <a:rect l="l" t="t" r="r" b="b"/>
              <a:pathLst>
                <a:path w="538480" h="29844">
                  <a:moveTo>
                    <a:pt x="0" y="29362"/>
                  </a:moveTo>
                  <a:lnTo>
                    <a:pt x="538213" y="0"/>
                  </a:lnTo>
                </a:path>
              </a:pathLst>
            </a:custGeom>
            <a:ln w="6348">
              <a:solidFill>
                <a:srgbClr val="221F1F"/>
              </a:solidFill>
            </a:ln>
          </p:spPr>
          <p:txBody>
            <a:bodyPr wrap="square" lIns="0" tIns="0" rIns="0" bIns="0" rtlCol="0"/>
            <a:lstStyle/>
            <a:p>
              <a:endParaRPr/>
            </a:p>
          </p:txBody>
        </p:sp>
        <p:sp>
          <p:nvSpPr>
            <p:cNvPr id="15" name="object 15"/>
            <p:cNvSpPr/>
            <p:nvPr/>
          </p:nvSpPr>
          <p:spPr>
            <a:xfrm>
              <a:off x="769492" y="2815297"/>
              <a:ext cx="633730" cy="59690"/>
            </a:xfrm>
            <a:custGeom>
              <a:avLst/>
              <a:gdLst/>
              <a:ahLst/>
              <a:cxnLst/>
              <a:rect l="l" t="t" r="r" b="b"/>
              <a:pathLst>
                <a:path w="633730" h="59689">
                  <a:moveTo>
                    <a:pt x="47510" y="59613"/>
                  </a:moveTo>
                  <a:lnTo>
                    <a:pt x="585723" y="30264"/>
                  </a:lnTo>
                </a:path>
                <a:path w="633730" h="59689">
                  <a:moveTo>
                    <a:pt x="0" y="29362"/>
                  </a:moveTo>
                  <a:lnTo>
                    <a:pt x="633348" y="0"/>
                  </a:lnTo>
                </a:path>
              </a:pathLst>
            </a:custGeom>
            <a:ln w="6350">
              <a:solidFill>
                <a:srgbClr val="221F1F"/>
              </a:solidFill>
            </a:ln>
          </p:spPr>
          <p:txBody>
            <a:bodyPr wrap="square" lIns="0" tIns="0" rIns="0" bIns="0" rtlCol="0"/>
            <a:lstStyle/>
            <a:p>
              <a:endParaRPr/>
            </a:p>
          </p:txBody>
        </p:sp>
        <p:sp>
          <p:nvSpPr>
            <p:cNvPr id="16" name="object 16"/>
            <p:cNvSpPr/>
            <p:nvPr/>
          </p:nvSpPr>
          <p:spPr>
            <a:xfrm>
              <a:off x="769492" y="2785935"/>
              <a:ext cx="633730" cy="149225"/>
            </a:xfrm>
            <a:custGeom>
              <a:avLst/>
              <a:gdLst/>
              <a:ahLst/>
              <a:cxnLst/>
              <a:rect l="l" t="t" r="r" b="b"/>
              <a:pathLst>
                <a:path w="633730" h="149225">
                  <a:moveTo>
                    <a:pt x="47510" y="29362"/>
                  </a:moveTo>
                  <a:lnTo>
                    <a:pt x="585723" y="0"/>
                  </a:lnTo>
                </a:path>
                <a:path w="633730" h="149225">
                  <a:moveTo>
                    <a:pt x="47510" y="148602"/>
                  </a:moveTo>
                  <a:lnTo>
                    <a:pt x="585723" y="119240"/>
                  </a:lnTo>
                </a:path>
                <a:path w="633730" h="149225">
                  <a:moveTo>
                    <a:pt x="0" y="118338"/>
                  </a:moveTo>
                  <a:lnTo>
                    <a:pt x="633348" y="88976"/>
                  </a:lnTo>
                </a:path>
              </a:pathLst>
            </a:custGeom>
            <a:ln w="6348">
              <a:solidFill>
                <a:srgbClr val="221F1F"/>
              </a:solidFill>
            </a:ln>
          </p:spPr>
          <p:txBody>
            <a:bodyPr wrap="square" lIns="0" tIns="0" rIns="0" bIns="0" rtlCol="0"/>
            <a:lstStyle/>
            <a:p>
              <a:endParaRPr/>
            </a:p>
          </p:txBody>
        </p:sp>
        <p:sp>
          <p:nvSpPr>
            <p:cNvPr id="17" name="object 17"/>
            <p:cNvSpPr/>
            <p:nvPr/>
          </p:nvSpPr>
          <p:spPr>
            <a:xfrm>
              <a:off x="769492" y="2845561"/>
              <a:ext cx="633730" cy="149225"/>
            </a:xfrm>
            <a:custGeom>
              <a:avLst/>
              <a:gdLst/>
              <a:ahLst/>
              <a:cxnLst/>
              <a:rect l="l" t="t" r="r" b="b"/>
              <a:pathLst>
                <a:path w="633730" h="149225">
                  <a:moveTo>
                    <a:pt x="47510" y="29349"/>
                  </a:moveTo>
                  <a:lnTo>
                    <a:pt x="585723" y="0"/>
                  </a:lnTo>
                </a:path>
                <a:path w="633730" h="149225">
                  <a:moveTo>
                    <a:pt x="47510" y="148602"/>
                  </a:moveTo>
                  <a:lnTo>
                    <a:pt x="585723" y="119240"/>
                  </a:lnTo>
                </a:path>
                <a:path w="633730" h="149225">
                  <a:moveTo>
                    <a:pt x="0" y="118338"/>
                  </a:moveTo>
                  <a:lnTo>
                    <a:pt x="633348" y="88976"/>
                  </a:lnTo>
                </a:path>
              </a:pathLst>
            </a:custGeom>
            <a:ln w="6350">
              <a:solidFill>
                <a:srgbClr val="221F1F"/>
              </a:solidFill>
            </a:ln>
          </p:spPr>
          <p:txBody>
            <a:bodyPr wrap="square" lIns="0" tIns="0" rIns="0" bIns="0" rtlCol="0"/>
            <a:lstStyle/>
            <a:p>
              <a:endParaRPr/>
            </a:p>
          </p:txBody>
        </p:sp>
        <p:sp>
          <p:nvSpPr>
            <p:cNvPr id="18" name="object 18"/>
            <p:cNvSpPr/>
            <p:nvPr/>
          </p:nvSpPr>
          <p:spPr>
            <a:xfrm>
              <a:off x="817003" y="2905175"/>
              <a:ext cx="538480" cy="29845"/>
            </a:xfrm>
            <a:custGeom>
              <a:avLst/>
              <a:gdLst/>
              <a:ahLst/>
              <a:cxnLst/>
              <a:rect l="l" t="t" r="r" b="b"/>
              <a:pathLst>
                <a:path w="538480" h="29844">
                  <a:moveTo>
                    <a:pt x="0" y="29362"/>
                  </a:moveTo>
                  <a:lnTo>
                    <a:pt x="538213" y="0"/>
                  </a:lnTo>
                </a:path>
              </a:pathLst>
            </a:custGeom>
            <a:ln w="6348">
              <a:solidFill>
                <a:srgbClr val="221F1F"/>
              </a:solidFill>
            </a:ln>
          </p:spPr>
          <p:txBody>
            <a:bodyPr wrap="square" lIns="0" tIns="0" rIns="0" bIns="0" rtlCol="0"/>
            <a:lstStyle/>
            <a:p>
              <a:endParaRPr/>
            </a:p>
          </p:txBody>
        </p:sp>
        <p:sp>
          <p:nvSpPr>
            <p:cNvPr id="19" name="object 19"/>
            <p:cNvSpPr/>
            <p:nvPr/>
          </p:nvSpPr>
          <p:spPr>
            <a:xfrm>
              <a:off x="769492" y="2964802"/>
              <a:ext cx="633730" cy="89535"/>
            </a:xfrm>
            <a:custGeom>
              <a:avLst/>
              <a:gdLst/>
              <a:ahLst/>
              <a:cxnLst/>
              <a:rect l="l" t="t" r="r" b="b"/>
              <a:pathLst>
                <a:path w="633730" h="89535">
                  <a:moveTo>
                    <a:pt x="47510" y="88988"/>
                  </a:moveTo>
                  <a:lnTo>
                    <a:pt x="585723" y="59626"/>
                  </a:lnTo>
                </a:path>
                <a:path w="633730" h="89535">
                  <a:moveTo>
                    <a:pt x="0" y="58724"/>
                  </a:moveTo>
                  <a:lnTo>
                    <a:pt x="633348" y="29362"/>
                  </a:lnTo>
                </a:path>
                <a:path w="633730" h="89535">
                  <a:moveTo>
                    <a:pt x="47510" y="29362"/>
                  </a:moveTo>
                  <a:lnTo>
                    <a:pt x="585723" y="0"/>
                  </a:lnTo>
                </a:path>
              </a:pathLst>
            </a:custGeom>
            <a:ln w="6350">
              <a:solidFill>
                <a:srgbClr val="221F1F"/>
              </a:solidFill>
            </a:ln>
          </p:spPr>
          <p:txBody>
            <a:bodyPr wrap="square" lIns="0" tIns="0" rIns="0" bIns="0" rtlCol="0"/>
            <a:lstStyle/>
            <a:p>
              <a:endParaRPr/>
            </a:p>
          </p:txBody>
        </p:sp>
        <p:sp>
          <p:nvSpPr>
            <p:cNvPr id="20" name="object 20"/>
            <p:cNvSpPr/>
            <p:nvPr/>
          </p:nvSpPr>
          <p:spPr>
            <a:xfrm>
              <a:off x="826541" y="3145789"/>
              <a:ext cx="519430" cy="0"/>
            </a:xfrm>
            <a:custGeom>
              <a:avLst/>
              <a:gdLst/>
              <a:ahLst/>
              <a:cxnLst/>
              <a:rect l="l" t="t" r="r" b="b"/>
              <a:pathLst>
                <a:path w="519430">
                  <a:moveTo>
                    <a:pt x="0" y="0"/>
                  </a:moveTo>
                  <a:lnTo>
                    <a:pt x="519150" y="0"/>
                  </a:lnTo>
                </a:path>
              </a:pathLst>
            </a:custGeom>
            <a:ln w="8887">
              <a:solidFill>
                <a:srgbClr val="221F1F"/>
              </a:solidFill>
            </a:ln>
          </p:spPr>
          <p:txBody>
            <a:bodyPr wrap="square" lIns="0" tIns="0" rIns="0" bIns="0" rtlCol="0"/>
            <a:lstStyle/>
            <a:p>
              <a:endParaRPr/>
            </a:p>
          </p:txBody>
        </p:sp>
        <p:sp>
          <p:nvSpPr>
            <p:cNvPr id="21" name="object 21"/>
            <p:cNvSpPr/>
            <p:nvPr/>
          </p:nvSpPr>
          <p:spPr>
            <a:xfrm>
              <a:off x="769492" y="2665780"/>
              <a:ext cx="633730" cy="119380"/>
            </a:xfrm>
            <a:custGeom>
              <a:avLst/>
              <a:gdLst/>
              <a:ahLst/>
              <a:cxnLst/>
              <a:rect l="l" t="t" r="r" b="b"/>
              <a:pathLst>
                <a:path w="633730" h="119380">
                  <a:moveTo>
                    <a:pt x="0" y="119253"/>
                  </a:moveTo>
                  <a:lnTo>
                    <a:pt x="633348" y="89890"/>
                  </a:lnTo>
                </a:path>
                <a:path w="633730" h="119380">
                  <a:moveTo>
                    <a:pt x="47510" y="30276"/>
                  </a:moveTo>
                  <a:lnTo>
                    <a:pt x="0" y="0"/>
                  </a:lnTo>
                </a:path>
                <a:path w="633730" h="119380">
                  <a:moveTo>
                    <a:pt x="0" y="59626"/>
                  </a:moveTo>
                  <a:lnTo>
                    <a:pt x="47510" y="30276"/>
                  </a:lnTo>
                </a:path>
                <a:path w="633730" h="119380">
                  <a:moveTo>
                    <a:pt x="47510" y="89890"/>
                  </a:moveTo>
                  <a:lnTo>
                    <a:pt x="0" y="59626"/>
                  </a:lnTo>
                </a:path>
              </a:pathLst>
            </a:custGeom>
            <a:ln w="6350">
              <a:solidFill>
                <a:srgbClr val="221F1F"/>
              </a:solidFill>
            </a:ln>
          </p:spPr>
          <p:txBody>
            <a:bodyPr wrap="square" lIns="0" tIns="0" rIns="0" bIns="0" rtlCol="0"/>
            <a:lstStyle/>
            <a:p>
              <a:endParaRPr/>
            </a:p>
          </p:txBody>
        </p:sp>
        <p:sp>
          <p:nvSpPr>
            <p:cNvPr id="22" name="object 22"/>
            <p:cNvSpPr/>
            <p:nvPr/>
          </p:nvSpPr>
          <p:spPr>
            <a:xfrm>
              <a:off x="835469" y="3234613"/>
              <a:ext cx="140970" cy="141605"/>
            </a:xfrm>
            <a:custGeom>
              <a:avLst/>
              <a:gdLst/>
              <a:ahLst/>
              <a:cxnLst/>
              <a:rect l="l" t="t" r="r" b="b"/>
              <a:pathLst>
                <a:path w="140969" h="141604">
                  <a:moveTo>
                    <a:pt x="0" y="292"/>
                  </a:moveTo>
                  <a:lnTo>
                    <a:pt x="0" y="3175"/>
                  </a:lnTo>
                  <a:lnTo>
                    <a:pt x="0" y="6045"/>
                  </a:lnTo>
                  <a:lnTo>
                    <a:pt x="152" y="8775"/>
                  </a:lnTo>
                  <a:lnTo>
                    <a:pt x="444" y="11645"/>
                  </a:lnTo>
                  <a:lnTo>
                    <a:pt x="596" y="14528"/>
                  </a:lnTo>
                  <a:lnTo>
                    <a:pt x="901" y="17399"/>
                  </a:lnTo>
                  <a:lnTo>
                    <a:pt x="1358" y="20116"/>
                  </a:lnTo>
                  <a:lnTo>
                    <a:pt x="1816" y="22999"/>
                  </a:lnTo>
                  <a:lnTo>
                    <a:pt x="2273" y="25717"/>
                  </a:lnTo>
                  <a:lnTo>
                    <a:pt x="2870" y="28600"/>
                  </a:lnTo>
                  <a:lnTo>
                    <a:pt x="3327" y="31318"/>
                  </a:lnTo>
                  <a:lnTo>
                    <a:pt x="4076" y="34048"/>
                  </a:lnTo>
                  <a:lnTo>
                    <a:pt x="4686" y="36766"/>
                  </a:lnTo>
                  <a:lnTo>
                    <a:pt x="5448" y="39497"/>
                  </a:lnTo>
                  <a:lnTo>
                    <a:pt x="6350" y="42214"/>
                  </a:lnTo>
                  <a:lnTo>
                    <a:pt x="7264" y="44945"/>
                  </a:lnTo>
                  <a:lnTo>
                    <a:pt x="8166" y="47663"/>
                  </a:lnTo>
                  <a:lnTo>
                    <a:pt x="24968" y="80352"/>
                  </a:lnTo>
                  <a:lnTo>
                    <a:pt x="26479" y="82778"/>
                  </a:lnTo>
                  <a:lnTo>
                    <a:pt x="28143" y="85039"/>
                  </a:lnTo>
                  <a:lnTo>
                    <a:pt x="29959" y="87312"/>
                  </a:lnTo>
                  <a:lnTo>
                    <a:pt x="31775" y="89433"/>
                  </a:lnTo>
                  <a:lnTo>
                    <a:pt x="33591" y="91694"/>
                  </a:lnTo>
                  <a:lnTo>
                    <a:pt x="35407" y="93814"/>
                  </a:lnTo>
                  <a:lnTo>
                    <a:pt x="37223" y="95935"/>
                  </a:lnTo>
                  <a:lnTo>
                    <a:pt x="39192" y="97904"/>
                  </a:lnTo>
                  <a:lnTo>
                    <a:pt x="41160" y="100025"/>
                  </a:lnTo>
                  <a:lnTo>
                    <a:pt x="43268" y="101993"/>
                  </a:lnTo>
                  <a:lnTo>
                    <a:pt x="45250" y="103962"/>
                  </a:lnTo>
                  <a:lnTo>
                    <a:pt x="47358" y="105778"/>
                  </a:lnTo>
                  <a:lnTo>
                    <a:pt x="49631" y="107746"/>
                  </a:lnTo>
                  <a:lnTo>
                    <a:pt x="51752" y="109550"/>
                  </a:lnTo>
                  <a:lnTo>
                    <a:pt x="54025" y="111226"/>
                  </a:lnTo>
                  <a:lnTo>
                    <a:pt x="56146" y="113042"/>
                  </a:lnTo>
                  <a:lnTo>
                    <a:pt x="58559" y="114706"/>
                  </a:lnTo>
                  <a:lnTo>
                    <a:pt x="60833" y="116370"/>
                  </a:lnTo>
                  <a:lnTo>
                    <a:pt x="63106" y="117881"/>
                  </a:lnTo>
                  <a:lnTo>
                    <a:pt x="65519" y="119392"/>
                  </a:lnTo>
                  <a:lnTo>
                    <a:pt x="67945" y="120904"/>
                  </a:lnTo>
                  <a:lnTo>
                    <a:pt x="70370" y="122415"/>
                  </a:lnTo>
                  <a:lnTo>
                    <a:pt x="72936" y="123786"/>
                  </a:lnTo>
                  <a:lnTo>
                    <a:pt x="75361" y="125145"/>
                  </a:lnTo>
                  <a:lnTo>
                    <a:pt x="77927" y="126504"/>
                  </a:lnTo>
                  <a:lnTo>
                    <a:pt x="80505" y="127711"/>
                  </a:lnTo>
                  <a:lnTo>
                    <a:pt x="83070" y="128930"/>
                  </a:lnTo>
                  <a:lnTo>
                    <a:pt x="85648" y="129984"/>
                  </a:lnTo>
                  <a:lnTo>
                    <a:pt x="88226" y="131051"/>
                  </a:lnTo>
                  <a:lnTo>
                    <a:pt x="90944" y="132105"/>
                  </a:lnTo>
                  <a:lnTo>
                    <a:pt x="93510" y="133159"/>
                  </a:lnTo>
                  <a:lnTo>
                    <a:pt x="115455" y="138912"/>
                  </a:lnTo>
                  <a:lnTo>
                    <a:pt x="118186" y="139522"/>
                  </a:lnTo>
                  <a:lnTo>
                    <a:pt x="121056" y="139827"/>
                  </a:lnTo>
                  <a:lnTo>
                    <a:pt x="123926" y="140284"/>
                  </a:lnTo>
                  <a:lnTo>
                    <a:pt x="126657" y="140576"/>
                  </a:lnTo>
                  <a:lnTo>
                    <a:pt x="129540" y="140881"/>
                  </a:lnTo>
                  <a:lnTo>
                    <a:pt x="132410" y="141033"/>
                  </a:lnTo>
                  <a:lnTo>
                    <a:pt x="135128" y="141185"/>
                  </a:lnTo>
                  <a:lnTo>
                    <a:pt x="138010" y="141185"/>
                  </a:lnTo>
                  <a:lnTo>
                    <a:pt x="140881" y="141338"/>
                  </a:lnTo>
                </a:path>
                <a:path w="140969" h="141604">
                  <a:moveTo>
                    <a:pt x="77482" y="0"/>
                  </a:moveTo>
                  <a:lnTo>
                    <a:pt x="77482" y="1968"/>
                  </a:lnTo>
                  <a:lnTo>
                    <a:pt x="77622" y="3784"/>
                  </a:lnTo>
                  <a:lnTo>
                    <a:pt x="77774" y="5753"/>
                  </a:lnTo>
                  <a:lnTo>
                    <a:pt x="77927" y="7556"/>
                  </a:lnTo>
                  <a:lnTo>
                    <a:pt x="78231" y="9385"/>
                  </a:lnTo>
                  <a:lnTo>
                    <a:pt x="78536" y="11188"/>
                  </a:lnTo>
                  <a:lnTo>
                    <a:pt x="78841" y="13157"/>
                  </a:lnTo>
                  <a:lnTo>
                    <a:pt x="79286" y="14973"/>
                  </a:lnTo>
                  <a:lnTo>
                    <a:pt x="79743" y="16802"/>
                  </a:lnTo>
                  <a:lnTo>
                    <a:pt x="80352" y="18605"/>
                  </a:lnTo>
                  <a:lnTo>
                    <a:pt x="80810" y="20269"/>
                  </a:lnTo>
                  <a:lnTo>
                    <a:pt x="85343" y="30568"/>
                  </a:lnTo>
                  <a:lnTo>
                    <a:pt x="86245" y="32232"/>
                  </a:lnTo>
                  <a:lnTo>
                    <a:pt x="87312" y="33896"/>
                  </a:lnTo>
                  <a:lnTo>
                    <a:pt x="88366" y="35407"/>
                  </a:lnTo>
                  <a:lnTo>
                    <a:pt x="89433" y="36918"/>
                  </a:lnTo>
                  <a:lnTo>
                    <a:pt x="90487" y="38442"/>
                  </a:lnTo>
                  <a:lnTo>
                    <a:pt x="91693" y="39941"/>
                  </a:lnTo>
                  <a:lnTo>
                    <a:pt x="92913" y="41465"/>
                  </a:lnTo>
                  <a:lnTo>
                    <a:pt x="94119" y="42824"/>
                  </a:lnTo>
                  <a:lnTo>
                    <a:pt x="95478" y="44183"/>
                  </a:lnTo>
                  <a:lnTo>
                    <a:pt x="96697" y="45542"/>
                  </a:lnTo>
                  <a:lnTo>
                    <a:pt x="98056" y="46761"/>
                  </a:lnTo>
                  <a:lnTo>
                    <a:pt x="99568" y="47967"/>
                  </a:lnTo>
                  <a:lnTo>
                    <a:pt x="100926" y="49174"/>
                  </a:lnTo>
                  <a:lnTo>
                    <a:pt x="102438" y="50393"/>
                  </a:lnTo>
                  <a:lnTo>
                    <a:pt x="103962" y="51447"/>
                  </a:lnTo>
                  <a:lnTo>
                    <a:pt x="105473" y="52666"/>
                  </a:lnTo>
                  <a:lnTo>
                    <a:pt x="106984" y="53568"/>
                  </a:lnTo>
                  <a:lnTo>
                    <a:pt x="115303" y="57950"/>
                  </a:lnTo>
                  <a:lnTo>
                    <a:pt x="116967" y="58712"/>
                  </a:lnTo>
                  <a:lnTo>
                    <a:pt x="118783" y="59474"/>
                  </a:lnTo>
                  <a:lnTo>
                    <a:pt x="120599" y="60071"/>
                  </a:lnTo>
                  <a:lnTo>
                    <a:pt x="122415" y="60680"/>
                  </a:lnTo>
                  <a:lnTo>
                    <a:pt x="124079" y="61137"/>
                  </a:lnTo>
                  <a:lnTo>
                    <a:pt x="125907" y="61582"/>
                  </a:lnTo>
                  <a:lnTo>
                    <a:pt x="127863" y="62039"/>
                  </a:lnTo>
                  <a:lnTo>
                    <a:pt x="129679" y="62344"/>
                  </a:lnTo>
                  <a:lnTo>
                    <a:pt x="131495" y="62649"/>
                  </a:lnTo>
                  <a:lnTo>
                    <a:pt x="133311" y="62953"/>
                  </a:lnTo>
                  <a:lnTo>
                    <a:pt x="135280" y="63106"/>
                  </a:lnTo>
                  <a:lnTo>
                    <a:pt x="137096" y="63258"/>
                  </a:lnTo>
                  <a:lnTo>
                    <a:pt x="138912" y="63398"/>
                  </a:lnTo>
                  <a:lnTo>
                    <a:pt x="140881" y="63398"/>
                  </a:lnTo>
                </a:path>
              </a:pathLst>
            </a:custGeom>
            <a:ln w="8887">
              <a:solidFill>
                <a:srgbClr val="221F1F"/>
              </a:solidFill>
            </a:ln>
          </p:spPr>
          <p:txBody>
            <a:bodyPr wrap="square" lIns="0" tIns="0" rIns="0" bIns="0" rtlCol="0"/>
            <a:lstStyle/>
            <a:p>
              <a:endParaRPr/>
            </a:p>
          </p:txBody>
        </p:sp>
        <p:sp>
          <p:nvSpPr>
            <p:cNvPr id="23" name="object 23"/>
            <p:cNvSpPr/>
            <p:nvPr/>
          </p:nvSpPr>
          <p:spPr>
            <a:xfrm>
              <a:off x="769492" y="2785033"/>
              <a:ext cx="47625" cy="269240"/>
            </a:xfrm>
            <a:custGeom>
              <a:avLst/>
              <a:gdLst/>
              <a:ahLst/>
              <a:cxnLst/>
              <a:rect l="l" t="t" r="r" b="b"/>
              <a:pathLst>
                <a:path w="47625" h="269239">
                  <a:moveTo>
                    <a:pt x="0" y="59626"/>
                  </a:moveTo>
                  <a:lnTo>
                    <a:pt x="47510" y="30264"/>
                  </a:lnTo>
                </a:path>
                <a:path w="47625" h="269239">
                  <a:moveTo>
                    <a:pt x="47510" y="30264"/>
                  </a:moveTo>
                  <a:lnTo>
                    <a:pt x="0" y="0"/>
                  </a:lnTo>
                </a:path>
                <a:path w="47625" h="269239">
                  <a:moveTo>
                    <a:pt x="0" y="119240"/>
                  </a:moveTo>
                  <a:lnTo>
                    <a:pt x="47510" y="89877"/>
                  </a:lnTo>
                </a:path>
                <a:path w="47625" h="269239">
                  <a:moveTo>
                    <a:pt x="47510" y="89877"/>
                  </a:moveTo>
                  <a:lnTo>
                    <a:pt x="0" y="59613"/>
                  </a:lnTo>
                </a:path>
                <a:path w="47625" h="269239">
                  <a:moveTo>
                    <a:pt x="0" y="178866"/>
                  </a:moveTo>
                  <a:lnTo>
                    <a:pt x="47510" y="149504"/>
                  </a:lnTo>
                </a:path>
                <a:path w="47625" h="269239">
                  <a:moveTo>
                    <a:pt x="47510" y="149504"/>
                  </a:moveTo>
                  <a:lnTo>
                    <a:pt x="0" y="119240"/>
                  </a:lnTo>
                </a:path>
                <a:path w="47625" h="269239">
                  <a:moveTo>
                    <a:pt x="0" y="238493"/>
                  </a:moveTo>
                  <a:lnTo>
                    <a:pt x="47510" y="209130"/>
                  </a:lnTo>
                </a:path>
                <a:path w="47625" h="269239">
                  <a:moveTo>
                    <a:pt x="47510" y="209130"/>
                  </a:moveTo>
                  <a:lnTo>
                    <a:pt x="0" y="178866"/>
                  </a:lnTo>
                </a:path>
                <a:path w="47625" h="269239">
                  <a:moveTo>
                    <a:pt x="47510" y="268757"/>
                  </a:moveTo>
                  <a:lnTo>
                    <a:pt x="0" y="238493"/>
                  </a:lnTo>
                </a:path>
              </a:pathLst>
            </a:custGeom>
            <a:ln w="6350">
              <a:solidFill>
                <a:srgbClr val="221F1F"/>
              </a:solidFill>
            </a:ln>
          </p:spPr>
          <p:txBody>
            <a:bodyPr wrap="square" lIns="0" tIns="0" rIns="0" bIns="0" rtlCol="0"/>
            <a:lstStyle/>
            <a:p>
              <a:endParaRPr/>
            </a:p>
          </p:txBody>
        </p:sp>
        <p:sp>
          <p:nvSpPr>
            <p:cNvPr id="24" name="object 24"/>
            <p:cNvSpPr/>
            <p:nvPr/>
          </p:nvSpPr>
          <p:spPr>
            <a:xfrm>
              <a:off x="826541" y="3053333"/>
              <a:ext cx="212725" cy="193040"/>
            </a:xfrm>
            <a:custGeom>
              <a:avLst/>
              <a:gdLst/>
              <a:ahLst/>
              <a:cxnLst/>
              <a:rect l="l" t="t" r="r" b="b"/>
              <a:pathLst>
                <a:path w="212725" h="193039">
                  <a:moveTo>
                    <a:pt x="0" y="0"/>
                  </a:moveTo>
                  <a:lnTo>
                    <a:pt x="0" y="92456"/>
                  </a:lnTo>
                </a:path>
                <a:path w="212725" h="193039">
                  <a:moveTo>
                    <a:pt x="8928" y="92456"/>
                  </a:moveTo>
                  <a:lnTo>
                    <a:pt x="8928" y="181584"/>
                  </a:lnTo>
                </a:path>
                <a:path w="212725" h="193039">
                  <a:moveTo>
                    <a:pt x="86410" y="92456"/>
                  </a:moveTo>
                  <a:lnTo>
                    <a:pt x="86410" y="181279"/>
                  </a:lnTo>
                </a:path>
                <a:path w="212725" h="193039">
                  <a:moveTo>
                    <a:pt x="212153" y="92456"/>
                  </a:moveTo>
                  <a:lnTo>
                    <a:pt x="212153" y="192900"/>
                  </a:lnTo>
                </a:path>
              </a:pathLst>
            </a:custGeom>
            <a:ln w="8887">
              <a:solidFill>
                <a:srgbClr val="221F1F"/>
              </a:solidFill>
            </a:ln>
          </p:spPr>
          <p:txBody>
            <a:bodyPr wrap="square" lIns="0" tIns="0" rIns="0" bIns="0" rtlCol="0"/>
            <a:lstStyle/>
            <a:p>
              <a:endParaRPr/>
            </a:p>
          </p:txBody>
        </p:sp>
        <p:sp>
          <p:nvSpPr>
            <p:cNvPr id="25" name="object 25"/>
            <p:cNvSpPr/>
            <p:nvPr/>
          </p:nvSpPr>
          <p:spPr>
            <a:xfrm>
              <a:off x="769492" y="2635516"/>
              <a:ext cx="47625" cy="149860"/>
            </a:xfrm>
            <a:custGeom>
              <a:avLst/>
              <a:gdLst/>
              <a:ahLst/>
              <a:cxnLst/>
              <a:rect l="l" t="t" r="r" b="b"/>
              <a:pathLst>
                <a:path w="47625" h="149860">
                  <a:moveTo>
                    <a:pt x="0" y="149517"/>
                  </a:moveTo>
                  <a:lnTo>
                    <a:pt x="47510" y="120154"/>
                  </a:lnTo>
                </a:path>
                <a:path w="47625" h="149860">
                  <a:moveTo>
                    <a:pt x="47510" y="0"/>
                  </a:moveTo>
                  <a:lnTo>
                    <a:pt x="0" y="30264"/>
                  </a:lnTo>
                </a:path>
              </a:pathLst>
            </a:custGeom>
            <a:ln w="6350">
              <a:solidFill>
                <a:srgbClr val="221F1F"/>
              </a:solidFill>
            </a:ln>
          </p:spPr>
          <p:txBody>
            <a:bodyPr wrap="square" lIns="0" tIns="0" rIns="0" bIns="0" rtlCol="0"/>
            <a:lstStyle/>
            <a:p>
              <a:endParaRPr/>
            </a:p>
          </p:txBody>
        </p:sp>
        <p:sp>
          <p:nvSpPr>
            <p:cNvPr id="26" name="object 26"/>
            <p:cNvSpPr/>
            <p:nvPr/>
          </p:nvSpPr>
          <p:spPr>
            <a:xfrm>
              <a:off x="690346" y="2328417"/>
              <a:ext cx="24130" cy="47625"/>
            </a:xfrm>
            <a:custGeom>
              <a:avLst/>
              <a:gdLst/>
              <a:ahLst/>
              <a:cxnLst/>
              <a:rect l="l" t="t" r="r" b="b"/>
              <a:pathLst>
                <a:path w="24129" h="47625">
                  <a:moveTo>
                    <a:pt x="23749" y="0"/>
                  </a:moveTo>
                  <a:lnTo>
                    <a:pt x="21640" y="0"/>
                  </a:lnTo>
                  <a:lnTo>
                    <a:pt x="19367" y="380"/>
                  </a:lnTo>
                  <a:lnTo>
                    <a:pt x="17246" y="1015"/>
                  </a:lnTo>
                  <a:lnTo>
                    <a:pt x="15125" y="1523"/>
                  </a:lnTo>
                  <a:lnTo>
                    <a:pt x="0" y="23875"/>
                  </a:lnTo>
                  <a:lnTo>
                    <a:pt x="139" y="25907"/>
                  </a:lnTo>
                  <a:lnTo>
                    <a:pt x="21640" y="47370"/>
                  </a:lnTo>
                  <a:lnTo>
                    <a:pt x="23749" y="47624"/>
                  </a:lnTo>
                </a:path>
              </a:pathLst>
            </a:custGeom>
            <a:ln w="6348">
              <a:solidFill>
                <a:srgbClr val="221F1F"/>
              </a:solidFill>
            </a:ln>
          </p:spPr>
          <p:txBody>
            <a:bodyPr wrap="square" lIns="0" tIns="0" rIns="0" bIns="0" rtlCol="0"/>
            <a:lstStyle/>
            <a:p>
              <a:endParaRPr/>
            </a:p>
          </p:txBody>
        </p:sp>
        <p:sp>
          <p:nvSpPr>
            <p:cNvPr id="27" name="object 27"/>
            <p:cNvSpPr/>
            <p:nvPr/>
          </p:nvSpPr>
          <p:spPr>
            <a:xfrm>
              <a:off x="690346" y="2376042"/>
              <a:ext cx="24130" cy="47625"/>
            </a:xfrm>
            <a:custGeom>
              <a:avLst/>
              <a:gdLst/>
              <a:ahLst/>
              <a:cxnLst/>
              <a:rect l="l" t="t" r="r" b="b"/>
              <a:pathLst>
                <a:path w="24129" h="47625">
                  <a:moveTo>
                    <a:pt x="23749" y="0"/>
                  </a:moveTo>
                  <a:lnTo>
                    <a:pt x="21640" y="0"/>
                  </a:lnTo>
                  <a:lnTo>
                    <a:pt x="19367" y="253"/>
                  </a:lnTo>
                  <a:lnTo>
                    <a:pt x="17246" y="888"/>
                  </a:lnTo>
                  <a:lnTo>
                    <a:pt x="15125" y="1523"/>
                  </a:lnTo>
                  <a:lnTo>
                    <a:pt x="0" y="23748"/>
                  </a:lnTo>
                  <a:lnTo>
                    <a:pt x="139" y="25780"/>
                  </a:lnTo>
                  <a:lnTo>
                    <a:pt x="21640" y="47370"/>
                  </a:lnTo>
                  <a:lnTo>
                    <a:pt x="23749" y="47497"/>
                  </a:lnTo>
                </a:path>
              </a:pathLst>
            </a:custGeom>
            <a:ln w="6349">
              <a:solidFill>
                <a:srgbClr val="221F1F"/>
              </a:solidFill>
            </a:ln>
          </p:spPr>
          <p:txBody>
            <a:bodyPr wrap="square" lIns="0" tIns="0" rIns="0" bIns="0" rtlCol="0"/>
            <a:lstStyle/>
            <a:p>
              <a:endParaRPr/>
            </a:p>
          </p:txBody>
        </p:sp>
        <p:sp>
          <p:nvSpPr>
            <p:cNvPr id="28" name="object 28"/>
            <p:cNvSpPr/>
            <p:nvPr/>
          </p:nvSpPr>
          <p:spPr>
            <a:xfrm>
              <a:off x="690346" y="2296667"/>
              <a:ext cx="31750" cy="31750"/>
            </a:xfrm>
            <a:custGeom>
              <a:avLst/>
              <a:gdLst/>
              <a:ahLst/>
              <a:cxnLst/>
              <a:rect l="l" t="t" r="r" b="b"/>
              <a:pathLst>
                <a:path w="31750" h="31750">
                  <a:moveTo>
                    <a:pt x="0" y="0"/>
                  </a:moveTo>
                  <a:lnTo>
                    <a:pt x="11188" y="24129"/>
                  </a:lnTo>
                  <a:lnTo>
                    <a:pt x="13004" y="25780"/>
                  </a:lnTo>
                  <a:lnTo>
                    <a:pt x="29197" y="31622"/>
                  </a:lnTo>
                  <a:lnTo>
                    <a:pt x="31623" y="31749"/>
                  </a:lnTo>
                </a:path>
              </a:pathLst>
            </a:custGeom>
            <a:ln w="6348">
              <a:solidFill>
                <a:srgbClr val="221F1F"/>
              </a:solidFill>
            </a:ln>
          </p:spPr>
          <p:txBody>
            <a:bodyPr wrap="square" lIns="0" tIns="0" rIns="0" bIns="0" rtlCol="0"/>
            <a:lstStyle/>
            <a:p>
              <a:endParaRPr/>
            </a:p>
          </p:txBody>
        </p:sp>
        <p:sp>
          <p:nvSpPr>
            <p:cNvPr id="29" name="object 29"/>
            <p:cNvSpPr/>
            <p:nvPr/>
          </p:nvSpPr>
          <p:spPr>
            <a:xfrm>
              <a:off x="687298" y="2280030"/>
              <a:ext cx="6350" cy="0"/>
            </a:xfrm>
            <a:custGeom>
              <a:avLst/>
              <a:gdLst/>
              <a:ahLst/>
              <a:cxnLst/>
              <a:rect l="l" t="t" r="r" b="b"/>
              <a:pathLst>
                <a:path w="6350">
                  <a:moveTo>
                    <a:pt x="0" y="0"/>
                  </a:moveTo>
                  <a:lnTo>
                    <a:pt x="6095" y="0"/>
                  </a:lnTo>
                </a:path>
              </a:pathLst>
            </a:custGeom>
            <a:ln w="34772">
              <a:solidFill>
                <a:srgbClr val="221F1F"/>
              </a:solidFill>
            </a:ln>
          </p:spPr>
          <p:txBody>
            <a:bodyPr wrap="square" lIns="0" tIns="0" rIns="0" bIns="0" rtlCol="0"/>
            <a:lstStyle/>
            <a:p>
              <a:endParaRPr/>
            </a:p>
          </p:txBody>
        </p:sp>
        <p:sp>
          <p:nvSpPr>
            <p:cNvPr id="30" name="object 30"/>
            <p:cNvSpPr/>
            <p:nvPr/>
          </p:nvSpPr>
          <p:spPr>
            <a:xfrm>
              <a:off x="1355216" y="2666695"/>
              <a:ext cx="47625" cy="358140"/>
            </a:xfrm>
            <a:custGeom>
              <a:avLst/>
              <a:gdLst/>
              <a:ahLst/>
              <a:cxnLst/>
              <a:rect l="l" t="t" r="r" b="b"/>
              <a:pathLst>
                <a:path w="47625" h="358139">
                  <a:moveTo>
                    <a:pt x="47625" y="29362"/>
                  </a:moveTo>
                  <a:lnTo>
                    <a:pt x="0" y="0"/>
                  </a:lnTo>
                </a:path>
                <a:path w="47625" h="358139">
                  <a:moveTo>
                    <a:pt x="0" y="59613"/>
                  </a:moveTo>
                  <a:lnTo>
                    <a:pt x="47625" y="29362"/>
                  </a:lnTo>
                </a:path>
                <a:path w="47625" h="358139">
                  <a:moveTo>
                    <a:pt x="47625" y="88976"/>
                  </a:moveTo>
                  <a:lnTo>
                    <a:pt x="0" y="59613"/>
                  </a:lnTo>
                </a:path>
                <a:path w="47625" h="358139">
                  <a:moveTo>
                    <a:pt x="0" y="298107"/>
                  </a:moveTo>
                  <a:lnTo>
                    <a:pt x="47625" y="267842"/>
                  </a:lnTo>
                </a:path>
                <a:path w="47625" h="358139">
                  <a:moveTo>
                    <a:pt x="0" y="357733"/>
                  </a:moveTo>
                  <a:lnTo>
                    <a:pt x="47625" y="327469"/>
                  </a:lnTo>
                </a:path>
                <a:path w="47625" h="358139">
                  <a:moveTo>
                    <a:pt x="47625" y="327469"/>
                  </a:moveTo>
                  <a:lnTo>
                    <a:pt x="0" y="298107"/>
                  </a:lnTo>
                </a:path>
                <a:path w="47625" h="358139">
                  <a:moveTo>
                    <a:pt x="0" y="238480"/>
                  </a:moveTo>
                  <a:lnTo>
                    <a:pt x="47625" y="208216"/>
                  </a:lnTo>
                </a:path>
                <a:path w="47625" h="358139">
                  <a:moveTo>
                    <a:pt x="47625" y="267842"/>
                  </a:moveTo>
                  <a:lnTo>
                    <a:pt x="0" y="238480"/>
                  </a:lnTo>
                </a:path>
                <a:path w="47625" h="358139">
                  <a:moveTo>
                    <a:pt x="0" y="178866"/>
                  </a:moveTo>
                  <a:lnTo>
                    <a:pt x="47625" y="148602"/>
                  </a:lnTo>
                </a:path>
                <a:path w="47625" h="358139">
                  <a:moveTo>
                    <a:pt x="47625" y="208216"/>
                  </a:moveTo>
                  <a:lnTo>
                    <a:pt x="0" y="178866"/>
                  </a:lnTo>
                </a:path>
                <a:path w="47625" h="358139">
                  <a:moveTo>
                    <a:pt x="47625" y="148602"/>
                  </a:moveTo>
                  <a:lnTo>
                    <a:pt x="0" y="119240"/>
                  </a:lnTo>
                </a:path>
              </a:pathLst>
            </a:custGeom>
            <a:ln w="6350">
              <a:solidFill>
                <a:srgbClr val="221F1F"/>
              </a:solidFill>
            </a:ln>
          </p:spPr>
          <p:txBody>
            <a:bodyPr wrap="square" lIns="0" tIns="0" rIns="0" bIns="0" rtlCol="0"/>
            <a:lstStyle/>
            <a:p>
              <a:endParaRPr/>
            </a:p>
          </p:txBody>
        </p:sp>
        <p:sp>
          <p:nvSpPr>
            <p:cNvPr id="31" name="object 31"/>
            <p:cNvSpPr/>
            <p:nvPr/>
          </p:nvSpPr>
          <p:spPr>
            <a:xfrm>
              <a:off x="1345691" y="3053791"/>
              <a:ext cx="0" cy="92075"/>
            </a:xfrm>
            <a:custGeom>
              <a:avLst/>
              <a:gdLst/>
              <a:ahLst/>
              <a:cxnLst/>
              <a:rect l="l" t="t" r="r" b="b"/>
              <a:pathLst>
                <a:path h="92075">
                  <a:moveTo>
                    <a:pt x="0" y="0"/>
                  </a:moveTo>
                  <a:lnTo>
                    <a:pt x="0" y="91998"/>
                  </a:lnTo>
                </a:path>
              </a:pathLst>
            </a:custGeom>
            <a:ln w="8887">
              <a:solidFill>
                <a:srgbClr val="221F1F"/>
              </a:solidFill>
            </a:ln>
          </p:spPr>
          <p:txBody>
            <a:bodyPr wrap="square" lIns="0" tIns="0" rIns="0" bIns="0" rtlCol="0"/>
            <a:lstStyle/>
            <a:p>
              <a:endParaRPr/>
            </a:p>
          </p:txBody>
        </p:sp>
        <p:sp>
          <p:nvSpPr>
            <p:cNvPr id="32" name="object 32"/>
            <p:cNvSpPr/>
            <p:nvPr/>
          </p:nvSpPr>
          <p:spPr>
            <a:xfrm>
              <a:off x="1355216" y="3024428"/>
              <a:ext cx="0" cy="29845"/>
            </a:xfrm>
            <a:custGeom>
              <a:avLst/>
              <a:gdLst/>
              <a:ahLst/>
              <a:cxnLst/>
              <a:rect l="l" t="t" r="r" b="b"/>
              <a:pathLst>
                <a:path h="29844">
                  <a:moveTo>
                    <a:pt x="0" y="0"/>
                  </a:moveTo>
                  <a:lnTo>
                    <a:pt x="0" y="29362"/>
                  </a:lnTo>
                </a:path>
              </a:pathLst>
            </a:custGeom>
            <a:ln w="6350">
              <a:solidFill>
                <a:srgbClr val="221F1F"/>
              </a:solidFill>
            </a:ln>
          </p:spPr>
          <p:txBody>
            <a:bodyPr wrap="square" lIns="0" tIns="0" rIns="0" bIns="0" rtlCol="0"/>
            <a:lstStyle/>
            <a:p>
              <a:endParaRPr/>
            </a:p>
          </p:txBody>
        </p:sp>
        <p:sp>
          <p:nvSpPr>
            <p:cNvPr id="33" name="object 33"/>
            <p:cNvSpPr/>
            <p:nvPr/>
          </p:nvSpPr>
          <p:spPr>
            <a:xfrm>
              <a:off x="1133576" y="3145789"/>
              <a:ext cx="0" cy="100965"/>
            </a:xfrm>
            <a:custGeom>
              <a:avLst/>
              <a:gdLst/>
              <a:ahLst/>
              <a:cxnLst/>
              <a:rect l="l" t="t" r="r" b="b"/>
              <a:pathLst>
                <a:path h="100964">
                  <a:moveTo>
                    <a:pt x="0" y="0"/>
                  </a:moveTo>
                  <a:lnTo>
                    <a:pt x="0" y="100444"/>
                  </a:lnTo>
                </a:path>
              </a:pathLst>
            </a:custGeom>
            <a:ln w="8887">
              <a:solidFill>
                <a:srgbClr val="221F1F"/>
              </a:solidFill>
            </a:ln>
          </p:spPr>
          <p:txBody>
            <a:bodyPr wrap="square" lIns="0" tIns="0" rIns="0" bIns="0" rtlCol="0"/>
            <a:lstStyle/>
            <a:p>
              <a:endParaRPr/>
            </a:p>
          </p:txBody>
        </p:sp>
        <p:sp>
          <p:nvSpPr>
            <p:cNvPr id="34" name="object 34"/>
            <p:cNvSpPr/>
            <p:nvPr/>
          </p:nvSpPr>
          <p:spPr>
            <a:xfrm>
              <a:off x="1355216" y="2328417"/>
              <a:ext cx="127000" cy="457834"/>
            </a:xfrm>
            <a:custGeom>
              <a:avLst/>
              <a:gdLst/>
              <a:ahLst/>
              <a:cxnLst/>
              <a:rect l="l" t="t" r="r" b="b"/>
              <a:pathLst>
                <a:path w="127000" h="457835">
                  <a:moveTo>
                    <a:pt x="0" y="457517"/>
                  </a:moveTo>
                  <a:lnTo>
                    <a:pt x="47625" y="427253"/>
                  </a:lnTo>
                </a:path>
                <a:path w="127000" h="457835">
                  <a:moveTo>
                    <a:pt x="0" y="277736"/>
                  </a:moveTo>
                  <a:lnTo>
                    <a:pt x="47625" y="308000"/>
                  </a:lnTo>
                </a:path>
                <a:path w="127000" h="457835">
                  <a:moveTo>
                    <a:pt x="0" y="338277"/>
                  </a:moveTo>
                  <a:lnTo>
                    <a:pt x="47625" y="308000"/>
                  </a:lnTo>
                </a:path>
                <a:path w="127000" h="457835">
                  <a:moveTo>
                    <a:pt x="102997" y="47624"/>
                  </a:moveTo>
                  <a:lnTo>
                    <a:pt x="126746" y="23875"/>
                  </a:lnTo>
                  <a:lnTo>
                    <a:pt x="126619" y="21589"/>
                  </a:lnTo>
                  <a:lnTo>
                    <a:pt x="109474" y="1015"/>
                  </a:lnTo>
                  <a:lnTo>
                    <a:pt x="107315" y="380"/>
                  </a:lnTo>
                  <a:lnTo>
                    <a:pt x="105029" y="0"/>
                  </a:lnTo>
                  <a:lnTo>
                    <a:pt x="102997" y="0"/>
                  </a:lnTo>
                </a:path>
                <a:path w="127000" h="457835">
                  <a:moveTo>
                    <a:pt x="102997" y="95122"/>
                  </a:moveTo>
                  <a:lnTo>
                    <a:pt x="126746" y="71373"/>
                  </a:lnTo>
                  <a:lnTo>
                    <a:pt x="126619" y="69087"/>
                  </a:lnTo>
                  <a:lnTo>
                    <a:pt x="109474" y="48513"/>
                  </a:lnTo>
                  <a:lnTo>
                    <a:pt x="107315" y="47878"/>
                  </a:lnTo>
                  <a:lnTo>
                    <a:pt x="105029" y="47624"/>
                  </a:lnTo>
                  <a:lnTo>
                    <a:pt x="102997" y="47624"/>
                  </a:lnTo>
                </a:path>
              </a:pathLst>
            </a:custGeom>
            <a:ln w="6350">
              <a:solidFill>
                <a:srgbClr val="221F1F"/>
              </a:solidFill>
            </a:ln>
          </p:spPr>
          <p:txBody>
            <a:bodyPr wrap="square" lIns="0" tIns="0" rIns="0" bIns="0" rtlCol="0"/>
            <a:lstStyle/>
            <a:p>
              <a:endParaRPr/>
            </a:p>
          </p:txBody>
        </p:sp>
        <p:sp>
          <p:nvSpPr>
            <p:cNvPr id="35" name="object 35"/>
            <p:cNvSpPr/>
            <p:nvPr/>
          </p:nvSpPr>
          <p:spPr>
            <a:xfrm>
              <a:off x="1450340" y="2296667"/>
              <a:ext cx="31750" cy="31750"/>
            </a:xfrm>
            <a:custGeom>
              <a:avLst/>
              <a:gdLst/>
              <a:ahLst/>
              <a:cxnLst/>
              <a:rect l="l" t="t" r="r" b="b"/>
              <a:pathLst>
                <a:path w="31750" h="31750">
                  <a:moveTo>
                    <a:pt x="0" y="31749"/>
                  </a:moveTo>
                  <a:lnTo>
                    <a:pt x="2412" y="31622"/>
                  </a:lnTo>
                  <a:lnTo>
                    <a:pt x="4825" y="31368"/>
                  </a:lnTo>
                  <a:lnTo>
                    <a:pt x="7238" y="30860"/>
                  </a:lnTo>
                  <a:lnTo>
                    <a:pt x="9651" y="30098"/>
                  </a:lnTo>
                  <a:lnTo>
                    <a:pt x="12065" y="29336"/>
                  </a:lnTo>
                  <a:lnTo>
                    <a:pt x="31496" y="2539"/>
                  </a:lnTo>
                  <a:lnTo>
                    <a:pt x="31622" y="0"/>
                  </a:lnTo>
                </a:path>
              </a:pathLst>
            </a:custGeom>
            <a:ln w="6348">
              <a:solidFill>
                <a:srgbClr val="221F1F"/>
              </a:solidFill>
            </a:ln>
          </p:spPr>
          <p:txBody>
            <a:bodyPr wrap="square" lIns="0" tIns="0" rIns="0" bIns="0" rtlCol="0"/>
            <a:lstStyle/>
            <a:p>
              <a:endParaRPr/>
            </a:p>
          </p:txBody>
        </p:sp>
        <p:sp>
          <p:nvSpPr>
            <p:cNvPr id="36" name="object 36"/>
            <p:cNvSpPr/>
            <p:nvPr/>
          </p:nvSpPr>
          <p:spPr>
            <a:xfrm>
              <a:off x="1478915" y="2280030"/>
              <a:ext cx="6350" cy="0"/>
            </a:xfrm>
            <a:custGeom>
              <a:avLst/>
              <a:gdLst/>
              <a:ahLst/>
              <a:cxnLst/>
              <a:rect l="l" t="t" r="r" b="b"/>
              <a:pathLst>
                <a:path w="6350">
                  <a:moveTo>
                    <a:pt x="0" y="0"/>
                  </a:moveTo>
                  <a:lnTo>
                    <a:pt x="6096" y="0"/>
                  </a:lnTo>
                </a:path>
              </a:pathLst>
            </a:custGeom>
            <a:ln w="34772">
              <a:solidFill>
                <a:srgbClr val="221F1F"/>
              </a:solidFill>
            </a:ln>
          </p:spPr>
          <p:txBody>
            <a:bodyPr wrap="square" lIns="0" tIns="0" rIns="0" bIns="0" rtlCol="0"/>
            <a:lstStyle/>
            <a:p>
              <a:endParaRPr/>
            </a:p>
          </p:txBody>
        </p:sp>
        <p:sp>
          <p:nvSpPr>
            <p:cNvPr id="37" name="object 37"/>
            <p:cNvSpPr/>
            <p:nvPr/>
          </p:nvSpPr>
          <p:spPr>
            <a:xfrm>
              <a:off x="769492" y="2454655"/>
              <a:ext cx="633730" cy="180975"/>
            </a:xfrm>
            <a:custGeom>
              <a:avLst/>
              <a:gdLst/>
              <a:ahLst/>
              <a:cxnLst/>
              <a:rect l="l" t="t" r="r" b="b"/>
              <a:pathLst>
                <a:path w="633730" h="180975">
                  <a:moveTo>
                    <a:pt x="47510" y="120180"/>
                  </a:moveTo>
                  <a:lnTo>
                    <a:pt x="585723" y="90970"/>
                  </a:lnTo>
                </a:path>
                <a:path w="633730" h="180975">
                  <a:moveTo>
                    <a:pt x="0" y="150596"/>
                  </a:moveTo>
                  <a:lnTo>
                    <a:pt x="633348" y="121246"/>
                  </a:lnTo>
                </a:path>
                <a:path w="633730" h="180975">
                  <a:moveTo>
                    <a:pt x="47510" y="180860"/>
                  </a:moveTo>
                  <a:lnTo>
                    <a:pt x="0" y="150596"/>
                  </a:lnTo>
                </a:path>
                <a:path w="633730" h="180975">
                  <a:moveTo>
                    <a:pt x="47510" y="120180"/>
                  </a:moveTo>
                  <a:lnTo>
                    <a:pt x="0" y="150596"/>
                  </a:lnTo>
                </a:path>
                <a:path w="633730" h="180975">
                  <a:moveTo>
                    <a:pt x="585723" y="151498"/>
                  </a:moveTo>
                  <a:lnTo>
                    <a:pt x="633348" y="121246"/>
                  </a:lnTo>
                </a:path>
                <a:path w="633730" h="180975">
                  <a:moveTo>
                    <a:pt x="585723" y="90970"/>
                  </a:moveTo>
                  <a:lnTo>
                    <a:pt x="633348" y="121234"/>
                  </a:lnTo>
                </a:path>
                <a:path w="633730" h="180975">
                  <a:moveTo>
                    <a:pt x="47510" y="59651"/>
                  </a:moveTo>
                  <a:lnTo>
                    <a:pt x="585723" y="30352"/>
                  </a:lnTo>
                </a:path>
                <a:path w="633730" h="180975">
                  <a:moveTo>
                    <a:pt x="0" y="89915"/>
                  </a:moveTo>
                  <a:lnTo>
                    <a:pt x="633348" y="60553"/>
                  </a:lnTo>
                </a:path>
                <a:path w="633730" h="180975">
                  <a:moveTo>
                    <a:pt x="47510" y="120180"/>
                  </a:moveTo>
                  <a:lnTo>
                    <a:pt x="0" y="89915"/>
                  </a:lnTo>
                </a:path>
                <a:path w="633730" h="180975">
                  <a:moveTo>
                    <a:pt x="47510" y="59651"/>
                  </a:moveTo>
                  <a:lnTo>
                    <a:pt x="0" y="89915"/>
                  </a:lnTo>
                </a:path>
                <a:path w="633730" h="180975">
                  <a:moveTo>
                    <a:pt x="585723" y="90970"/>
                  </a:moveTo>
                  <a:lnTo>
                    <a:pt x="633348" y="60553"/>
                  </a:lnTo>
                </a:path>
                <a:path w="633730" h="180975">
                  <a:moveTo>
                    <a:pt x="585723" y="30352"/>
                  </a:moveTo>
                  <a:lnTo>
                    <a:pt x="633348" y="60553"/>
                  </a:lnTo>
                </a:path>
                <a:path w="633730" h="180975">
                  <a:moveTo>
                    <a:pt x="0" y="29336"/>
                  </a:moveTo>
                  <a:lnTo>
                    <a:pt x="633348" y="0"/>
                  </a:lnTo>
                </a:path>
              </a:pathLst>
            </a:custGeom>
            <a:ln w="6350">
              <a:solidFill>
                <a:srgbClr val="221F1F"/>
              </a:solidFill>
            </a:ln>
          </p:spPr>
          <p:txBody>
            <a:bodyPr wrap="square" lIns="0" tIns="0" rIns="0" bIns="0" rtlCol="0"/>
            <a:lstStyle/>
            <a:p>
              <a:endParaRPr/>
            </a:p>
          </p:txBody>
        </p:sp>
        <p:sp>
          <p:nvSpPr>
            <p:cNvPr id="38" name="object 38"/>
            <p:cNvSpPr/>
            <p:nvPr/>
          </p:nvSpPr>
          <p:spPr>
            <a:xfrm>
              <a:off x="817003" y="2424429"/>
              <a:ext cx="538480" cy="29845"/>
            </a:xfrm>
            <a:custGeom>
              <a:avLst/>
              <a:gdLst/>
              <a:ahLst/>
              <a:cxnLst/>
              <a:rect l="l" t="t" r="r" b="b"/>
              <a:pathLst>
                <a:path w="538480" h="29844">
                  <a:moveTo>
                    <a:pt x="0" y="29336"/>
                  </a:moveTo>
                  <a:lnTo>
                    <a:pt x="538213" y="0"/>
                  </a:lnTo>
                </a:path>
              </a:pathLst>
            </a:custGeom>
            <a:ln w="6348">
              <a:solidFill>
                <a:srgbClr val="221F1F"/>
              </a:solidFill>
            </a:ln>
          </p:spPr>
          <p:txBody>
            <a:bodyPr wrap="square" lIns="0" tIns="0" rIns="0" bIns="0" rtlCol="0"/>
            <a:lstStyle/>
            <a:p>
              <a:endParaRPr/>
            </a:p>
          </p:txBody>
        </p:sp>
        <p:sp>
          <p:nvSpPr>
            <p:cNvPr id="39" name="object 39"/>
            <p:cNvSpPr/>
            <p:nvPr/>
          </p:nvSpPr>
          <p:spPr>
            <a:xfrm>
              <a:off x="769492" y="2423540"/>
              <a:ext cx="633730" cy="90805"/>
            </a:xfrm>
            <a:custGeom>
              <a:avLst/>
              <a:gdLst/>
              <a:ahLst/>
              <a:cxnLst/>
              <a:rect l="l" t="t" r="r" b="b"/>
              <a:pathLst>
                <a:path w="633730" h="90805">
                  <a:moveTo>
                    <a:pt x="47510" y="30225"/>
                  </a:moveTo>
                  <a:lnTo>
                    <a:pt x="0" y="60451"/>
                  </a:lnTo>
                </a:path>
                <a:path w="633730" h="90805">
                  <a:moveTo>
                    <a:pt x="47510" y="90766"/>
                  </a:moveTo>
                  <a:lnTo>
                    <a:pt x="0" y="60451"/>
                  </a:lnTo>
                </a:path>
                <a:path w="633730" h="90805">
                  <a:moveTo>
                    <a:pt x="585723" y="888"/>
                  </a:moveTo>
                  <a:lnTo>
                    <a:pt x="633348" y="31114"/>
                  </a:lnTo>
                </a:path>
                <a:path w="633730" h="90805">
                  <a:moveTo>
                    <a:pt x="585723" y="61467"/>
                  </a:moveTo>
                  <a:lnTo>
                    <a:pt x="633348" y="31114"/>
                  </a:lnTo>
                </a:path>
                <a:path w="633730" h="90805">
                  <a:moveTo>
                    <a:pt x="47510" y="30225"/>
                  </a:moveTo>
                  <a:lnTo>
                    <a:pt x="0" y="0"/>
                  </a:lnTo>
                </a:path>
              </a:pathLst>
            </a:custGeom>
            <a:ln w="6350">
              <a:solidFill>
                <a:srgbClr val="221F1F"/>
              </a:solidFill>
            </a:ln>
          </p:spPr>
          <p:txBody>
            <a:bodyPr wrap="square" lIns="0" tIns="0" rIns="0" bIns="0" rtlCol="0"/>
            <a:lstStyle/>
            <a:p>
              <a:endParaRPr/>
            </a:p>
          </p:txBody>
        </p:sp>
        <p:sp>
          <p:nvSpPr>
            <p:cNvPr id="40" name="object 40"/>
            <p:cNvSpPr/>
            <p:nvPr/>
          </p:nvSpPr>
          <p:spPr>
            <a:xfrm>
              <a:off x="1133729" y="3246310"/>
              <a:ext cx="511175" cy="130175"/>
            </a:xfrm>
            <a:custGeom>
              <a:avLst/>
              <a:gdLst/>
              <a:ahLst/>
              <a:cxnLst/>
              <a:rect l="l" t="t" r="r" b="b"/>
              <a:pathLst>
                <a:path w="511175" h="130175">
                  <a:moveTo>
                    <a:pt x="0" y="51701"/>
                  </a:moveTo>
                  <a:lnTo>
                    <a:pt x="0" y="129641"/>
                  </a:lnTo>
                </a:path>
                <a:path w="511175" h="130175">
                  <a:moveTo>
                    <a:pt x="25374" y="55511"/>
                  </a:moveTo>
                  <a:lnTo>
                    <a:pt x="510666" y="55511"/>
                  </a:lnTo>
                </a:path>
                <a:path w="511175" h="130175">
                  <a:moveTo>
                    <a:pt x="20993" y="0"/>
                  </a:moveTo>
                  <a:lnTo>
                    <a:pt x="510666" y="0"/>
                  </a:lnTo>
                </a:path>
              </a:pathLst>
            </a:custGeom>
            <a:ln w="8887">
              <a:solidFill>
                <a:srgbClr val="221F1F"/>
              </a:solidFill>
            </a:ln>
          </p:spPr>
          <p:txBody>
            <a:bodyPr wrap="square" lIns="0" tIns="0" rIns="0" bIns="0" rtlCol="0"/>
            <a:lstStyle/>
            <a:p>
              <a:endParaRPr/>
            </a:p>
          </p:txBody>
        </p:sp>
        <p:pic>
          <p:nvPicPr>
            <p:cNvPr id="41" name="object 41"/>
            <p:cNvPicPr/>
            <p:nvPr/>
          </p:nvPicPr>
          <p:blipFill>
            <a:blip r:embed="rId2" cstate="print"/>
            <a:stretch>
              <a:fillRect/>
            </a:stretch>
          </p:blipFill>
          <p:spPr>
            <a:xfrm>
              <a:off x="1546732" y="3297834"/>
              <a:ext cx="84073" cy="238925"/>
            </a:xfrm>
            <a:prstGeom prst="rect">
              <a:avLst/>
            </a:prstGeom>
          </p:spPr>
        </p:pic>
        <p:pic>
          <p:nvPicPr>
            <p:cNvPr id="42" name="object 42"/>
            <p:cNvPicPr/>
            <p:nvPr/>
          </p:nvPicPr>
          <p:blipFill>
            <a:blip r:embed="rId3" cstate="print"/>
            <a:stretch>
              <a:fillRect/>
            </a:stretch>
          </p:blipFill>
          <p:spPr>
            <a:xfrm>
              <a:off x="1548510" y="3028950"/>
              <a:ext cx="84074" cy="221259"/>
            </a:xfrm>
            <a:prstGeom prst="rect">
              <a:avLst/>
            </a:prstGeom>
          </p:spPr>
        </p:pic>
        <p:sp>
          <p:nvSpPr>
            <p:cNvPr id="43" name="object 43"/>
            <p:cNvSpPr/>
            <p:nvPr/>
          </p:nvSpPr>
          <p:spPr>
            <a:xfrm>
              <a:off x="734504" y="3212211"/>
              <a:ext cx="360680" cy="0"/>
            </a:xfrm>
            <a:custGeom>
              <a:avLst/>
              <a:gdLst/>
              <a:ahLst/>
              <a:cxnLst/>
              <a:rect l="l" t="t" r="r" b="b"/>
              <a:pathLst>
                <a:path w="360680">
                  <a:moveTo>
                    <a:pt x="0" y="0"/>
                  </a:moveTo>
                  <a:lnTo>
                    <a:pt x="360248" y="0"/>
                  </a:lnTo>
                </a:path>
              </a:pathLst>
            </a:custGeom>
            <a:ln w="6350">
              <a:solidFill>
                <a:srgbClr val="221F1F"/>
              </a:solidFill>
            </a:ln>
          </p:spPr>
          <p:txBody>
            <a:bodyPr wrap="square" lIns="0" tIns="0" rIns="0" bIns="0" rtlCol="0"/>
            <a:lstStyle/>
            <a:p>
              <a:endParaRPr/>
            </a:p>
          </p:txBody>
        </p:sp>
        <p:sp>
          <p:nvSpPr>
            <p:cNvPr id="44" name="object 44"/>
            <p:cNvSpPr/>
            <p:nvPr/>
          </p:nvSpPr>
          <p:spPr>
            <a:xfrm>
              <a:off x="980439" y="3328416"/>
              <a:ext cx="0" cy="133985"/>
            </a:xfrm>
            <a:custGeom>
              <a:avLst/>
              <a:gdLst/>
              <a:ahLst/>
              <a:cxnLst/>
              <a:rect l="l" t="t" r="r" b="b"/>
              <a:pathLst>
                <a:path h="133985">
                  <a:moveTo>
                    <a:pt x="0" y="0"/>
                  </a:moveTo>
                  <a:lnTo>
                    <a:pt x="0" y="133489"/>
                  </a:lnTo>
                </a:path>
              </a:pathLst>
            </a:custGeom>
            <a:ln w="6350">
              <a:solidFill>
                <a:srgbClr val="000000"/>
              </a:solidFill>
            </a:ln>
          </p:spPr>
          <p:txBody>
            <a:bodyPr wrap="square" lIns="0" tIns="0" rIns="0" bIns="0" rtlCol="0"/>
            <a:lstStyle/>
            <a:p>
              <a:endParaRPr/>
            </a:p>
          </p:txBody>
        </p:sp>
        <p:pic>
          <p:nvPicPr>
            <p:cNvPr id="45" name="object 45"/>
            <p:cNvPicPr/>
            <p:nvPr/>
          </p:nvPicPr>
          <p:blipFill>
            <a:blip r:embed="rId4" cstate="print"/>
            <a:stretch>
              <a:fillRect/>
            </a:stretch>
          </p:blipFill>
          <p:spPr>
            <a:xfrm>
              <a:off x="592950" y="3139922"/>
              <a:ext cx="144589" cy="144576"/>
            </a:xfrm>
            <a:prstGeom prst="rect">
              <a:avLst/>
            </a:prstGeom>
          </p:spPr>
        </p:pic>
      </p:grpSp>
      <p:sp>
        <p:nvSpPr>
          <p:cNvPr id="46" name="object 46"/>
          <p:cNvSpPr txBox="1"/>
          <p:nvPr/>
        </p:nvSpPr>
        <p:spPr>
          <a:xfrm>
            <a:off x="1708150" y="3189528"/>
            <a:ext cx="62611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Arial"/>
                <a:cs typeface="Arial"/>
              </a:rPr>
              <a:t>0.6</a:t>
            </a:r>
            <a:r>
              <a:rPr sz="800" spc="-50" dirty="0">
                <a:solidFill>
                  <a:srgbClr val="221F1F"/>
                </a:solidFill>
                <a:latin typeface="Arial"/>
                <a:cs typeface="Arial"/>
              </a:rPr>
              <a:t> </a:t>
            </a:r>
            <a:r>
              <a:rPr sz="800" dirty="0">
                <a:solidFill>
                  <a:srgbClr val="221F1F"/>
                </a:solidFill>
                <a:latin typeface="Arial"/>
                <a:cs typeface="Arial"/>
              </a:rPr>
              <a:t>~</a:t>
            </a:r>
            <a:r>
              <a:rPr sz="800" spc="155" dirty="0">
                <a:solidFill>
                  <a:srgbClr val="221F1F"/>
                </a:solidFill>
                <a:latin typeface="Arial"/>
                <a:cs typeface="Arial"/>
              </a:rPr>
              <a:t> </a:t>
            </a:r>
            <a:r>
              <a:rPr sz="800" spc="-20" dirty="0">
                <a:solidFill>
                  <a:srgbClr val="221F1F"/>
                </a:solidFill>
                <a:latin typeface="Arial"/>
                <a:cs typeface="Arial"/>
              </a:rPr>
              <a:t>0.8</a:t>
            </a:r>
            <a:r>
              <a:rPr sz="800" spc="-150" dirty="0">
                <a:solidFill>
                  <a:srgbClr val="221F1F"/>
                </a:solidFill>
                <a:latin typeface="Arial"/>
                <a:cs typeface="Arial"/>
              </a:rPr>
              <a:t> </a:t>
            </a:r>
            <a:r>
              <a:rPr sz="800" spc="-25" dirty="0">
                <a:solidFill>
                  <a:srgbClr val="221F1F"/>
                </a:solidFill>
                <a:latin typeface="Arial"/>
                <a:cs typeface="Arial"/>
              </a:rPr>
              <a:t>mm</a:t>
            </a:r>
            <a:r>
              <a:rPr sz="800" spc="500" dirty="0">
                <a:solidFill>
                  <a:srgbClr val="221F1F"/>
                </a:solidFill>
                <a:latin typeface="Arial"/>
                <a:cs typeface="Arial"/>
              </a:rPr>
              <a:t> </a:t>
            </a:r>
            <a:endParaRPr sz="800">
              <a:latin typeface="Arial"/>
              <a:cs typeface="Arial"/>
            </a:endParaRPr>
          </a:p>
        </p:txBody>
      </p:sp>
      <p:sp>
        <p:nvSpPr>
          <p:cNvPr id="47" name="object 47"/>
          <p:cNvSpPr txBox="1"/>
          <p:nvPr/>
        </p:nvSpPr>
        <p:spPr>
          <a:xfrm>
            <a:off x="622503" y="3139236"/>
            <a:ext cx="81280" cy="140970"/>
          </a:xfrm>
          <a:prstGeom prst="rect">
            <a:avLst/>
          </a:prstGeom>
        </p:spPr>
        <p:txBody>
          <a:bodyPr vert="horz" wrap="square" lIns="0" tIns="13335" rIns="0" bIns="0" rtlCol="0">
            <a:spAutoFit/>
          </a:bodyPr>
          <a:lstStyle/>
          <a:p>
            <a:pPr marL="12700">
              <a:lnSpc>
                <a:spcPct val="100000"/>
              </a:lnSpc>
              <a:spcBef>
                <a:spcPts val="105"/>
              </a:spcBef>
            </a:pPr>
            <a:r>
              <a:rPr sz="750" spc="-65" dirty="0">
                <a:solidFill>
                  <a:srgbClr val="221F1F"/>
                </a:solidFill>
                <a:latin typeface="Arial"/>
                <a:cs typeface="Arial"/>
              </a:rPr>
              <a:t>A</a:t>
            </a:r>
            <a:endParaRPr sz="750">
              <a:latin typeface="Arial"/>
              <a:cs typeface="Arial"/>
            </a:endParaRPr>
          </a:p>
        </p:txBody>
      </p:sp>
      <p:grpSp>
        <p:nvGrpSpPr>
          <p:cNvPr id="48" name="object 48"/>
          <p:cNvGrpSpPr/>
          <p:nvPr/>
        </p:nvGrpSpPr>
        <p:grpSpPr>
          <a:xfrm>
            <a:off x="908151" y="3201491"/>
            <a:ext cx="197485" cy="400050"/>
            <a:chOff x="908151" y="3201491"/>
            <a:chExt cx="197485" cy="400050"/>
          </a:xfrm>
        </p:grpSpPr>
        <p:sp>
          <p:nvSpPr>
            <p:cNvPr id="49" name="object 49"/>
            <p:cNvSpPr/>
            <p:nvPr/>
          </p:nvSpPr>
          <p:spPr>
            <a:xfrm>
              <a:off x="973531" y="3205302"/>
              <a:ext cx="128270" cy="132080"/>
            </a:xfrm>
            <a:custGeom>
              <a:avLst/>
              <a:gdLst/>
              <a:ahLst/>
              <a:cxnLst/>
              <a:rect l="l" t="t" r="r" b="b"/>
              <a:pathLst>
                <a:path w="128269" h="132079">
                  <a:moveTo>
                    <a:pt x="121221" y="0"/>
                  </a:moveTo>
                  <a:lnTo>
                    <a:pt x="125031" y="0"/>
                  </a:lnTo>
                  <a:lnTo>
                    <a:pt x="128130" y="3098"/>
                  </a:lnTo>
                  <a:lnTo>
                    <a:pt x="128130" y="6908"/>
                  </a:lnTo>
                  <a:lnTo>
                    <a:pt x="128130" y="10718"/>
                  </a:lnTo>
                  <a:lnTo>
                    <a:pt x="125031" y="13817"/>
                  </a:lnTo>
                  <a:lnTo>
                    <a:pt x="121221" y="13817"/>
                  </a:lnTo>
                  <a:lnTo>
                    <a:pt x="117411" y="13817"/>
                  </a:lnTo>
                  <a:lnTo>
                    <a:pt x="114312" y="10718"/>
                  </a:lnTo>
                  <a:lnTo>
                    <a:pt x="114312" y="6908"/>
                  </a:lnTo>
                  <a:lnTo>
                    <a:pt x="114312" y="3098"/>
                  </a:lnTo>
                  <a:lnTo>
                    <a:pt x="117411" y="0"/>
                  </a:lnTo>
                  <a:lnTo>
                    <a:pt x="121221" y="0"/>
                  </a:lnTo>
                  <a:close/>
                </a:path>
                <a:path w="128269" h="132079">
                  <a:moveTo>
                    <a:pt x="6908" y="118046"/>
                  </a:moveTo>
                  <a:lnTo>
                    <a:pt x="10718" y="118046"/>
                  </a:lnTo>
                  <a:lnTo>
                    <a:pt x="13817" y="121132"/>
                  </a:lnTo>
                  <a:lnTo>
                    <a:pt x="13817" y="124942"/>
                  </a:lnTo>
                  <a:lnTo>
                    <a:pt x="13817" y="128765"/>
                  </a:lnTo>
                  <a:lnTo>
                    <a:pt x="10718" y="131851"/>
                  </a:lnTo>
                  <a:lnTo>
                    <a:pt x="6908" y="131851"/>
                  </a:lnTo>
                  <a:lnTo>
                    <a:pt x="3086" y="131851"/>
                  </a:lnTo>
                  <a:lnTo>
                    <a:pt x="0" y="128765"/>
                  </a:lnTo>
                  <a:lnTo>
                    <a:pt x="0" y="124942"/>
                  </a:lnTo>
                  <a:lnTo>
                    <a:pt x="0" y="121132"/>
                  </a:lnTo>
                  <a:lnTo>
                    <a:pt x="3086" y="118046"/>
                  </a:lnTo>
                  <a:lnTo>
                    <a:pt x="6908" y="118046"/>
                  </a:lnTo>
                  <a:close/>
                </a:path>
              </a:pathLst>
            </a:custGeom>
            <a:ln w="7621">
              <a:solidFill>
                <a:srgbClr val="FFFFFF"/>
              </a:solidFill>
            </a:ln>
          </p:spPr>
          <p:txBody>
            <a:bodyPr wrap="square" lIns="0" tIns="0" rIns="0" bIns="0" rtlCol="0"/>
            <a:lstStyle/>
            <a:p>
              <a:endParaRPr/>
            </a:p>
          </p:txBody>
        </p:sp>
        <p:sp>
          <p:nvSpPr>
            <p:cNvPr id="50" name="object 50"/>
            <p:cNvSpPr/>
            <p:nvPr/>
          </p:nvSpPr>
          <p:spPr>
            <a:xfrm>
              <a:off x="911326" y="3460077"/>
              <a:ext cx="138430" cy="138430"/>
            </a:xfrm>
            <a:custGeom>
              <a:avLst/>
              <a:gdLst/>
              <a:ahLst/>
              <a:cxnLst/>
              <a:rect l="l" t="t" r="r" b="b"/>
              <a:pathLst>
                <a:path w="138430" h="138429">
                  <a:moveTo>
                    <a:pt x="69113" y="0"/>
                  </a:moveTo>
                  <a:lnTo>
                    <a:pt x="96012" y="5422"/>
                  </a:lnTo>
                  <a:lnTo>
                    <a:pt x="117983" y="20243"/>
                  </a:lnTo>
                  <a:lnTo>
                    <a:pt x="132791" y="42214"/>
                  </a:lnTo>
                  <a:lnTo>
                    <a:pt x="138226" y="69113"/>
                  </a:lnTo>
                  <a:lnTo>
                    <a:pt x="132791" y="96012"/>
                  </a:lnTo>
                  <a:lnTo>
                    <a:pt x="117983" y="117983"/>
                  </a:lnTo>
                  <a:lnTo>
                    <a:pt x="96012" y="132791"/>
                  </a:lnTo>
                  <a:lnTo>
                    <a:pt x="69113" y="138226"/>
                  </a:lnTo>
                  <a:lnTo>
                    <a:pt x="42202" y="132791"/>
                  </a:lnTo>
                  <a:lnTo>
                    <a:pt x="20243" y="117983"/>
                  </a:lnTo>
                  <a:lnTo>
                    <a:pt x="5422" y="96012"/>
                  </a:lnTo>
                  <a:lnTo>
                    <a:pt x="0" y="69113"/>
                  </a:lnTo>
                  <a:lnTo>
                    <a:pt x="5422" y="42214"/>
                  </a:lnTo>
                  <a:lnTo>
                    <a:pt x="20243" y="20243"/>
                  </a:lnTo>
                  <a:lnTo>
                    <a:pt x="42202" y="5422"/>
                  </a:lnTo>
                  <a:lnTo>
                    <a:pt x="69113" y="0"/>
                  </a:lnTo>
                  <a:close/>
                </a:path>
              </a:pathLst>
            </a:custGeom>
            <a:ln w="6350">
              <a:solidFill>
                <a:srgbClr val="221F1F"/>
              </a:solidFill>
            </a:ln>
          </p:spPr>
          <p:txBody>
            <a:bodyPr wrap="square" lIns="0" tIns="0" rIns="0" bIns="0" rtlCol="0"/>
            <a:lstStyle/>
            <a:p>
              <a:endParaRPr/>
            </a:p>
          </p:txBody>
        </p:sp>
      </p:grpSp>
      <p:sp>
        <p:nvSpPr>
          <p:cNvPr id="51" name="object 51"/>
          <p:cNvSpPr txBox="1"/>
          <p:nvPr/>
        </p:nvSpPr>
        <p:spPr>
          <a:xfrm>
            <a:off x="941019" y="3453485"/>
            <a:ext cx="78105" cy="140970"/>
          </a:xfrm>
          <a:prstGeom prst="rect">
            <a:avLst/>
          </a:prstGeom>
        </p:spPr>
        <p:txBody>
          <a:bodyPr vert="horz" wrap="square" lIns="0" tIns="13335" rIns="0" bIns="0" rtlCol="0">
            <a:spAutoFit/>
          </a:bodyPr>
          <a:lstStyle/>
          <a:p>
            <a:pPr marL="12700">
              <a:lnSpc>
                <a:spcPct val="100000"/>
              </a:lnSpc>
              <a:spcBef>
                <a:spcPts val="105"/>
              </a:spcBef>
            </a:pPr>
            <a:r>
              <a:rPr sz="750" spc="-90" dirty="0">
                <a:solidFill>
                  <a:srgbClr val="221F1F"/>
                </a:solidFill>
                <a:latin typeface="Arial"/>
                <a:cs typeface="Arial"/>
              </a:rPr>
              <a:t>B</a:t>
            </a:r>
            <a:endParaRPr sz="75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74688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ACEITE</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21590" marR="6350">
              <a:lnSpc>
                <a:spcPct val="100000"/>
              </a:lnSpc>
              <a:spcBef>
                <a:spcPts val="495"/>
              </a:spcBef>
              <a:tabLst>
                <a:tab pos="452755" algn="l"/>
                <a:tab pos="676910" algn="l"/>
                <a:tab pos="1033780" algn="l"/>
                <a:tab pos="1294130" algn="l"/>
                <a:tab pos="1711960" algn="l"/>
                <a:tab pos="1971039" algn="l"/>
              </a:tabLst>
            </a:pPr>
            <a:r>
              <a:rPr sz="700" spc="-10" dirty="0">
                <a:latin typeface="Montserrat"/>
                <a:cs typeface="Montserrat"/>
              </a:rPr>
              <a:t>Revise</a:t>
            </a:r>
            <a:r>
              <a:rPr sz="700" dirty="0">
                <a:latin typeface="Montserrat"/>
                <a:cs typeface="Montserrat"/>
              </a:rPr>
              <a:t>	</a:t>
            </a:r>
            <a:r>
              <a:rPr sz="700" spc="-35" dirty="0">
                <a:latin typeface="Montserrat"/>
                <a:cs typeface="Montserrat"/>
              </a:rPr>
              <a:t>el</a:t>
            </a:r>
            <a:r>
              <a:rPr sz="700" dirty="0">
                <a:latin typeface="Montserrat"/>
                <a:cs typeface="Montserrat"/>
              </a:rPr>
              <a:t>	</a:t>
            </a:r>
            <a:r>
              <a:rPr sz="700" spc="-10" dirty="0">
                <a:latin typeface="Montserrat"/>
                <a:cs typeface="Montserrat"/>
              </a:rPr>
              <a:t>nivel</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10" dirty="0">
                <a:latin typeface="Montserrat"/>
                <a:cs typeface="Montserrat"/>
              </a:rPr>
              <a:t>aceite</a:t>
            </a:r>
            <a:r>
              <a:rPr sz="700" dirty="0">
                <a:latin typeface="Montserrat"/>
                <a:cs typeface="Montserrat"/>
              </a:rPr>
              <a:t>	</a:t>
            </a:r>
            <a:r>
              <a:rPr sz="700" spc="-35" dirty="0">
                <a:latin typeface="Montserrat"/>
                <a:cs typeface="Montserrat"/>
              </a:rPr>
              <a:t>de</a:t>
            </a:r>
            <a:r>
              <a:rPr sz="700" dirty="0">
                <a:latin typeface="Montserrat"/>
                <a:cs typeface="Montserrat"/>
              </a:rPr>
              <a:t>	</a:t>
            </a:r>
            <a:r>
              <a:rPr sz="700" spc="-10" dirty="0">
                <a:latin typeface="Montserrat"/>
                <a:cs typeface="Montserrat"/>
              </a:rPr>
              <a:t>motor</a:t>
            </a:r>
            <a:r>
              <a:rPr sz="700" spc="500" dirty="0">
                <a:latin typeface="Montserrat"/>
                <a:cs typeface="Montserrat"/>
              </a:rPr>
              <a:t> </a:t>
            </a:r>
            <a:r>
              <a:rPr sz="700" spc="-10" dirty="0">
                <a:latin typeface="Montserrat"/>
                <a:cs typeface="Montserrat"/>
              </a:rPr>
              <a:t>periódicamente.</a:t>
            </a:r>
            <a:endParaRPr sz="700">
              <a:latin typeface="Montserrat"/>
              <a:cs typeface="Montserrat"/>
            </a:endParaRPr>
          </a:p>
          <a:p>
            <a:pPr marL="250190" marR="5080" indent="-228600" algn="just">
              <a:lnSpc>
                <a:spcPct val="100000"/>
              </a:lnSpc>
              <a:spcBef>
                <a:spcPts val="505"/>
              </a:spcBef>
              <a:buAutoNum type="arabicPeriod"/>
              <a:tabLst>
                <a:tab pos="250825" algn="l"/>
              </a:tabLst>
            </a:pPr>
            <a:r>
              <a:rPr sz="700" dirty="0">
                <a:latin typeface="Montserrat"/>
                <a:cs typeface="Montserrat"/>
              </a:rPr>
              <a:t>Ubique</a:t>
            </a:r>
            <a:r>
              <a:rPr sz="700" spc="26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soporte</a:t>
            </a:r>
            <a:r>
              <a:rPr sz="700" spc="26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sobre</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superficie</a:t>
            </a:r>
            <a:r>
              <a:rPr sz="700" spc="165" dirty="0">
                <a:latin typeface="Montserrat"/>
                <a:cs typeface="Montserrat"/>
              </a:rPr>
              <a:t> </a:t>
            </a:r>
            <a:r>
              <a:rPr sz="700" dirty="0">
                <a:latin typeface="Montserrat"/>
                <a:cs typeface="Montserrat"/>
              </a:rPr>
              <a:t>plana.</a:t>
            </a:r>
            <a:r>
              <a:rPr sz="700" spc="155" dirty="0">
                <a:latin typeface="Montserrat"/>
                <a:cs typeface="Montserrat"/>
              </a:rPr>
              <a:t> </a:t>
            </a:r>
            <a:r>
              <a:rPr sz="700" dirty="0">
                <a:latin typeface="Montserrat"/>
                <a:cs typeface="Montserrat"/>
              </a:rPr>
              <a:t>Limpie</a:t>
            </a:r>
            <a:r>
              <a:rPr sz="700" spc="155" dirty="0">
                <a:latin typeface="Montserrat"/>
                <a:cs typeface="Montserrat"/>
              </a:rPr>
              <a:t> </a:t>
            </a:r>
            <a:r>
              <a:rPr sz="700" dirty="0">
                <a:latin typeface="Montserrat"/>
                <a:cs typeface="Montserrat"/>
              </a:rPr>
              <a:t>la</a:t>
            </a:r>
            <a:r>
              <a:rPr sz="700" spc="145" dirty="0">
                <a:latin typeface="Montserrat"/>
                <a:cs typeface="Montserrat"/>
              </a:rPr>
              <a:t> </a:t>
            </a:r>
            <a:r>
              <a:rPr sz="700" spc="-20" dirty="0">
                <a:latin typeface="Montserrat"/>
                <a:cs typeface="Montserrat"/>
              </a:rPr>
              <a:t>zona</a:t>
            </a:r>
            <a:r>
              <a:rPr sz="700" spc="500" dirty="0">
                <a:latin typeface="Montserrat"/>
                <a:cs typeface="Montserrat"/>
              </a:rPr>
              <a:t> </a:t>
            </a:r>
            <a:r>
              <a:rPr sz="700" dirty="0">
                <a:latin typeface="Montserrat"/>
                <a:cs typeface="Montserrat"/>
              </a:rPr>
              <a:t>alrededor</a:t>
            </a:r>
            <a:r>
              <a:rPr sz="700" spc="-5"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tapón</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aceite.</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tapón</a:t>
            </a:r>
            <a:r>
              <a:rPr sz="700" spc="135"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aceite</a:t>
            </a:r>
            <a:r>
              <a:rPr sz="700" spc="13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limpie</a:t>
            </a:r>
            <a:r>
              <a:rPr sz="700" spc="120"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varilla</a:t>
            </a:r>
            <a:endParaRPr sz="700">
              <a:latin typeface="Montserrat"/>
              <a:cs typeface="Montserrat"/>
            </a:endParaRPr>
          </a:p>
          <a:p>
            <a:pPr marL="250190">
              <a:lnSpc>
                <a:spcPct val="100000"/>
              </a:lnSpc>
            </a:pPr>
            <a:r>
              <a:rPr sz="700" dirty="0">
                <a:latin typeface="Montserrat"/>
                <a:cs typeface="Montserrat"/>
              </a:rPr>
              <a:t>con</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paño</a:t>
            </a:r>
            <a:r>
              <a:rPr sz="700" spc="-10" dirty="0">
                <a:latin typeface="Montserrat"/>
                <a:cs typeface="Montserrat"/>
              </a:rPr>
              <a:t> limpio.</a:t>
            </a:r>
            <a:endParaRPr sz="70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Introduzca</a:t>
            </a:r>
            <a:r>
              <a:rPr sz="700" spc="120" dirty="0">
                <a:latin typeface="Montserrat"/>
                <a:cs typeface="Montserrat"/>
              </a:rPr>
              <a:t> </a:t>
            </a:r>
            <a:r>
              <a:rPr sz="700" dirty="0">
                <a:latin typeface="Montserrat"/>
                <a:cs typeface="Montserrat"/>
              </a:rPr>
              <a:t>nuevamente</a:t>
            </a:r>
            <a:r>
              <a:rPr sz="700" spc="125"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varilla</a:t>
            </a:r>
            <a:r>
              <a:rPr sz="700" spc="125" dirty="0">
                <a:latin typeface="Montserrat"/>
                <a:cs typeface="Montserrat"/>
              </a:rPr>
              <a:t> </a:t>
            </a:r>
            <a:r>
              <a:rPr sz="700" spc="-10" dirty="0">
                <a:latin typeface="Montserrat"/>
                <a:cs typeface="Montserrat"/>
              </a:rPr>
              <a:t>medidora</a:t>
            </a:r>
            <a:r>
              <a:rPr sz="700" spc="500" dirty="0">
                <a:latin typeface="Montserrat"/>
                <a:cs typeface="Montserrat"/>
              </a:rPr>
              <a:t> </a:t>
            </a:r>
            <a:r>
              <a:rPr sz="700" dirty="0">
                <a:latin typeface="Montserrat"/>
                <a:cs typeface="Montserrat"/>
              </a:rPr>
              <a:t>en</a:t>
            </a:r>
            <a:r>
              <a:rPr sz="700" spc="125"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motor,</a:t>
            </a:r>
            <a:r>
              <a:rPr sz="700" spc="125" dirty="0">
                <a:latin typeface="Montserrat"/>
                <a:cs typeface="Montserrat"/>
              </a:rPr>
              <a:t> </a:t>
            </a:r>
            <a:r>
              <a:rPr sz="700" dirty="0">
                <a:latin typeface="Montserrat"/>
                <a:cs typeface="Montserrat"/>
              </a:rPr>
              <a:t>hasta</a:t>
            </a:r>
            <a:r>
              <a:rPr sz="700" spc="130"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fondo</a:t>
            </a:r>
            <a:r>
              <a:rPr sz="700" spc="130" dirty="0">
                <a:latin typeface="Montserrat"/>
                <a:cs typeface="Montserrat"/>
              </a:rPr>
              <a:t> </a:t>
            </a:r>
            <a:r>
              <a:rPr sz="700" dirty="0">
                <a:latin typeface="Montserrat"/>
                <a:cs typeface="Montserrat"/>
              </a:rPr>
              <a:t>sin</a:t>
            </a:r>
            <a:r>
              <a:rPr sz="700" spc="125" dirty="0">
                <a:latin typeface="Montserrat"/>
                <a:cs typeface="Montserrat"/>
              </a:rPr>
              <a:t> </a:t>
            </a:r>
            <a:r>
              <a:rPr sz="700" dirty="0">
                <a:latin typeface="Montserrat"/>
                <a:cs typeface="Montserrat"/>
              </a:rPr>
              <a:t>enroscar</a:t>
            </a:r>
            <a:r>
              <a:rPr sz="700" spc="130"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tapón.</a:t>
            </a:r>
            <a:endParaRPr sz="700">
              <a:latin typeface="Montserrat"/>
              <a:cs typeface="Montserrat"/>
            </a:endParaRPr>
          </a:p>
          <a:p>
            <a:pPr marL="250190" indent="-229235">
              <a:lnSpc>
                <a:spcPct val="100000"/>
              </a:lnSpc>
              <a:spcBef>
                <a:spcPts val="505"/>
              </a:spcBef>
              <a:buAutoNum type="arabicPeriod" startAt="3"/>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tapón</a:t>
            </a:r>
            <a:r>
              <a:rPr sz="700" spc="12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revise</a:t>
            </a:r>
            <a:r>
              <a:rPr sz="700" spc="125"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marca</a:t>
            </a:r>
            <a:r>
              <a:rPr sz="700" spc="125" dirty="0">
                <a:latin typeface="Montserrat"/>
                <a:cs typeface="Montserrat"/>
              </a:rPr>
              <a:t> </a:t>
            </a:r>
            <a:r>
              <a:rPr sz="700" spc="-10" dirty="0">
                <a:latin typeface="Montserrat"/>
                <a:cs typeface="Montserrat"/>
              </a:rPr>
              <a:t>generada</a:t>
            </a:r>
            <a:endParaRPr sz="700">
              <a:latin typeface="Montserrat"/>
              <a:cs typeface="Montserrat"/>
            </a:endParaRPr>
          </a:p>
          <a:p>
            <a:pPr marL="250190">
              <a:lnSpc>
                <a:spcPct val="100000"/>
              </a:lnSpc>
            </a:pPr>
            <a:r>
              <a:rPr sz="700" dirty="0">
                <a:latin typeface="Montserrat"/>
                <a:cs typeface="Montserrat"/>
              </a:rPr>
              <a:t>por</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aceite</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varilla</a:t>
            </a:r>
            <a:r>
              <a:rPr sz="700" spc="-10" dirty="0">
                <a:latin typeface="Montserrat"/>
                <a:cs typeface="Montserrat"/>
              </a:rPr>
              <a:t> medidora.</a:t>
            </a:r>
            <a:endParaRPr sz="700">
              <a:latin typeface="Montserrat"/>
              <a:cs typeface="Montserrat"/>
            </a:endParaRPr>
          </a:p>
        </p:txBody>
      </p:sp>
      <p:sp>
        <p:nvSpPr>
          <p:cNvPr id="3" name="object 3"/>
          <p:cNvSpPr txBox="1"/>
          <p:nvPr/>
        </p:nvSpPr>
        <p:spPr>
          <a:xfrm>
            <a:off x="2709164" y="479806"/>
            <a:ext cx="2254250" cy="157480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5"/>
              <a:tabLst>
                <a:tab pos="241300" algn="l"/>
              </a:tabLst>
            </a:pPr>
            <a:r>
              <a:rPr sz="700" dirty="0">
                <a:latin typeface="Montserrat"/>
                <a:cs typeface="Montserrat"/>
              </a:rPr>
              <a:t>El</a:t>
            </a:r>
            <a:r>
              <a:rPr sz="700" spc="365" dirty="0">
                <a:latin typeface="Montserrat"/>
                <a:cs typeface="Montserrat"/>
              </a:rPr>
              <a:t> </a:t>
            </a:r>
            <a:r>
              <a:rPr sz="700" dirty="0">
                <a:latin typeface="Montserrat"/>
                <a:cs typeface="Montserrat"/>
              </a:rPr>
              <a:t>nivel</a:t>
            </a:r>
            <a:r>
              <a:rPr sz="700" spc="380" dirty="0">
                <a:latin typeface="Montserrat"/>
                <a:cs typeface="Montserrat"/>
              </a:rPr>
              <a:t> </a:t>
            </a:r>
            <a:r>
              <a:rPr sz="700" dirty="0">
                <a:latin typeface="Montserrat"/>
                <a:cs typeface="Montserrat"/>
              </a:rPr>
              <a:t>de</a:t>
            </a:r>
            <a:r>
              <a:rPr sz="700" spc="370" dirty="0">
                <a:latin typeface="Montserrat"/>
                <a:cs typeface="Montserrat"/>
              </a:rPr>
              <a:t> </a:t>
            </a:r>
            <a:r>
              <a:rPr sz="700" dirty="0">
                <a:latin typeface="Montserrat"/>
                <a:cs typeface="Montserrat"/>
              </a:rPr>
              <a:t>aceite</a:t>
            </a:r>
            <a:r>
              <a:rPr sz="700" spc="390" dirty="0">
                <a:latin typeface="Montserrat"/>
                <a:cs typeface="Montserrat"/>
              </a:rPr>
              <a:t> </a:t>
            </a:r>
            <a:r>
              <a:rPr sz="700" dirty="0">
                <a:latin typeface="Montserrat"/>
                <a:cs typeface="Montserrat"/>
              </a:rPr>
              <a:t>debe</a:t>
            </a:r>
            <a:r>
              <a:rPr sz="700" spc="385" dirty="0">
                <a:latin typeface="Montserrat"/>
                <a:cs typeface="Montserrat"/>
              </a:rPr>
              <a:t> </a:t>
            </a:r>
            <a:r>
              <a:rPr sz="700" dirty="0">
                <a:latin typeface="Montserrat"/>
                <a:cs typeface="Montserrat"/>
              </a:rPr>
              <a:t>estar</a:t>
            </a:r>
            <a:r>
              <a:rPr sz="700" spc="365" dirty="0">
                <a:latin typeface="Montserrat"/>
                <a:cs typeface="Montserrat"/>
              </a:rPr>
              <a:t> </a:t>
            </a:r>
            <a:r>
              <a:rPr sz="700" dirty="0">
                <a:latin typeface="Montserrat"/>
                <a:cs typeface="Montserrat"/>
              </a:rPr>
              <a:t>entre</a:t>
            </a:r>
            <a:r>
              <a:rPr sz="700" spc="37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marcas</a:t>
            </a:r>
            <a:r>
              <a:rPr sz="700" spc="-15" dirty="0">
                <a:latin typeface="Montserrat"/>
                <a:cs typeface="Montserrat"/>
              </a:rPr>
              <a:t> </a:t>
            </a:r>
            <a:r>
              <a:rPr sz="700" dirty="0">
                <a:latin typeface="Montserrat"/>
                <a:cs typeface="Montserrat"/>
              </a:rPr>
              <a:t>mínima</a:t>
            </a:r>
            <a:r>
              <a:rPr sz="700" spc="-5"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máxima, como</a:t>
            </a:r>
            <a:r>
              <a:rPr sz="700" spc="-20" dirty="0">
                <a:latin typeface="Montserrat"/>
                <a:cs typeface="Montserrat"/>
              </a:rPr>
              <a:t> </a:t>
            </a:r>
            <a:r>
              <a:rPr sz="700" dirty="0">
                <a:latin typeface="Montserrat"/>
                <a:cs typeface="Montserrat"/>
              </a:rPr>
              <a:t>lo</a:t>
            </a:r>
            <a:r>
              <a:rPr sz="700" spc="-5" dirty="0">
                <a:latin typeface="Montserrat"/>
                <a:cs typeface="Montserrat"/>
              </a:rPr>
              <a:t> </a:t>
            </a:r>
            <a:r>
              <a:rPr sz="700" dirty="0">
                <a:latin typeface="Montserrat"/>
                <a:cs typeface="Montserrat"/>
              </a:rPr>
              <a:t>ven</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figura.</a:t>
            </a:r>
            <a:endParaRPr sz="700">
              <a:latin typeface="Montserrat"/>
              <a:cs typeface="Montserrat"/>
            </a:endParaRPr>
          </a:p>
          <a:p>
            <a:pPr marL="241300" marR="6350" indent="-228600" algn="just">
              <a:lnSpc>
                <a:spcPct val="100000"/>
              </a:lnSpc>
              <a:spcBef>
                <a:spcPts val="495"/>
              </a:spcBef>
              <a:buAutoNum type="arabicPeriod" startAt="5"/>
              <a:tabLst>
                <a:tab pos="241300" algn="l"/>
              </a:tabLst>
            </a:pPr>
            <a:r>
              <a:rPr sz="700" dirty="0">
                <a:latin typeface="Montserrat"/>
                <a:cs typeface="Montserrat"/>
              </a:rPr>
              <a:t>Si</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nivel</a:t>
            </a:r>
            <a:r>
              <a:rPr sz="700" spc="254"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aceite</a:t>
            </a:r>
            <a:r>
              <a:rPr sz="700" spc="265" dirty="0">
                <a:latin typeface="Montserrat"/>
                <a:cs typeface="Montserrat"/>
              </a:rPr>
              <a:t> </a:t>
            </a:r>
            <a:r>
              <a:rPr sz="700" dirty="0">
                <a:latin typeface="Montserrat"/>
                <a:cs typeface="Montserrat"/>
              </a:rPr>
              <a:t>está</a:t>
            </a:r>
            <a:r>
              <a:rPr sz="700" spc="265" dirty="0">
                <a:latin typeface="Montserrat"/>
                <a:cs typeface="Montserrat"/>
              </a:rPr>
              <a:t> </a:t>
            </a:r>
            <a:r>
              <a:rPr sz="700" dirty="0">
                <a:latin typeface="Montserrat"/>
                <a:cs typeface="Montserrat"/>
              </a:rPr>
              <a:t>por</a:t>
            </a:r>
            <a:r>
              <a:rPr sz="700" spc="254" dirty="0">
                <a:latin typeface="Montserrat"/>
                <a:cs typeface="Montserrat"/>
              </a:rPr>
              <a:t> </a:t>
            </a:r>
            <a:r>
              <a:rPr sz="700" dirty="0">
                <a:latin typeface="Montserrat"/>
                <a:cs typeface="Montserrat"/>
              </a:rPr>
              <a:t>debajo</a:t>
            </a:r>
            <a:r>
              <a:rPr sz="700" spc="26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mínimo,</a:t>
            </a:r>
            <a:r>
              <a:rPr sz="700" spc="390" dirty="0">
                <a:latin typeface="Montserrat"/>
                <a:cs typeface="Montserrat"/>
              </a:rPr>
              <a:t> </a:t>
            </a:r>
            <a:r>
              <a:rPr sz="700" dirty="0">
                <a:latin typeface="Montserrat"/>
                <a:cs typeface="Montserrat"/>
              </a:rPr>
              <a:t>adicione</a:t>
            </a:r>
            <a:r>
              <a:rPr sz="700" spc="400" dirty="0">
                <a:latin typeface="Montserrat"/>
                <a:cs typeface="Montserrat"/>
              </a:rPr>
              <a:t> </a:t>
            </a:r>
            <a:r>
              <a:rPr sz="700" dirty="0">
                <a:latin typeface="Montserrat"/>
                <a:cs typeface="Montserrat"/>
              </a:rPr>
              <a:t>la</a:t>
            </a:r>
            <a:r>
              <a:rPr sz="700" spc="400" dirty="0">
                <a:latin typeface="Montserrat"/>
                <a:cs typeface="Montserrat"/>
              </a:rPr>
              <a:t> </a:t>
            </a:r>
            <a:r>
              <a:rPr sz="700" dirty="0">
                <a:latin typeface="Montserrat"/>
                <a:cs typeface="Montserrat"/>
              </a:rPr>
              <a:t>cantidad</a:t>
            </a:r>
            <a:r>
              <a:rPr sz="700" spc="415" dirty="0">
                <a:latin typeface="Montserrat"/>
                <a:cs typeface="Montserrat"/>
              </a:rPr>
              <a:t> </a:t>
            </a:r>
            <a:r>
              <a:rPr sz="700" dirty="0">
                <a:latin typeface="Montserrat"/>
                <a:cs typeface="Montserrat"/>
              </a:rPr>
              <a:t>de</a:t>
            </a:r>
            <a:r>
              <a:rPr sz="700" spc="400" dirty="0">
                <a:latin typeface="Montserrat"/>
                <a:cs typeface="Montserrat"/>
              </a:rPr>
              <a:t> </a:t>
            </a:r>
            <a:r>
              <a:rPr sz="700" spc="-10" dirty="0">
                <a:latin typeface="Montserrat"/>
                <a:cs typeface="Montserrat"/>
              </a:rPr>
              <a:t>aceite</a:t>
            </a:r>
            <a:r>
              <a:rPr sz="700" spc="500" dirty="0">
                <a:latin typeface="Montserrat"/>
                <a:cs typeface="Montserrat"/>
              </a:rPr>
              <a:t> </a:t>
            </a:r>
            <a:r>
              <a:rPr sz="700" dirty="0">
                <a:latin typeface="Montserrat"/>
                <a:cs typeface="Montserrat"/>
              </a:rPr>
              <a:t>recomendado</a:t>
            </a:r>
            <a:r>
              <a:rPr sz="700" spc="254" dirty="0">
                <a:latin typeface="Montserrat"/>
                <a:cs typeface="Montserrat"/>
              </a:rPr>
              <a:t>  </a:t>
            </a:r>
            <a:r>
              <a:rPr sz="700" dirty="0">
                <a:latin typeface="Montserrat"/>
                <a:cs typeface="Montserrat"/>
              </a:rPr>
              <a:t>sin</a:t>
            </a:r>
            <a:r>
              <a:rPr sz="700" spc="250" dirty="0">
                <a:latin typeface="Montserrat"/>
                <a:cs typeface="Montserrat"/>
              </a:rPr>
              <a:t>  </a:t>
            </a:r>
            <a:r>
              <a:rPr sz="700" dirty="0">
                <a:latin typeface="Montserrat"/>
                <a:cs typeface="Montserrat"/>
              </a:rPr>
              <a:t>sobrepasar</a:t>
            </a:r>
            <a:r>
              <a:rPr sz="700" spc="250" dirty="0">
                <a:latin typeface="Montserrat"/>
                <a:cs typeface="Montserrat"/>
              </a:rPr>
              <a:t>  </a:t>
            </a:r>
            <a:r>
              <a:rPr sz="700" dirty="0">
                <a:latin typeface="Montserrat"/>
                <a:cs typeface="Montserrat"/>
              </a:rPr>
              <a:t>el</a:t>
            </a:r>
            <a:r>
              <a:rPr sz="700" spc="254" dirty="0">
                <a:latin typeface="Montserrat"/>
                <a:cs typeface="Montserrat"/>
              </a:rPr>
              <a:t>  </a:t>
            </a:r>
            <a:r>
              <a:rPr sz="700" spc="-10" dirty="0">
                <a:latin typeface="Montserrat"/>
                <a:cs typeface="Montserrat"/>
              </a:rPr>
              <a:t>nivel</a:t>
            </a:r>
            <a:r>
              <a:rPr sz="700" spc="500" dirty="0">
                <a:latin typeface="Montserrat"/>
                <a:cs typeface="Montserrat"/>
              </a:rPr>
              <a:t> </a:t>
            </a:r>
            <a:r>
              <a:rPr sz="700" spc="-10" dirty="0">
                <a:latin typeface="Montserrat"/>
                <a:cs typeface="Montserrat"/>
              </a:rPr>
              <a:t>máximo.</a:t>
            </a:r>
            <a:endParaRPr sz="700">
              <a:latin typeface="Montserrat"/>
              <a:cs typeface="Montserrat"/>
            </a:endParaRPr>
          </a:p>
          <a:p>
            <a:pPr marL="241300" marR="5715" indent="-228600" algn="just">
              <a:lnSpc>
                <a:spcPct val="100000"/>
              </a:lnSpc>
              <a:spcBef>
                <a:spcPts val="505"/>
              </a:spcBef>
              <a:buAutoNum type="arabicPeriod" startAt="5"/>
              <a:tabLst>
                <a:tab pos="241300" algn="l"/>
              </a:tabLst>
            </a:pPr>
            <a:r>
              <a:rPr sz="700" dirty="0">
                <a:latin typeface="Montserrat"/>
                <a:cs typeface="Montserrat"/>
              </a:rPr>
              <a:t>Limpie</a:t>
            </a:r>
            <a:r>
              <a:rPr sz="700" spc="60" dirty="0">
                <a:latin typeface="Montserrat"/>
                <a:cs typeface="Montserrat"/>
              </a:rPr>
              <a:t> </a:t>
            </a:r>
            <a:r>
              <a:rPr sz="700" dirty="0">
                <a:latin typeface="Montserrat"/>
                <a:cs typeface="Montserrat"/>
              </a:rPr>
              <a:t>nuevamente</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varilla</a:t>
            </a:r>
            <a:r>
              <a:rPr sz="700" spc="65" dirty="0">
                <a:latin typeface="Montserrat"/>
                <a:cs typeface="Montserrat"/>
              </a:rPr>
              <a:t> </a:t>
            </a:r>
            <a:r>
              <a:rPr sz="700" dirty="0">
                <a:latin typeface="Montserrat"/>
                <a:cs typeface="Montserrat"/>
              </a:rPr>
              <a:t>medidora</a:t>
            </a:r>
            <a:r>
              <a:rPr sz="700" spc="6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paño</a:t>
            </a:r>
            <a:r>
              <a:rPr sz="700" spc="-5" dirty="0">
                <a:latin typeface="Montserrat"/>
                <a:cs typeface="Montserrat"/>
              </a:rPr>
              <a:t> </a:t>
            </a:r>
            <a:r>
              <a:rPr sz="700" dirty="0">
                <a:latin typeface="Montserrat"/>
                <a:cs typeface="Montserrat"/>
              </a:rPr>
              <a:t>limpio</a:t>
            </a:r>
            <a:r>
              <a:rPr sz="700" spc="-25" dirty="0">
                <a:latin typeface="Montserrat"/>
                <a:cs typeface="Montserrat"/>
              </a:rPr>
              <a:t> </a:t>
            </a:r>
            <a:r>
              <a:rPr sz="700" dirty="0">
                <a:latin typeface="Montserrat"/>
                <a:cs typeface="Montserrat"/>
              </a:rPr>
              <a:t>e</a:t>
            </a:r>
            <a:r>
              <a:rPr sz="700" spc="-20" dirty="0">
                <a:latin typeface="Montserrat"/>
                <a:cs typeface="Montserrat"/>
              </a:rPr>
              <a:t> </a:t>
            </a:r>
            <a:r>
              <a:rPr sz="700" dirty="0">
                <a:latin typeface="Montserrat"/>
                <a:cs typeface="Montserrat"/>
              </a:rPr>
              <a:t>instale el</a:t>
            </a:r>
            <a:r>
              <a:rPr sz="700" spc="-20" dirty="0">
                <a:latin typeface="Montserrat"/>
                <a:cs typeface="Montserrat"/>
              </a:rPr>
              <a:t> </a:t>
            </a:r>
            <a:r>
              <a:rPr sz="700" spc="-10" dirty="0">
                <a:latin typeface="Montserrat"/>
                <a:cs typeface="Montserrat"/>
              </a:rPr>
              <a:t>tapón.</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a:lnSpc>
                <a:spcPct val="100000"/>
              </a:lnSpc>
              <a:spcBef>
                <a:spcPts val="495"/>
              </a:spcBef>
            </a:pPr>
            <a:r>
              <a:rPr sz="700" dirty="0">
                <a:latin typeface="Montserrat"/>
                <a:cs typeface="Montserrat"/>
              </a:rPr>
              <a:t>No</a:t>
            </a:r>
            <a:r>
              <a:rPr sz="700" spc="165" dirty="0">
                <a:latin typeface="Montserrat"/>
                <a:cs typeface="Montserrat"/>
              </a:rPr>
              <a:t> </a:t>
            </a:r>
            <a:r>
              <a:rPr sz="700" dirty="0">
                <a:latin typeface="Montserrat"/>
                <a:cs typeface="Montserrat"/>
              </a:rPr>
              <a:t>realizar</a:t>
            </a:r>
            <a:r>
              <a:rPr sz="700" spc="175" dirty="0">
                <a:latin typeface="Montserrat"/>
                <a:cs typeface="Montserrat"/>
              </a:rPr>
              <a:t> </a:t>
            </a:r>
            <a:r>
              <a:rPr sz="700" dirty="0">
                <a:latin typeface="Montserrat"/>
                <a:cs typeface="Montserrat"/>
              </a:rPr>
              <a:t>esta</a:t>
            </a:r>
            <a:r>
              <a:rPr sz="700" spc="170" dirty="0">
                <a:latin typeface="Montserrat"/>
                <a:cs typeface="Montserrat"/>
              </a:rPr>
              <a:t> </a:t>
            </a:r>
            <a:r>
              <a:rPr sz="700" dirty="0">
                <a:latin typeface="Montserrat"/>
                <a:cs typeface="Montserrat"/>
              </a:rPr>
              <a:t>operación</a:t>
            </a:r>
            <a:r>
              <a:rPr sz="700" spc="185" dirty="0">
                <a:latin typeface="Montserrat"/>
                <a:cs typeface="Montserrat"/>
              </a:rPr>
              <a:t> </a:t>
            </a:r>
            <a:r>
              <a:rPr sz="700" dirty="0">
                <a:latin typeface="Montserrat"/>
                <a:cs typeface="Montserrat"/>
              </a:rPr>
              <a:t>puede</a:t>
            </a:r>
            <a:r>
              <a:rPr sz="700" spc="165" dirty="0">
                <a:latin typeface="Montserrat"/>
                <a:cs typeface="Montserrat"/>
              </a:rPr>
              <a:t> </a:t>
            </a:r>
            <a:r>
              <a:rPr sz="700" dirty="0">
                <a:latin typeface="Montserrat"/>
                <a:cs typeface="Montserrat"/>
              </a:rPr>
              <a:t>causar</a:t>
            </a:r>
            <a:r>
              <a:rPr sz="700" spc="17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
              </a:spcBef>
            </a:pPr>
            <a:r>
              <a:rPr sz="700" spc="-10" dirty="0">
                <a:latin typeface="Montserrat"/>
                <a:cs typeface="Montserrat"/>
              </a:rPr>
              <a:t>irreversibles</a:t>
            </a:r>
            <a:r>
              <a:rPr sz="700" spc="5" dirty="0">
                <a:latin typeface="Montserrat"/>
                <a:cs typeface="Montserrat"/>
              </a:rPr>
              <a:t> </a:t>
            </a:r>
            <a:r>
              <a:rPr sz="700" dirty="0">
                <a:latin typeface="Montserrat"/>
                <a:cs typeface="Montserrat"/>
              </a:rPr>
              <a:t>en</a:t>
            </a:r>
            <a:r>
              <a:rPr sz="700" spc="-10" dirty="0">
                <a:latin typeface="Montserrat"/>
                <a:cs typeface="Montserrat"/>
              </a:rPr>
              <a:t> componentes</a:t>
            </a:r>
            <a:r>
              <a:rPr sz="700" spc="30" dirty="0">
                <a:latin typeface="Montserrat"/>
                <a:cs typeface="Montserrat"/>
              </a:rPr>
              <a:t> </a:t>
            </a:r>
            <a:r>
              <a:rPr sz="700" dirty="0">
                <a:latin typeface="Montserrat"/>
                <a:cs typeface="Montserrat"/>
              </a:rPr>
              <a:t>internos</a:t>
            </a:r>
            <a:r>
              <a:rPr sz="700" spc="20" dirty="0">
                <a:latin typeface="Montserrat"/>
                <a:cs typeface="Montserrat"/>
              </a:rPr>
              <a:t> </a:t>
            </a:r>
            <a:r>
              <a:rPr sz="700" dirty="0">
                <a:latin typeface="Montserrat"/>
                <a:cs typeface="Montserrat"/>
              </a:rPr>
              <a:t>del </a:t>
            </a:r>
            <a:r>
              <a:rPr sz="700" spc="-10" dirty="0">
                <a:latin typeface="Montserrat"/>
                <a:cs typeface="Montserrat"/>
              </a:rPr>
              <a:t>motor.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545934" y="2342705"/>
            <a:ext cx="1973580" cy="904875"/>
            <a:chOff x="545934" y="2342705"/>
            <a:chExt cx="1973580" cy="904875"/>
          </a:xfrm>
        </p:grpSpPr>
        <p:pic>
          <p:nvPicPr>
            <p:cNvPr id="7" name="object 7"/>
            <p:cNvPicPr/>
            <p:nvPr/>
          </p:nvPicPr>
          <p:blipFill>
            <a:blip r:embed="rId2" cstate="print"/>
            <a:stretch>
              <a:fillRect/>
            </a:stretch>
          </p:blipFill>
          <p:spPr>
            <a:xfrm>
              <a:off x="545934" y="2342705"/>
              <a:ext cx="1973580" cy="861644"/>
            </a:xfrm>
            <a:prstGeom prst="rect">
              <a:avLst/>
            </a:prstGeom>
          </p:spPr>
        </p:pic>
        <p:sp>
          <p:nvSpPr>
            <p:cNvPr id="8" name="object 8"/>
            <p:cNvSpPr/>
            <p:nvPr/>
          </p:nvSpPr>
          <p:spPr>
            <a:xfrm>
              <a:off x="609879" y="2972181"/>
              <a:ext cx="135255" cy="275590"/>
            </a:xfrm>
            <a:custGeom>
              <a:avLst/>
              <a:gdLst/>
              <a:ahLst/>
              <a:cxnLst/>
              <a:rect l="l" t="t" r="r" b="b"/>
              <a:pathLst>
                <a:path w="135254" h="275589">
                  <a:moveTo>
                    <a:pt x="0" y="208279"/>
                  </a:moveTo>
                  <a:lnTo>
                    <a:pt x="0" y="275132"/>
                  </a:lnTo>
                </a:path>
                <a:path w="135254" h="275589">
                  <a:moveTo>
                    <a:pt x="134747" y="108788"/>
                  </a:moveTo>
                  <a:lnTo>
                    <a:pt x="134747" y="0"/>
                  </a:lnTo>
                </a:path>
              </a:pathLst>
            </a:custGeom>
            <a:ln w="10157">
              <a:solidFill>
                <a:srgbClr val="221F1F"/>
              </a:solidFill>
            </a:ln>
          </p:spPr>
          <p:txBody>
            <a:bodyPr wrap="square" lIns="0" tIns="0" rIns="0" bIns="0" rtlCol="0"/>
            <a:lstStyle/>
            <a:p>
              <a:endParaRPr/>
            </a:p>
          </p:txBody>
        </p:sp>
      </p:grpSp>
      <p:sp>
        <p:nvSpPr>
          <p:cNvPr id="9" name="object 9"/>
          <p:cNvSpPr txBox="1"/>
          <p:nvPr/>
        </p:nvSpPr>
        <p:spPr>
          <a:xfrm>
            <a:off x="562762" y="2846324"/>
            <a:ext cx="594995" cy="535940"/>
          </a:xfrm>
          <a:prstGeom prst="rect">
            <a:avLst/>
          </a:prstGeom>
        </p:spPr>
        <p:txBody>
          <a:bodyPr vert="horz" wrap="square" lIns="0" tIns="12700" rIns="0" bIns="0" rtlCol="0">
            <a:spAutoFit/>
          </a:bodyPr>
          <a:lstStyle/>
          <a:p>
            <a:pPr marL="146050">
              <a:lnSpc>
                <a:spcPct val="100000"/>
              </a:lnSpc>
              <a:spcBef>
                <a:spcPts val="100"/>
              </a:spcBef>
            </a:pPr>
            <a:r>
              <a:rPr sz="800" spc="-10" dirty="0">
                <a:solidFill>
                  <a:srgbClr val="221F1F"/>
                </a:solidFill>
                <a:latin typeface="Montserrat"/>
                <a:cs typeface="Montserrat"/>
              </a:rPr>
              <a:t>Máximo</a:t>
            </a:r>
            <a:endParaRPr sz="800">
              <a:latin typeface="Montserrat"/>
              <a:cs typeface="Montserrat"/>
            </a:endParaRPr>
          </a:p>
          <a:p>
            <a:pPr>
              <a:lnSpc>
                <a:spcPct val="100000"/>
              </a:lnSpc>
            </a:pPr>
            <a:endParaRPr sz="1000">
              <a:latin typeface="Montserrat"/>
              <a:cs typeface="Montserrat"/>
            </a:endParaRPr>
          </a:p>
          <a:p>
            <a:pPr marL="12700">
              <a:lnSpc>
                <a:spcPct val="100000"/>
              </a:lnSpc>
              <a:spcBef>
                <a:spcPts val="875"/>
              </a:spcBef>
            </a:pPr>
            <a:r>
              <a:rPr sz="800" spc="-10" dirty="0">
                <a:solidFill>
                  <a:srgbClr val="221F1F"/>
                </a:solidFill>
                <a:latin typeface="Montserrat"/>
                <a:cs typeface="Montserrat"/>
              </a:rPr>
              <a:t>Mínimo</a:t>
            </a:r>
            <a:endParaRPr sz="800">
              <a:latin typeface="Montserrat"/>
              <a:cs typeface="Montserrat"/>
            </a:endParaRPr>
          </a:p>
        </p:txBody>
      </p:sp>
      <p:graphicFrame>
        <p:nvGraphicFramePr>
          <p:cNvPr id="10" name="object 10"/>
          <p:cNvGraphicFramePr>
            <a:graphicFrameLocks noGrp="1"/>
          </p:cNvGraphicFramePr>
          <p:nvPr>
            <p:extLst>
              <p:ext uri="{D42A27DB-BD31-4B8C-83A1-F6EECF244321}">
                <p14:modId xmlns:p14="http://schemas.microsoft.com/office/powerpoint/2010/main" val="1206410759"/>
              </p:ext>
            </p:extLst>
          </p:nvPr>
        </p:nvGraphicFramePr>
        <p:xfrm>
          <a:off x="2782760" y="2156015"/>
          <a:ext cx="2214244" cy="47879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91844">
                  <a:extLst>
                    <a:ext uri="{9D8B030D-6E8A-4147-A177-3AD203B41FA5}">
                      <a16:colId xmlns:a16="http://schemas.microsoft.com/office/drawing/2014/main" val="20001"/>
                    </a:ext>
                  </a:extLst>
                </a:gridCol>
              </a:tblGrid>
              <a:tr h="143510">
                <a:tc gridSpan="2">
                  <a:txBody>
                    <a:bodyPr/>
                    <a:lstStyle/>
                    <a:p>
                      <a:pPr marL="127000">
                        <a:lnSpc>
                          <a:spcPct val="100000"/>
                        </a:lnSpc>
                        <a:spcBef>
                          <a:spcPts val="254"/>
                        </a:spcBef>
                      </a:pPr>
                      <a:r>
                        <a:rPr sz="500" spc="-10" dirty="0">
                          <a:latin typeface="Montserrat"/>
                          <a:cs typeface="Montserrat"/>
                        </a:rPr>
                        <a:t>Especificaciones</a:t>
                      </a:r>
                      <a:r>
                        <a:rPr sz="500" spc="15" dirty="0">
                          <a:latin typeface="Montserrat"/>
                          <a:cs typeface="Montserrat"/>
                        </a:rPr>
                        <a:t> </a:t>
                      </a:r>
                      <a:r>
                        <a:rPr sz="500" dirty="0">
                          <a:latin typeface="Montserrat"/>
                          <a:cs typeface="Montserrat"/>
                        </a:rPr>
                        <a:t>de aceite</a:t>
                      </a:r>
                      <a:r>
                        <a:rPr sz="500" spc="-10" dirty="0">
                          <a:latin typeface="Montserrat"/>
                          <a:cs typeface="Montserrat"/>
                        </a:rPr>
                        <a:t> </a:t>
                      </a:r>
                      <a:r>
                        <a:rPr sz="500" dirty="0">
                          <a:latin typeface="Montserrat"/>
                          <a:cs typeface="Montserrat"/>
                        </a:rPr>
                        <a:t>de</a:t>
                      </a:r>
                      <a:r>
                        <a:rPr sz="500" spc="5" dirty="0">
                          <a:latin typeface="Montserrat"/>
                          <a:cs typeface="Montserrat"/>
                        </a:rPr>
                        <a:t> </a:t>
                      </a:r>
                      <a:r>
                        <a:rPr sz="500" spc="-10" dirty="0">
                          <a:latin typeface="Montserrat"/>
                          <a:cs typeface="Montserrat"/>
                        </a:rPr>
                        <a:t>motor</a:t>
                      </a:r>
                      <a:r>
                        <a:rPr sz="500" spc="-30" dirty="0">
                          <a:latin typeface="Montserrat"/>
                          <a:cs typeface="Montserrat"/>
                        </a:rPr>
                        <a:t> </a:t>
                      </a:r>
                      <a:r>
                        <a:rPr sz="500" dirty="0">
                          <a:latin typeface="Montserrat"/>
                          <a:cs typeface="Montserrat"/>
                        </a:rPr>
                        <a:t>exigidas</a:t>
                      </a:r>
                      <a:r>
                        <a:rPr sz="500" spc="15" dirty="0">
                          <a:latin typeface="Montserrat"/>
                          <a:cs typeface="Montserrat"/>
                        </a:rPr>
                        <a:t> </a:t>
                      </a:r>
                      <a:r>
                        <a:rPr sz="500" dirty="0">
                          <a:latin typeface="Montserrat"/>
                          <a:cs typeface="Montserrat"/>
                        </a:rPr>
                        <a:t>por el</a:t>
                      </a:r>
                      <a:r>
                        <a:rPr sz="500" spc="5" dirty="0">
                          <a:latin typeface="Montserrat"/>
                          <a:cs typeface="Montserrat"/>
                        </a:rPr>
                        <a:t> </a:t>
                      </a:r>
                      <a:r>
                        <a:rPr sz="500" spc="-10" dirty="0">
                          <a:latin typeface="Montserrat"/>
                          <a:cs typeface="Montserrat"/>
                        </a:rPr>
                        <a:t>fabricante</a:t>
                      </a:r>
                      <a:endParaRPr sz="500">
                        <a:latin typeface="Montserrat"/>
                        <a:cs typeface="Montserrat"/>
                      </a:endParaRPr>
                    </a:p>
                  </a:txBody>
                  <a:tcPr marL="0" marR="0" marT="32384"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11760">
                <a:tc>
                  <a:txBody>
                    <a:bodyPr/>
                    <a:lstStyle/>
                    <a:p>
                      <a:pPr marL="635" algn="ctr">
                        <a:lnSpc>
                          <a:spcPct val="100000"/>
                        </a:lnSpc>
                        <a:spcBef>
                          <a:spcPts val="130"/>
                        </a:spcBef>
                      </a:pPr>
                      <a:r>
                        <a:rPr sz="500" spc="-10" dirty="0">
                          <a:latin typeface="Montserrat"/>
                          <a:cs typeface="Montserrat"/>
                        </a:rPr>
                        <a:t>Clasificación</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635" algn="ctr">
                        <a:lnSpc>
                          <a:spcPct val="100000"/>
                        </a:lnSpc>
                        <a:spcBef>
                          <a:spcPts val="130"/>
                        </a:spcBef>
                      </a:pPr>
                      <a:r>
                        <a:rPr sz="500" dirty="0">
                          <a:latin typeface="Montserrat"/>
                          <a:cs typeface="Montserrat"/>
                        </a:rPr>
                        <a:t>JASO</a:t>
                      </a:r>
                      <a:r>
                        <a:rPr sz="500" spc="25" dirty="0">
                          <a:latin typeface="Montserrat"/>
                          <a:cs typeface="Montserrat"/>
                        </a:rPr>
                        <a:t> </a:t>
                      </a:r>
                      <a:r>
                        <a:rPr sz="500" spc="-10" dirty="0">
                          <a:latin typeface="Montserrat"/>
                          <a:cs typeface="Montserrat"/>
                        </a:rPr>
                        <a:t>MA</a:t>
                      </a:r>
                      <a:r>
                        <a:rPr lang="es-ES" sz="500" spc="-10" dirty="0">
                          <a:latin typeface="Montserrat"/>
                          <a:cs typeface="Montserrat"/>
                        </a:rPr>
                        <a:t>2</a:t>
                      </a:r>
                      <a:r>
                        <a:rPr sz="500" spc="-10" dirty="0">
                          <a:latin typeface="Montserrat"/>
                          <a:cs typeface="Montserrat"/>
                        </a:rPr>
                        <a:t>-API-</a:t>
                      </a:r>
                      <a:r>
                        <a:rPr sz="500" spc="-25" dirty="0">
                          <a:latin typeface="Montserrat"/>
                          <a:cs typeface="Montserrat"/>
                        </a:rPr>
                        <a:t>SL</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11760">
                <a:tc>
                  <a:txBody>
                    <a:bodyPr/>
                    <a:lstStyle/>
                    <a:p>
                      <a:pPr marL="2540" algn="ctr">
                        <a:lnSpc>
                          <a:spcPct val="100000"/>
                        </a:lnSpc>
                        <a:spcBef>
                          <a:spcPts val="130"/>
                        </a:spcBef>
                      </a:pPr>
                      <a:r>
                        <a:rPr sz="500" spc="-10" dirty="0">
                          <a:latin typeface="Montserrat"/>
                          <a:cs typeface="Montserrat"/>
                        </a:rPr>
                        <a:t>Viscosidad</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3175" algn="ctr">
                        <a:lnSpc>
                          <a:spcPct val="100000"/>
                        </a:lnSpc>
                        <a:spcBef>
                          <a:spcPts val="130"/>
                        </a:spcBef>
                      </a:pPr>
                      <a:r>
                        <a:rPr lang="es-ES" sz="500" spc="-10" dirty="0">
                          <a:latin typeface="Montserrat"/>
                          <a:cs typeface="Montserrat"/>
                        </a:rPr>
                        <a:t>10</a:t>
                      </a:r>
                      <a:r>
                        <a:rPr sz="500" spc="-10" dirty="0">
                          <a:latin typeface="Montserrat"/>
                          <a:cs typeface="Montserrat"/>
                        </a:rPr>
                        <a:t>W/</a:t>
                      </a:r>
                      <a:r>
                        <a:rPr lang="es-ES" sz="500" spc="-10" dirty="0">
                          <a:latin typeface="Montserrat"/>
                          <a:cs typeface="Montserrat"/>
                        </a:rPr>
                        <a:t>30</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11760">
                <a:tc>
                  <a:txBody>
                    <a:bodyPr/>
                    <a:lstStyle/>
                    <a:p>
                      <a:pPr marL="2540" algn="ctr">
                        <a:lnSpc>
                          <a:spcPct val="100000"/>
                        </a:lnSpc>
                        <a:spcBef>
                          <a:spcPts val="130"/>
                        </a:spcBef>
                      </a:pPr>
                      <a:r>
                        <a:rPr sz="500" spc="-10" dirty="0">
                          <a:latin typeface="Montserrat"/>
                          <a:cs typeface="Montserrat"/>
                        </a:rPr>
                        <a:t>Capacidad</a:t>
                      </a:r>
                      <a:r>
                        <a:rPr sz="500" spc="20" dirty="0">
                          <a:latin typeface="Montserrat"/>
                          <a:cs typeface="Montserrat"/>
                        </a:rPr>
                        <a:t> </a:t>
                      </a:r>
                      <a:r>
                        <a:rPr sz="500" dirty="0">
                          <a:latin typeface="Montserrat"/>
                          <a:cs typeface="Montserrat"/>
                        </a:rPr>
                        <a:t>de</a:t>
                      </a:r>
                      <a:r>
                        <a:rPr sz="500" spc="20" dirty="0">
                          <a:latin typeface="Montserrat"/>
                          <a:cs typeface="Montserrat"/>
                        </a:rPr>
                        <a:t> </a:t>
                      </a:r>
                      <a:r>
                        <a:rPr sz="500" spc="-10" dirty="0">
                          <a:latin typeface="Montserrat"/>
                          <a:cs typeface="Montserrat"/>
                        </a:rPr>
                        <a:t>aceite</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66065">
                        <a:lnSpc>
                          <a:spcPct val="100000"/>
                        </a:lnSpc>
                        <a:spcBef>
                          <a:spcPts val="130"/>
                        </a:spcBef>
                      </a:pPr>
                      <a:r>
                        <a:rPr sz="500" spc="-10" dirty="0">
                          <a:latin typeface="Montserrat"/>
                          <a:cs typeface="Montserrat"/>
                        </a:rPr>
                        <a:t>1.000</a:t>
                      </a:r>
                      <a:r>
                        <a:rPr sz="500" dirty="0">
                          <a:latin typeface="Montserrat"/>
                          <a:cs typeface="Montserrat"/>
                        </a:rPr>
                        <a:t> </a:t>
                      </a:r>
                      <a:r>
                        <a:rPr sz="500" spc="-35" dirty="0">
                          <a:latin typeface="Montserrat"/>
                          <a:cs typeface="Montserrat"/>
                        </a:rPr>
                        <a:t>ml</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12903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AJUSTE</a:t>
            </a:r>
            <a:r>
              <a:rPr sz="800" b="1" spc="-20" dirty="0">
                <a:solidFill>
                  <a:srgbClr val="221F1F"/>
                </a:solidFill>
                <a:latin typeface="Montserrat"/>
                <a:cs typeface="Montserrat"/>
              </a:rPr>
              <a:t> </a:t>
            </a:r>
            <a:r>
              <a:rPr sz="800" b="1" dirty="0">
                <a:solidFill>
                  <a:srgbClr val="221F1F"/>
                </a:solidFill>
                <a:latin typeface="Montserrat"/>
                <a:cs typeface="Montserrat"/>
              </a:rPr>
              <a:t>LEVA</a:t>
            </a:r>
            <a:r>
              <a:rPr sz="800" b="1" spc="-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EMBRAGUE</a:t>
            </a:r>
            <a:endParaRPr sz="800">
              <a:latin typeface="Montserrat"/>
              <a:cs typeface="Montserrat"/>
            </a:endParaRPr>
          </a:p>
          <a:p>
            <a:pPr marL="21590" marR="5080" algn="just">
              <a:lnSpc>
                <a:spcPct val="100000"/>
              </a:lnSpc>
              <a:spcBef>
                <a:spcPts val="495"/>
              </a:spcBef>
            </a:pPr>
            <a:r>
              <a:rPr sz="700" dirty="0">
                <a:latin typeface="Montserrat"/>
                <a:cs typeface="Montserrat"/>
              </a:rPr>
              <a:t>El</a:t>
            </a:r>
            <a:r>
              <a:rPr sz="700" spc="55" dirty="0">
                <a:latin typeface="Montserrat"/>
                <a:cs typeface="Montserrat"/>
              </a:rPr>
              <a:t> </a:t>
            </a:r>
            <a:r>
              <a:rPr sz="700" dirty="0">
                <a:latin typeface="Montserrat"/>
                <a:cs typeface="Montserrat"/>
              </a:rPr>
              <a:t>juego</a:t>
            </a:r>
            <a:r>
              <a:rPr sz="700" spc="50" dirty="0">
                <a:latin typeface="Montserrat"/>
                <a:cs typeface="Montserrat"/>
              </a:rPr>
              <a:t> </a:t>
            </a:r>
            <a:r>
              <a:rPr sz="700" dirty="0">
                <a:latin typeface="Montserrat"/>
                <a:cs typeface="Montserrat"/>
              </a:rPr>
              <a:t>libre</a:t>
            </a:r>
            <a:r>
              <a:rPr sz="700" spc="70" dirty="0">
                <a:latin typeface="Montserrat"/>
                <a:cs typeface="Montserrat"/>
              </a:rPr>
              <a:t> </a:t>
            </a:r>
            <a:r>
              <a:rPr sz="700" dirty="0">
                <a:latin typeface="Montserrat"/>
                <a:cs typeface="Montserrat"/>
              </a:rPr>
              <a:t>en</a:t>
            </a:r>
            <a:r>
              <a:rPr sz="700" spc="60"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leva</a:t>
            </a:r>
            <a:r>
              <a:rPr sz="700" spc="60" dirty="0">
                <a:latin typeface="Montserrat"/>
                <a:cs typeface="Montserrat"/>
              </a:rPr>
              <a:t> </a:t>
            </a:r>
            <a:r>
              <a:rPr sz="700" dirty="0">
                <a:latin typeface="Montserrat"/>
                <a:cs typeface="Montserrat"/>
              </a:rPr>
              <a:t>del</a:t>
            </a:r>
            <a:r>
              <a:rPr sz="700" spc="55" dirty="0">
                <a:latin typeface="Montserrat"/>
                <a:cs typeface="Montserrat"/>
              </a:rPr>
              <a:t> </a:t>
            </a:r>
            <a:r>
              <a:rPr sz="700" dirty="0">
                <a:latin typeface="Montserrat"/>
                <a:cs typeface="Montserrat"/>
              </a:rPr>
              <a:t>embrague</a:t>
            </a:r>
            <a:r>
              <a:rPr sz="700" spc="70" dirty="0">
                <a:latin typeface="Montserrat"/>
                <a:cs typeface="Montserrat"/>
              </a:rPr>
              <a:t> </a:t>
            </a:r>
            <a:r>
              <a:rPr sz="700" dirty="0">
                <a:latin typeface="Montserrat"/>
                <a:cs typeface="Montserrat"/>
              </a:rPr>
              <a:t>es</a:t>
            </a:r>
            <a:r>
              <a:rPr sz="700" spc="60" dirty="0">
                <a:latin typeface="Montserrat"/>
                <a:cs typeface="Montserrat"/>
              </a:rPr>
              <a:t> </a:t>
            </a:r>
            <a:r>
              <a:rPr sz="700" dirty="0">
                <a:latin typeface="Montserrat"/>
                <a:cs typeface="Montserrat"/>
              </a:rPr>
              <a:t>uno</a:t>
            </a:r>
            <a:r>
              <a:rPr sz="700" spc="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los</a:t>
            </a:r>
            <a:r>
              <a:rPr sz="700" spc="5" dirty="0">
                <a:latin typeface="Montserrat"/>
                <a:cs typeface="Montserrat"/>
              </a:rPr>
              <a:t> </a:t>
            </a:r>
            <a:r>
              <a:rPr sz="700" dirty="0">
                <a:latin typeface="Montserrat"/>
                <a:cs typeface="Montserrat"/>
              </a:rPr>
              <a:t>ajustes</a:t>
            </a:r>
            <a:r>
              <a:rPr sz="700" spc="20" dirty="0">
                <a:latin typeface="Montserrat"/>
                <a:cs typeface="Montserrat"/>
              </a:rPr>
              <a:t> </a:t>
            </a:r>
            <a:r>
              <a:rPr sz="700" dirty="0">
                <a:latin typeface="Montserrat"/>
                <a:cs typeface="Montserrat"/>
              </a:rPr>
              <a:t>más</a:t>
            </a:r>
            <a:r>
              <a:rPr sz="700" spc="20" dirty="0">
                <a:latin typeface="Montserrat"/>
                <a:cs typeface="Montserrat"/>
              </a:rPr>
              <a:t> </a:t>
            </a:r>
            <a:r>
              <a:rPr sz="700" dirty="0">
                <a:latin typeface="Montserrat"/>
                <a:cs typeface="Montserrat"/>
              </a:rPr>
              <a:t>importantes</a:t>
            </a:r>
            <a:r>
              <a:rPr sz="700" spc="2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deben</a:t>
            </a:r>
            <a:r>
              <a:rPr sz="700" spc="20" dirty="0">
                <a:latin typeface="Montserrat"/>
                <a:cs typeface="Montserrat"/>
              </a:rPr>
              <a:t> </a:t>
            </a:r>
            <a:r>
              <a:rPr sz="700" spc="-10" dirty="0">
                <a:latin typeface="Montserrat"/>
                <a:cs typeface="Montserrat"/>
              </a:rPr>
              <a:t>revisar</a:t>
            </a:r>
            <a:r>
              <a:rPr sz="700" spc="500" dirty="0">
                <a:latin typeface="Montserrat"/>
                <a:cs typeface="Montserrat"/>
              </a:rPr>
              <a:t> </a:t>
            </a:r>
            <a:r>
              <a:rPr sz="700" dirty="0">
                <a:latin typeface="Montserrat"/>
                <a:cs typeface="Montserrat"/>
              </a:rPr>
              <a:t>continuamente</a:t>
            </a:r>
            <a:r>
              <a:rPr sz="700" spc="170" dirty="0">
                <a:latin typeface="Montserrat"/>
                <a:cs typeface="Montserrat"/>
              </a:rPr>
              <a:t> </a:t>
            </a:r>
            <a:r>
              <a:rPr sz="700" dirty="0">
                <a:latin typeface="Montserrat"/>
                <a:cs typeface="Montserrat"/>
              </a:rPr>
              <a:t>entre</a:t>
            </a:r>
            <a:r>
              <a:rPr sz="700" spc="155" dirty="0">
                <a:latin typeface="Montserrat"/>
                <a:cs typeface="Montserrat"/>
              </a:rPr>
              <a:t> </a:t>
            </a:r>
            <a:r>
              <a:rPr sz="700" dirty="0">
                <a:latin typeface="Montserrat"/>
                <a:cs typeface="Montserrat"/>
              </a:rPr>
              <a:t>revisiones</a:t>
            </a:r>
            <a:r>
              <a:rPr sz="700" spc="165" dirty="0">
                <a:latin typeface="Montserrat"/>
                <a:cs typeface="Montserrat"/>
              </a:rPr>
              <a:t> </a:t>
            </a:r>
            <a:r>
              <a:rPr sz="700" dirty="0">
                <a:latin typeface="Montserrat"/>
                <a:cs typeface="Montserrat"/>
              </a:rPr>
              <a:t>para</a:t>
            </a:r>
            <a:r>
              <a:rPr sz="700" spc="160" dirty="0">
                <a:latin typeface="Montserrat"/>
                <a:cs typeface="Montserrat"/>
              </a:rPr>
              <a:t> </a:t>
            </a:r>
            <a:r>
              <a:rPr sz="700" spc="-10" dirty="0">
                <a:latin typeface="Montserrat"/>
                <a:cs typeface="Montserrat"/>
              </a:rPr>
              <a:t>garantizar</a:t>
            </a:r>
            <a:r>
              <a:rPr sz="700" spc="500" dirty="0">
                <a:latin typeface="Montserrat"/>
                <a:cs typeface="Montserrat"/>
              </a:rPr>
              <a:t> </a:t>
            </a:r>
            <a:r>
              <a:rPr sz="700" dirty="0">
                <a:latin typeface="Montserrat"/>
                <a:cs typeface="Montserrat"/>
              </a:rPr>
              <a:t>una</a:t>
            </a:r>
            <a:r>
              <a:rPr sz="700" spc="114" dirty="0">
                <a:latin typeface="Montserrat"/>
                <a:cs typeface="Montserrat"/>
              </a:rPr>
              <a:t> </a:t>
            </a:r>
            <a:r>
              <a:rPr sz="700" dirty="0">
                <a:latin typeface="Montserrat"/>
                <a:cs typeface="Montserrat"/>
              </a:rPr>
              <a:t>buena</a:t>
            </a:r>
            <a:r>
              <a:rPr sz="700" spc="120" dirty="0">
                <a:latin typeface="Montserrat"/>
                <a:cs typeface="Montserrat"/>
              </a:rPr>
              <a:t> </a:t>
            </a:r>
            <a:r>
              <a:rPr sz="700" dirty="0">
                <a:latin typeface="Montserrat"/>
                <a:cs typeface="Montserrat"/>
              </a:rPr>
              <a:t>durabilidad</a:t>
            </a:r>
            <a:r>
              <a:rPr sz="700" spc="120"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conjunto</a:t>
            </a:r>
            <a:r>
              <a:rPr sz="700" spc="120" dirty="0">
                <a:latin typeface="Montserrat"/>
                <a:cs typeface="Montserrat"/>
              </a:rPr>
              <a:t> </a:t>
            </a:r>
            <a:r>
              <a:rPr sz="700" dirty="0">
                <a:latin typeface="Montserrat"/>
                <a:cs typeface="Montserrat"/>
              </a:rPr>
              <a:t>y</a:t>
            </a:r>
            <a:r>
              <a:rPr sz="700" spc="110" dirty="0">
                <a:latin typeface="Montserrat"/>
                <a:cs typeface="Montserrat"/>
              </a:rPr>
              <a:t> </a:t>
            </a:r>
            <a:r>
              <a:rPr sz="700" dirty="0">
                <a:latin typeface="Montserrat"/>
                <a:cs typeface="Montserrat"/>
              </a:rPr>
              <a:t>un</a:t>
            </a:r>
            <a:r>
              <a:rPr sz="700" spc="114" dirty="0">
                <a:latin typeface="Montserrat"/>
                <a:cs typeface="Montserrat"/>
              </a:rPr>
              <a:t> </a:t>
            </a:r>
            <a:r>
              <a:rPr sz="700" spc="-10" dirty="0">
                <a:latin typeface="Montserrat"/>
                <a:cs typeface="Montserrat"/>
              </a:rPr>
              <a:t>mejor</a:t>
            </a:r>
            <a:r>
              <a:rPr sz="700" spc="500" dirty="0">
                <a:latin typeface="Montserrat"/>
                <a:cs typeface="Montserrat"/>
              </a:rPr>
              <a:t> </a:t>
            </a:r>
            <a:r>
              <a:rPr sz="700" spc="-10" dirty="0">
                <a:latin typeface="Montserrat"/>
                <a:cs typeface="Montserrat"/>
              </a:rPr>
              <a:t>desempeño.</a:t>
            </a:r>
            <a:endParaRPr sz="700">
              <a:latin typeface="Montserrat"/>
              <a:cs typeface="Montserrat"/>
            </a:endParaRPr>
          </a:p>
          <a:p>
            <a:pPr marL="21590" marR="5080" algn="just">
              <a:lnSpc>
                <a:spcPct val="100000"/>
              </a:lnSpc>
              <a:spcBef>
                <a:spcPts val="505"/>
              </a:spcBef>
            </a:pPr>
            <a:r>
              <a:rPr sz="700" dirty="0">
                <a:latin typeface="Montserrat"/>
                <a:cs typeface="Montserrat"/>
              </a:rPr>
              <a:t>El</a:t>
            </a:r>
            <a:r>
              <a:rPr sz="700" spc="10" dirty="0">
                <a:latin typeface="Montserrat"/>
                <a:cs typeface="Montserrat"/>
              </a:rPr>
              <a:t> </a:t>
            </a:r>
            <a:r>
              <a:rPr sz="700" dirty="0">
                <a:latin typeface="Montserrat"/>
                <a:cs typeface="Montserrat"/>
              </a:rPr>
              <a:t>juego</a:t>
            </a:r>
            <a:r>
              <a:rPr sz="700" spc="15" dirty="0">
                <a:latin typeface="Montserrat"/>
                <a:cs typeface="Montserrat"/>
              </a:rPr>
              <a:t> </a:t>
            </a:r>
            <a:r>
              <a:rPr sz="700" dirty="0">
                <a:latin typeface="Montserrat"/>
                <a:cs typeface="Montserrat"/>
              </a:rPr>
              <a:t>libre</a:t>
            </a:r>
            <a:r>
              <a:rPr sz="700" spc="35"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embrague</a:t>
            </a:r>
            <a:r>
              <a:rPr sz="700" spc="35" dirty="0">
                <a:latin typeface="Montserrat"/>
                <a:cs typeface="Montserrat"/>
              </a:rPr>
              <a:t> </a:t>
            </a:r>
            <a:r>
              <a:rPr sz="700" dirty="0">
                <a:latin typeface="Montserrat"/>
                <a:cs typeface="Montserrat"/>
              </a:rPr>
              <a:t>debe</a:t>
            </a:r>
            <a:r>
              <a:rPr sz="700" spc="30" dirty="0">
                <a:latin typeface="Montserrat"/>
                <a:cs typeface="Montserrat"/>
              </a:rPr>
              <a:t> </a:t>
            </a:r>
            <a:r>
              <a:rPr sz="700" dirty="0">
                <a:latin typeface="Montserrat"/>
                <a:cs typeface="Montserrat"/>
              </a:rPr>
              <a:t>estar</a:t>
            </a:r>
            <a:r>
              <a:rPr sz="700" spc="20" dirty="0">
                <a:latin typeface="Montserrat"/>
                <a:cs typeface="Montserrat"/>
              </a:rPr>
              <a:t> </a:t>
            </a:r>
            <a:r>
              <a:rPr sz="700" dirty="0">
                <a:latin typeface="Montserrat"/>
                <a:cs typeface="Montserrat"/>
              </a:rPr>
              <a:t>entre</a:t>
            </a:r>
            <a:r>
              <a:rPr sz="700" spc="15" dirty="0">
                <a:latin typeface="Montserrat"/>
                <a:cs typeface="Montserrat"/>
              </a:rPr>
              <a:t> </a:t>
            </a:r>
            <a:r>
              <a:rPr sz="700" dirty="0">
                <a:latin typeface="Montserrat"/>
                <a:cs typeface="Montserrat"/>
              </a:rPr>
              <a:t>10</a:t>
            </a:r>
            <a:r>
              <a:rPr sz="700" spc="15"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15</a:t>
            </a:r>
            <a:r>
              <a:rPr sz="700" spc="15" dirty="0">
                <a:latin typeface="Montserrat"/>
                <a:cs typeface="Montserrat"/>
              </a:rPr>
              <a:t> </a:t>
            </a:r>
            <a:r>
              <a:rPr sz="700" dirty="0">
                <a:latin typeface="Montserrat"/>
                <a:cs typeface="Montserrat"/>
              </a:rPr>
              <a:t>mm,</a:t>
            </a:r>
            <a:r>
              <a:rPr sz="700" spc="10" dirty="0">
                <a:latin typeface="Montserrat"/>
                <a:cs typeface="Montserrat"/>
              </a:rPr>
              <a:t> </a:t>
            </a:r>
            <a:r>
              <a:rPr sz="700" dirty="0">
                <a:latin typeface="Montserrat"/>
                <a:cs typeface="Montserrat"/>
              </a:rPr>
              <a:t>medidos</a:t>
            </a:r>
            <a:r>
              <a:rPr sz="700" spc="2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extremo</a:t>
            </a:r>
            <a:r>
              <a:rPr sz="700" spc="25" dirty="0">
                <a:latin typeface="Montserrat"/>
                <a:cs typeface="Montserrat"/>
              </a:rPr>
              <a:t> </a:t>
            </a:r>
            <a:r>
              <a:rPr sz="700" dirty="0">
                <a:latin typeface="Montserrat"/>
                <a:cs typeface="Montserrat"/>
              </a:rPr>
              <a:t>exterior</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como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0" dirty="0">
                <a:latin typeface="Montserrat"/>
                <a:cs typeface="Montserrat"/>
              </a:rPr>
              <a:t> figura.</a:t>
            </a:r>
            <a:endParaRPr sz="700">
              <a:latin typeface="Montserrat"/>
              <a:cs typeface="Montserrat"/>
            </a:endParaRPr>
          </a:p>
        </p:txBody>
      </p:sp>
      <p:sp>
        <p:nvSpPr>
          <p:cNvPr id="3" name="object 3"/>
          <p:cNvSpPr txBox="1"/>
          <p:nvPr/>
        </p:nvSpPr>
        <p:spPr>
          <a:xfrm>
            <a:off x="2709164" y="479806"/>
            <a:ext cx="2252980" cy="1005840"/>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0665" algn="l"/>
                <a:tab pos="241300" algn="l"/>
              </a:tabLst>
            </a:pPr>
            <a:r>
              <a:rPr sz="700" dirty="0">
                <a:latin typeface="Montserrat"/>
                <a:cs typeface="Montserrat"/>
              </a:rPr>
              <a:t>Asegúrese</a:t>
            </a:r>
            <a:r>
              <a:rPr sz="700" spc="-1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motor</a:t>
            </a:r>
            <a:r>
              <a:rPr sz="700" spc="-20" dirty="0">
                <a:latin typeface="Montserrat"/>
                <a:cs typeface="Montserrat"/>
              </a:rPr>
              <a:t> </a:t>
            </a:r>
            <a:r>
              <a:rPr sz="700" dirty="0">
                <a:latin typeface="Montserrat"/>
                <a:cs typeface="Montserrat"/>
              </a:rPr>
              <a:t>está</a:t>
            </a:r>
            <a:r>
              <a:rPr sz="700" spc="-20" dirty="0">
                <a:latin typeface="Montserrat"/>
                <a:cs typeface="Montserrat"/>
              </a:rPr>
              <a:t> </a:t>
            </a:r>
            <a:r>
              <a:rPr sz="700" spc="-10" dirty="0">
                <a:latin typeface="Montserrat"/>
                <a:cs typeface="Montserrat"/>
              </a:rPr>
              <a:t>frío.</a:t>
            </a:r>
            <a:endParaRPr sz="700">
              <a:latin typeface="Montserrat"/>
              <a:cs typeface="Montserrat"/>
            </a:endParaRPr>
          </a:p>
          <a:p>
            <a:pPr marL="241300" marR="5080" indent="-228600" algn="just">
              <a:lnSpc>
                <a:spcPct val="100000"/>
              </a:lnSpc>
              <a:spcBef>
                <a:spcPts val="495"/>
              </a:spcBef>
              <a:buAutoNum type="arabicPeriod"/>
              <a:tabLst>
                <a:tab pos="241300" algn="l"/>
              </a:tabLst>
            </a:pPr>
            <a:r>
              <a:rPr sz="700" dirty="0">
                <a:latin typeface="Montserrat"/>
                <a:cs typeface="Montserrat"/>
              </a:rPr>
              <a:t>Afloje</a:t>
            </a:r>
            <a:r>
              <a:rPr sz="700" spc="80" dirty="0">
                <a:latin typeface="Montserrat"/>
                <a:cs typeface="Montserrat"/>
              </a:rPr>
              <a:t> </a:t>
            </a:r>
            <a:r>
              <a:rPr sz="700" dirty="0">
                <a:latin typeface="Montserrat"/>
                <a:cs typeface="Montserrat"/>
              </a:rPr>
              <a:t>la</a:t>
            </a:r>
            <a:r>
              <a:rPr sz="700" spc="90" dirty="0">
                <a:latin typeface="Montserrat"/>
                <a:cs typeface="Montserrat"/>
              </a:rPr>
              <a:t> </a:t>
            </a:r>
            <a:r>
              <a:rPr sz="700" dirty="0">
                <a:latin typeface="Montserrat"/>
                <a:cs typeface="Montserrat"/>
              </a:rPr>
              <a:t>contratuerca</a:t>
            </a:r>
            <a:r>
              <a:rPr sz="700" spc="80" dirty="0">
                <a:latin typeface="Montserrat"/>
                <a:cs typeface="Montserrat"/>
              </a:rPr>
              <a:t> </a:t>
            </a:r>
            <a:r>
              <a:rPr sz="700" dirty="0">
                <a:latin typeface="Montserrat"/>
                <a:cs typeface="Montserrat"/>
              </a:rPr>
              <a:t>(2)</a:t>
            </a:r>
            <a:r>
              <a:rPr sz="700" spc="105" dirty="0">
                <a:latin typeface="Montserrat"/>
                <a:cs typeface="Montserrat"/>
              </a:rPr>
              <a:t> </a:t>
            </a:r>
            <a:r>
              <a:rPr sz="700" dirty="0">
                <a:latin typeface="Montserrat"/>
                <a:cs typeface="Montserrat"/>
              </a:rPr>
              <a:t>,mientras</a:t>
            </a:r>
            <a:r>
              <a:rPr sz="700" spc="80" dirty="0">
                <a:latin typeface="Montserrat"/>
                <a:cs typeface="Montserrat"/>
              </a:rPr>
              <a:t> </a:t>
            </a:r>
            <a:r>
              <a:rPr sz="700" spc="-10" dirty="0">
                <a:latin typeface="Montserrat"/>
                <a:cs typeface="Montserrat"/>
              </a:rPr>
              <a:t>sostiene</a:t>
            </a:r>
            <a:r>
              <a:rPr sz="700" spc="50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cable</a:t>
            </a:r>
            <a:r>
              <a:rPr sz="700" spc="3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embrague</a:t>
            </a:r>
            <a:r>
              <a:rPr sz="700" spc="30" dirty="0">
                <a:latin typeface="Montserrat"/>
                <a:cs typeface="Montserrat"/>
              </a:rPr>
              <a:t> </a:t>
            </a:r>
            <a:r>
              <a:rPr sz="700" dirty="0">
                <a:latin typeface="Montserrat"/>
                <a:cs typeface="Montserrat"/>
              </a:rPr>
              <a:t>(3).</a:t>
            </a:r>
            <a:r>
              <a:rPr sz="700" spc="25" dirty="0">
                <a:latin typeface="Montserrat"/>
                <a:cs typeface="Montserrat"/>
              </a:rPr>
              <a:t> </a:t>
            </a:r>
            <a:r>
              <a:rPr sz="700" dirty="0">
                <a:latin typeface="Montserrat"/>
                <a:cs typeface="Montserrat"/>
              </a:rPr>
              <a:t>Ajuste</a:t>
            </a:r>
            <a:r>
              <a:rPr sz="700" spc="3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tuerca</a:t>
            </a:r>
            <a:r>
              <a:rPr sz="700" spc="25" dirty="0">
                <a:latin typeface="Montserrat"/>
                <a:cs typeface="Montserrat"/>
              </a:rPr>
              <a:t> </a:t>
            </a:r>
            <a:r>
              <a:rPr sz="700" spc="-25" dirty="0">
                <a:latin typeface="Montserrat"/>
                <a:cs typeface="Montserrat"/>
              </a:rPr>
              <a:t>(1)</a:t>
            </a:r>
            <a:r>
              <a:rPr sz="700" spc="500" dirty="0">
                <a:latin typeface="Montserrat"/>
                <a:cs typeface="Montserrat"/>
              </a:rPr>
              <a:t> </a:t>
            </a:r>
            <a:r>
              <a:rPr sz="700" dirty="0">
                <a:latin typeface="Montserrat"/>
                <a:cs typeface="Montserrat"/>
              </a:rPr>
              <a:t>para</a:t>
            </a:r>
            <a:r>
              <a:rPr sz="700" spc="204" dirty="0">
                <a:latin typeface="Montserrat"/>
                <a:cs typeface="Montserrat"/>
              </a:rPr>
              <a:t> </a:t>
            </a:r>
            <a:r>
              <a:rPr sz="700" dirty="0">
                <a:latin typeface="Montserrat"/>
                <a:cs typeface="Montserrat"/>
              </a:rPr>
              <a:t>darle</a:t>
            </a:r>
            <a:r>
              <a:rPr sz="700" spc="21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juego</a:t>
            </a:r>
            <a:r>
              <a:rPr sz="700" spc="195" dirty="0">
                <a:latin typeface="Montserrat"/>
                <a:cs typeface="Montserrat"/>
              </a:rPr>
              <a:t> </a:t>
            </a:r>
            <a:r>
              <a:rPr sz="700" dirty="0">
                <a:latin typeface="Montserrat"/>
                <a:cs typeface="Montserrat"/>
              </a:rPr>
              <a:t>indicado</a:t>
            </a:r>
            <a:r>
              <a:rPr sz="700" spc="210" dirty="0">
                <a:latin typeface="Montserrat"/>
                <a:cs typeface="Montserrat"/>
              </a:rPr>
              <a:t> </a:t>
            </a:r>
            <a:r>
              <a:rPr sz="700" dirty="0">
                <a:latin typeface="Montserrat"/>
                <a:cs typeface="Montserrat"/>
              </a:rPr>
              <a:t>a</a:t>
            </a:r>
            <a:r>
              <a:rPr sz="700" spc="190" dirty="0">
                <a:latin typeface="Montserrat"/>
                <a:cs typeface="Montserrat"/>
              </a:rPr>
              <a:t> </a:t>
            </a:r>
            <a:r>
              <a:rPr sz="700" dirty="0">
                <a:latin typeface="Montserrat"/>
                <a:cs typeface="Montserrat"/>
              </a:rPr>
              <a:t>la</a:t>
            </a:r>
            <a:r>
              <a:rPr sz="700" spc="195" dirty="0">
                <a:latin typeface="Montserrat"/>
                <a:cs typeface="Montserrat"/>
              </a:rPr>
              <a:t> </a:t>
            </a:r>
            <a:r>
              <a:rPr sz="700" dirty="0">
                <a:latin typeface="Montserrat"/>
                <a:cs typeface="Montserrat"/>
              </a:rPr>
              <a:t>leva</a:t>
            </a:r>
            <a:r>
              <a:rPr sz="700" spc="21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embrague.</a:t>
            </a:r>
            <a:endParaRPr sz="700">
              <a:latin typeface="Montserrat"/>
              <a:cs typeface="Montserrat"/>
            </a:endParaRPr>
          </a:p>
          <a:p>
            <a:pPr marL="241300" marR="5080" indent="-228600" algn="just">
              <a:lnSpc>
                <a:spcPct val="100000"/>
              </a:lnSpc>
              <a:spcBef>
                <a:spcPts val="505"/>
              </a:spcBef>
              <a:buAutoNum type="arabicPeriod"/>
              <a:tabLst>
                <a:tab pos="241300" algn="l"/>
              </a:tabLst>
            </a:pPr>
            <a:r>
              <a:rPr sz="700" dirty="0">
                <a:latin typeface="Montserrat"/>
                <a:cs typeface="Montserrat"/>
              </a:rPr>
              <a:t>Luego</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ajustar</a:t>
            </a:r>
            <a:r>
              <a:rPr sz="700" spc="175"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juego</a:t>
            </a:r>
            <a:r>
              <a:rPr sz="700" spc="165" dirty="0">
                <a:latin typeface="Montserrat"/>
                <a:cs typeface="Montserrat"/>
              </a:rPr>
              <a:t> </a:t>
            </a:r>
            <a:r>
              <a:rPr sz="700" dirty="0">
                <a:latin typeface="Montserrat"/>
                <a:cs typeface="Montserrat"/>
              </a:rPr>
              <a:t>libre</a:t>
            </a:r>
            <a:r>
              <a:rPr sz="700" spc="195" dirty="0">
                <a:latin typeface="Montserrat"/>
                <a:cs typeface="Montserrat"/>
              </a:rPr>
              <a:t> </a:t>
            </a:r>
            <a:r>
              <a:rPr sz="700" dirty="0">
                <a:latin typeface="Montserrat"/>
                <a:cs typeface="Montserrat"/>
              </a:rPr>
              <a:t>de</a:t>
            </a:r>
            <a:r>
              <a:rPr sz="700" spc="165" dirty="0">
                <a:latin typeface="Montserrat"/>
                <a:cs typeface="Montserrat"/>
              </a:rPr>
              <a:t> </a:t>
            </a:r>
            <a:r>
              <a:rPr sz="700" dirty="0">
                <a:latin typeface="Montserrat"/>
                <a:cs typeface="Montserrat"/>
              </a:rPr>
              <a:t>la</a:t>
            </a:r>
            <a:r>
              <a:rPr sz="700" spc="170"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sostenga</a:t>
            </a:r>
            <a:r>
              <a:rPr sz="700" spc="229"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cable</a:t>
            </a:r>
            <a:r>
              <a:rPr sz="700" spc="250" dirty="0">
                <a:latin typeface="Montserrat"/>
                <a:cs typeface="Montserrat"/>
              </a:rPr>
              <a:t> </a:t>
            </a:r>
            <a:r>
              <a:rPr sz="700" dirty="0">
                <a:latin typeface="Montserrat"/>
                <a:cs typeface="Montserrat"/>
              </a:rPr>
              <a:t>de</a:t>
            </a:r>
            <a:r>
              <a:rPr sz="700" spc="245" dirty="0">
                <a:latin typeface="Montserrat"/>
                <a:cs typeface="Montserrat"/>
              </a:rPr>
              <a:t> </a:t>
            </a:r>
            <a:r>
              <a:rPr sz="700" dirty="0">
                <a:latin typeface="Montserrat"/>
                <a:cs typeface="Montserrat"/>
              </a:rPr>
              <a:t>embrague</a:t>
            </a:r>
            <a:r>
              <a:rPr sz="700" spc="250" dirty="0">
                <a:latin typeface="Montserrat"/>
                <a:cs typeface="Montserrat"/>
              </a:rPr>
              <a:t> </a:t>
            </a:r>
            <a:r>
              <a:rPr sz="700" spc="-10" dirty="0">
                <a:latin typeface="Montserrat"/>
                <a:cs typeface="Montserrat"/>
              </a:rPr>
              <a:t>mientras</a:t>
            </a:r>
            <a:r>
              <a:rPr sz="700" spc="500" dirty="0">
                <a:latin typeface="Montserrat"/>
                <a:cs typeface="Montserrat"/>
              </a:rPr>
              <a:t> </a:t>
            </a:r>
            <a:r>
              <a:rPr sz="700" dirty="0">
                <a:latin typeface="Montserrat"/>
                <a:cs typeface="Montserrat"/>
              </a:rPr>
              <a:t>aprieta</a:t>
            </a:r>
            <a:r>
              <a:rPr sz="700" spc="-2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contratuerca</a:t>
            </a:r>
            <a:r>
              <a:rPr sz="700" spc="-5" dirty="0">
                <a:latin typeface="Montserrat"/>
                <a:cs typeface="Montserrat"/>
              </a:rPr>
              <a:t> </a:t>
            </a:r>
            <a:r>
              <a:rPr sz="700" spc="-20" dirty="0">
                <a:latin typeface="Montserrat"/>
                <a:cs typeface="Montserrat"/>
              </a:rPr>
              <a:t>(2).</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54965" y="1951774"/>
            <a:ext cx="2130425" cy="1234440"/>
            <a:chOff x="354965" y="1951774"/>
            <a:chExt cx="2130425" cy="1234440"/>
          </a:xfrm>
        </p:grpSpPr>
        <p:pic>
          <p:nvPicPr>
            <p:cNvPr id="7" name="object 7"/>
            <p:cNvPicPr/>
            <p:nvPr/>
          </p:nvPicPr>
          <p:blipFill>
            <a:blip r:embed="rId2" cstate="print"/>
            <a:stretch>
              <a:fillRect/>
            </a:stretch>
          </p:blipFill>
          <p:spPr>
            <a:xfrm>
              <a:off x="419781" y="1951774"/>
              <a:ext cx="2065278" cy="1234287"/>
            </a:xfrm>
            <a:prstGeom prst="rect">
              <a:avLst/>
            </a:prstGeom>
          </p:spPr>
        </p:pic>
        <p:sp>
          <p:nvSpPr>
            <p:cNvPr id="8" name="object 8"/>
            <p:cNvSpPr/>
            <p:nvPr/>
          </p:nvSpPr>
          <p:spPr>
            <a:xfrm>
              <a:off x="816965" y="1988565"/>
              <a:ext cx="1148080" cy="396240"/>
            </a:xfrm>
            <a:custGeom>
              <a:avLst/>
              <a:gdLst/>
              <a:ahLst/>
              <a:cxnLst/>
              <a:rect l="l" t="t" r="r" b="b"/>
              <a:pathLst>
                <a:path w="1148080" h="396239">
                  <a:moveTo>
                    <a:pt x="1147597" y="252349"/>
                  </a:moveTo>
                  <a:lnTo>
                    <a:pt x="1018311" y="246253"/>
                  </a:lnTo>
                  <a:lnTo>
                    <a:pt x="987831" y="244348"/>
                  </a:lnTo>
                  <a:lnTo>
                    <a:pt x="849274" y="288798"/>
                  </a:lnTo>
                  <a:lnTo>
                    <a:pt x="804697" y="303911"/>
                  </a:lnTo>
                  <a:lnTo>
                    <a:pt x="756564" y="308483"/>
                  </a:lnTo>
                  <a:lnTo>
                    <a:pt x="689000" y="294767"/>
                  </a:lnTo>
                  <a:lnTo>
                    <a:pt x="419925" y="214376"/>
                  </a:lnTo>
                  <a:lnTo>
                    <a:pt x="210756" y="125730"/>
                  </a:lnTo>
                  <a:lnTo>
                    <a:pt x="167093" y="108966"/>
                  </a:lnTo>
                  <a:lnTo>
                    <a:pt x="149339" y="99695"/>
                  </a:lnTo>
                  <a:lnTo>
                    <a:pt x="141617" y="92202"/>
                  </a:lnTo>
                  <a:lnTo>
                    <a:pt x="135890" y="81406"/>
                  </a:lnTo>
                  <a:lnTo>
                    <a:pt x="135394" y="54610"/>
                  </a:lnTo>
                  <a:lnTo>
                    <a:pt x="126352" y="32639"/>
                  </a:lnTo>
                  <a:lnTo>
                    <a:pt x="109385" y="10668"/>
                  </a:lnTo>
                  <a:lnTo>
                    <a:pt x="80111" y="1778"/>
                  </a:lnTo>
                  <a:lnTo>
                    <a:pt x="50317" y="0"/>
                  </a:lnTo>
                  <a:lnTo>
                    <a:pt x="28930" y="12065"/>
                  </a:lnTo>
                  <a:lnTo>
                    <a:pt x="17995" y="22225"/>
                  </a:lnTo>
                  <a:lnTo>
                    <a:pt x="4851" y="49530"/>
                  </a:lnTo>
                  <a:lnTo>
                    <a:pt x="0" y="74676"/>
                  </a:lnTo>
                  <a:lnTo>
                    <a:pt x="7810" y="98552"/>
                  </a:lnTo>
                  <a:lnTo>
                    <a:pt x="26009" y="118745"/>
                  </a:lnTo>
                  <a:lnTo>
                    <a:pt x="49707" y="134747"/>
                  </a:lnTo>
                  <a:lnTo>
                    <a:pt x="92303" y="150114"/>
                  </a:lnTo>
                  <a:lnTo>
                    <a:pt x="148882" y="172339"/>
                  </a:lnTo>
                  <a:lnTo>
                    <a:pt x="370281" y="276352"/>
                  </a:lnTo>
                  <a:lnTo>
                    <a:pt x="674014" y="372110"/>
                  </a:lnTo>
                  <a:lnTo>
                    <a:pt x="775741" y="390271"/>
                  </a:lnTo>
                  <a:lnTo>
                    <a:pt x="827430" y="395986"/>
                  </a:lnTo>
                  <a:lnTo>
                    <a:pt x="865276" y="386969"/>
                  </a:lnTo>
                  <a:lnTo>
                    <a:pt x="929411" y="374523"/>
                  </a:lnTo>
                  <a:lnTo>
                    <a:pt x="940460" y="376428"/>
                  </a:lnTo>
                  <a:lnTo>
                    <a:pt x="966368" y="380746"/>
                  </a:lnTo>
                  <a:lnTo>
                    <a:pt x="995959" y="385445"/>
                  </a:lnTo>
                  <a:lnTo>
                    <a:pt x="1018057" y="388747"/>
                  </a:lnTo>
                </a:path>
              </a:pathLst>
            </a:custGeom>
            <a:ln w="10157">
              <a:solidFill>
                <a:srgbClr val="221F1F"/>
              </a:solidFill>
              <a:prstDash val="sysDash"/>
            </a:ln>
          </p:spPr>
          <p:txBody>
            <a:bodyPr wrap="square" lIns="0" tIns="0" rIns="0" bIns="0" rtlCol="0"/>
            <a:lstStyle/>
            <a:p>
              <a:endParaRPr/>
            </a:p>
          </p:txBody>
        </p:sp>
        <p:sp>
          <p:nvSpPr>
            <p:cNvPr id="9" name="object 9"/>
            <p:cNvSpPr/>
            <p:nvPr/>
          </p:nvSpPr>
          <p:spPr>
            <a:xfrm>
              <a:off x="354965" y="1985771"/>
              <a:ext cx="502920" cy="351155"/>
            </a:xfrm>
            <a:custGeom>
              <a:avLst/>
              <a:gdLst/>
              <a:ahLst/>
              <a:cxnLst/>
              <a:rect l="l" t="t" r="r" b="b"/>
              <a:pathLst>
                <a:path w="502919" h="351155">
                  <a:moveTo>
                    <a:pt x="502399" y="0"/>
                  </a:moveTo>
                  <a:lnTo>
                    <a:pt x="5588" y="0"/>
                  </a:lnTo>
                </a:path>
                <a:path w="502919" h="351155">
                  <a:moveTo>
                    <a:pt x="365798" y="350774"/>
                  </a:moveTo>
                  <a:lnTo>
                    <a:pt x="0" y="350774"/>
                  </a:lnTo>
                </a:path>
                <a:path w="502919" h="351155">
                  <a:moveTo>
                    <a:pt x="24879" y="289814"/>
                  </a:moveTo>
                  <a:lnTo>
                    <a:pt x="56616" y="343408"/>
                  </a:lnTo>
                  <a:lnTo>
                    <a:pt x="88341" y="290576"/>
                  </a:lnTo>
                </a:path>
                <a:path w="502919" h="351155">
                  <a:moveTo>
                    <a:pt x="24879" y="62737"/>
                  </a:moveTo>
                  <a:lnTo>
                    <a:pt x="56616" y="4191"/>
                  </a:lnTo>
                  <a:lnTo>
                    <a:pt x="88341" y="61975"/>
                  </a:lnTo>
                </a:path>
                <a:path w="502919" h="351155">
                  <a:moveTo>
                    <a:pt x="56616" y="0"/>
                  </a:moveTo>
                  <a:lnTo>
                    <a:pt x="56616" y="344678"/>
                  </a:lnTo>
                </a:path>
              </a:pathLst>
            </a:custGeom>
            <a:ln w="10157">
              <a:solidFill>
                <a:srgbClr val="221F1F"/>
              </a:solidFill>
            </a:ln>
          </p:spPr>
          <p:txBody>
            <a:bodyPr wrap="square" lIns="0" tIns="0" rIns="0" bIns="0" rtlCol="0"/>
            <a:lstStyle/>
            <a:p>
              <a:endParaRPr/>
            </a:p>
          </p:txBody>
        </p:sp>
      </p:grpSp>
      <p:pic>
        <p:nvPicPr>
          <p:cNvPr id="35" name="Imagen 34" descr="Imagen en blanco y negro de una moto&#10;&#10;Descripción generada automáticamente con confianza media">
            <a:extLst>
              <a:ext uri="{FF2B5EF4-FFF2-40B4-BE49-F238E27FC236}">
                <a16:creationId xmlns:a16="http://schemas.microsoft.com/office/drawing/2014/main" id="{7CB236B5-5238-E921-7780-543AE36D2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116" y="1892300"/>
            <a:ext cx="2331976" cy="133255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536524"/>
            <a:ext cx="2252980" cy="136576"/>
          </a:xfrm>
          <a:prstGeom prst="rect">
            <a:avLst/>
          </a:prstGeom>
        </p:spPr>
        <p:txBody>
          <a:bodyPr vert="horz" wrap="square" lIns="0" tIns="13335" rIns="0" bIns="0" rtlCol="0">
            <a:spAutoFit/>
          </a:bodyPr>
          <a:lstStyle/>
          <a:p>
            <a:pPr marL="12700" algn="just">
              <a:lnSpc>
                <a:spcPct val="100000"/>
              </a:lnSpc>
              <a:spcBef>
                <a:spcPts val="105"/>
              </a:spcBef>
            </a:pPr>
            <a:r>
              <a:rPr sz="800" b="1" spc="-10" dirty="0">
                <a:solidFill>
                  <a:srgbClr val="221F1F"/>
                </a:solidFill>
                <a:latin typeface="Montserrat"/>
                <a:cs typeface="Montserrat"/>
              </a:rPr>
              <a:t>AMORTIGUADOR</a:t>
            </a:r>
            <a:r>
              <a:rPr sz="800" b="1" spc="60" dirty="0">
                <a:solidFill>
                  <a:srgbClr val="221F1F"/>
                </a:solidFill>
                <a:latin typeface="Montserrat"/>
                <a:cs typeface="Montserrat"/>
              </a:rPr>
              <a:t> </a:t>
            </a:r>
            <a:r>
              <a:rPr sz="800" b="1" spc="-10" dirty="0">
                <a:solidFill>
                  <a:srgbClr val="221F1F"/>
                </a:solidFill>
                <a:latin typeface="Montserrat"/>
                <a:cs typeface="Montserrat"/>
              </a:rPr>
              <a:t>TRASERO</a:t>
            </a:r>
            <a:endParaRPr sz="800" dirty="0">
              <a:latin typeface="Montserrat"/>
              <a:cs typeface="Montserrat"/>
            </a:endParaRPr>
          </a:p>
        </p:txBody>
      </p:sp>
      <p:sp>
        <p:nvSpPr>
          <p:cNvPr id="3" name="object 3"/>
          <p:cNvSpPr txBox="1"/>
          <p:nvPr/>
        </p:nvSpPr>
        <p:spPr>
          <a:xfrm>
            <a:off x="270141" y="749300"/>
            <a:ext cx="2253615" cy="1666482"/>
          </a:xfrm>
          <a:prstGeom prst="rect">
            <a:avLst/>
          </a:prstGeom>
        </p:spPr>
        <p:txBody>
          <a:bodyPr vert="horz" wrap="square" lIns="0" tIns="12065" rIns="0" bIns="0" rtlCol="0">
            <a:spAutoFit/>
          </a:bodyPr>
          <a:lstStyle/>
          <a:p>
            <a:pPr marL="12700" marR="5080" algn="just">
              <a:lnSpc>
                <a:spcPct val="100000"/>
              </a:lnSpc>
              <a:spcBef>
                <a:spcPts val="95"/>
              </a:spcBef>
            </a:pPr>
            <a:r>
              <a:rPr lang="es-ES" sz="700" dirty="0">
                <a:latin typeface="Montserrat"/>
                <a:cs typeface="Montserrat"/>
              </a:rPr>
              <a:t>TVS STRYKER 3V  está provisto de amortiguador traseros ajustables de  5 pasos  para satisfacer diferentes carreteras y cargas. Hay 5 muescas para ajustar la carga del resorte.</a:t>
            </a:r>
          </a:p>
          <a:p>
            <a:pPr marL="12700" marR="5080" algn="just">
              <a:lnSpc>
                <a:spcPct val="100000"/>
              </a:lnSpc>
              <a:spcBef>
                <a:spcPts val="95"/>
              </a:spcBef>
            </a:pPr>
            <a:r>
              <a:rPr lang="es-ES" sz="700" dirty="0">
                <a:latin typeface="Montserrat"/>
                <a:cs typeface="Montserrat"/>
              </a:rPr>
              <a:t>Si el resorte se ajusta a la muesca mínima, entonces el amortiguador será más suave, lo que es bueno para cargas ligeras. Si el resorte se ajusta a la muesca máxima, entonces será más rígido, lo que es bueno para cargas pesadas.</a:t>
            </a:r>
          </a:p>
          <a:p>
            <a:pPr marL="12700" marR="5080" algn="just">
              <a:lnSpc>
                <a:spcPct val="100000"/>
              </a:lnSpc>
              <a:spcBef>
                <a:spcPts val="95"/>
              </a:spcBef>
            </a:pPr>
            <a:r>
              <a:rPr lang="es-ES" sz="700" dirty="0">
                <a:latin typeface="Montserrat"/>
                <a:cs typeface="Montserrat"/>
              </a:rPr>
              <a:t>Ajuste la precarga del resorte desplazando el ajustador a la muesca requerida de acuerdo con las diferentes condiciones de carga.</a:t>
            </a:r>
          </a:p>
          <a:p>
            <a:pPr marL="12700" marR="5080" algn="just">
              <a:lnSpc>
                <a:spcPct val="100000"/>
              </a:lnSpc>
              <a:spcBef>
                <a:spcPts val="95"/>
              </a:spcBef>
            </a:pPr>
            <a:r>
              <a:rPr lang="es-ES" sz="700" dirty="0">
                <a:latin typeface="Montserrat"/>
                <a:cs typeface="Montserrat"/>
              </a:rPr>
              <a:t>Cuanto más comprime el resorte, la suspensión se vuelve más rígida..</a:t>
            </a:r>
          </a:p>
          <a:p>
            <a:pPr marL="12700" marR="5080" algn="just">
              <a:lnSpc>
                <a:spcPct val="100000"/>
              </a:lnSpc>
              <a:spcBef>
                <a:spcPts val="95"/>
              </a:spcBef>
            </a:pP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7" name="object 7"/>
          <p:cNvPicPr/>
          <p:nvPr/>
        </p:nvPicPr>
        <p:blipFill>
          <a:blip r:embed="rId2" cstate="print"/>
          <a:stretch>
            <a:fillRect/>
          </a:stretch>
        </p:blipFill>
        <p:spPr>
          <a:xfrm>
            <a:off x="791630" y="2415781"/>
            <a:ext cx="1177518" cy="1182191"/>
          </a:xfrm>
          <a:prstGeom prst="rect">
            <a:avLst/>
          </a:prstGeom>
        </p:spPr>
      </p:pic>
      <p:grpSp>
        <p:nvGrpSpPr>
          <p:cNvPr id="8" name="object 8"/>
          <p:cNvGrpSpPr/>
          <p:nvPr/>
        </p:nvGrpSpPr>
        <p:grpSpPr>
          <a:xfrm>
            <a:off x="429247" y="2746082"/>
            <a:ext cx="267970" cy="55244"/>
            <a:chOff x="429247" y="2746082"/>
            <a:chExt cx="267970" cy="55244"/>
          </a:xfrm>
        </p:grpSpPr>
        <p:sp>
          <p:nvSpPr>
            <p:cNvPr id="9" name="object 9"/>
            <p:cNvSpPr/>
            <p:nvPr/>
          </p:nvSpPr>
          <p:spPr>
            <a:xfrm>
              <a:off x="430834" y="2747670"/>
              <a:ext cx="264795" cy="52069"/>
            </a:xfrm>
            <a:custGeom>
              <a:avLst/>
              <a:gdLst/>
              <a:ahLst/>
              <a:cxnLst/>
              <a:rect l="l" t="t" r="r" b="b"/>
              <a:pathLst>
                <a:path w="264795" h="52069">
                  <a:moveTo>
                    <a:pt x="98882" y="0"/>
                  </a:moveTo>
                  <a:lnTo>
                    <a:pt x="0" y="25857"/>
                  </a:lnTo>
                  <a:lnTo>
                    <a:pt x="98882" y="51714"/>
                  </a:lnTo>
                  <a:lnTo>
                    <a:pt x="98882" y="35813"/>
                  </a:lnTo>
                  <a:lnTo>
                    <a:pt x="264426" y="35813"/>
                  </a:lnTo>
                  <a:lnTo>
                    <a:pt x="264426" y="15900"/>
                  </a:lnTo>
                  <a:lnTo>
                    <a:pt x="98882" y="15900"/>
                  </a:lnTo>
                  <a:lnTo>
                    <a:pt x="98882" y="0"/>
                  </a:lnTo>
                  <a:close/>
                </a:path>
              </a:pathLst>
            </a:custGeom>
            <a:solidFill>
              <a:srgbClr val="221F1F"/>
            </a:solidFill>
          </p:spPr>
          <p:txBody>
            <a:bodyPr wrap="square" lIns="0" tIns="0" rIns="0" bIns="0" rtlCol="0"/>
            <a:lstStyle/>
            <a:p>
              <a:endParaRPr/>
            </a:p>
          </p:txBody>
        </p:sp>
        <p:sp>
          <p:nvSpPr>
            <p:cNvPr id="10" name="object 10"/>
            <p:cNvSpPr/>
            <p:nvPr/>
          </p:nvSpPr>
          <p:spPr>
            <a:xfrm>
              <a:off x="430834" y="2747670"/>
              <a:ext cx="264795" cy="52069"/>
            </a:xfrm>
            <a:custGeom>
              <a:avLst/>
              <a:gdLst/>
              <a:ahLst/>
              <a:cxnLst/>
              <a:rect l="l" t="t" r="r" b="b"/>
              <a:pathLst>
                <a:path w="264795" h="52069">
                  <a:moveTo>
                    <a:pt x="264426" y="35813"/>
                  </a:moveTo>
                  <a:lnTo>
                    <a:pt x="98882" y="35813"/>
                  </a:lnTo>
                  <a:lnTo>
                    <a:pt x="98882" y="51714"/>
                  </a:lnTo>
                  <a:lnTo>
                    <a:pt x="0" y="25857"/>
                  </a:lnTo>
                  <a:lnTo>
                    <a:pt x="98882" y="0"/>
                  </a:lnTo>
                  <a:lnTo>
                    <a:pt x="98882" y="15900"/>
                  </a:lnTo>
                  <a:lnTo>
                    <a:pt x="264426" y="15900"/>
                  </a:lnTo>
                  <a:lnTo>
                    <a:pt x="264426" y="35813"/>
                  </a:lnTo>
                  <a:close/>
                </a:path>
              </a:pathLst>
            </a:custGeom>
            <a:ln w="3175">
              <a:solidFill>
                <a:srgbClr val="221F1F"/>
              </a:solidFill>
            </a:ln>
          </p:spPr>
          <p:txBody>
            <a:bodyPr wrap="square" lIns="0" tIns="0" rIns="0" bIns="0" rtlCol="0"/>
            <a:lstStyle/>
            <a:p>
              <a:endParaRPr/>
            </a:p>
          </p:txBody>
        </p:sp>
      </p:grpSp>
      <p:sp>
        <p:nvSpPr>
          <p:cNvPr id="11" name="object 11"/>
          <p:cNvSpPr txBox="1"/>
          <p:nvPr/>
        </p:nvSpPr>
        <p:spPr>
          <a:xfrm>
            <a:off x="312216" y="2807614"/>
            <a:ext cx="419100" cy="147955"/>
          </a:xfrm>
          <a:prstGeom prst="rect">
            <a:avLst/>
          </a:prstGeom>
        </p:spPr>
        <p:txBody>
          <a:bodyPr vert="horz" wrap="square" lIns="0" tIns="12700" rIns="0" bIns="0" rtlCol="0">
            <a:spAutoFit/>
          </a:bodyPr>
          <a:lstStyle/>
          <a:p>
            <a:pPr marL="12700">
              <a:lnSpc>
                <a:spcPct val="100000"/>
              </a:lnSpc>
              <a:spcBef>
                <a:spcPts val="100"/>
              </a:spcBef>
            </a:pPr>
            <a:r>
              <a:rPr sz="800" b="1" spc="55" dirty="0">
                <a:solidFill>
                  <a:srgbClr val="221F1F"/>
                </a:solidFill>
                <a:latin typeface="Montserrat"/>
                <a:cs typeface="Montserrat"/>
              </a:rPr>
              <a:t>Rígida</a:t>
            </a:r>
            <a:endParaRPr sz="800">
              <a:latin typeface="Montserrat"/>
              <a:cs typeface="Montserrat"/>
            </a:endParaRPr>
          </a:p>
        </p:txBody>
      </p:sp>
      <p:sp>
        <p:nvSpPr>
          <p:cNvPr id="12" name="object 12"/>
          <p:cNvSpPr txBox="1"/>
          <p:nvPr/>
        </p:nvSpPr>
        <p:spPr>
          <a:xfrm>
            <a:off x="2043429" y="2799994"/>
            <a:ext cx="397510" cy="147955"/>
          </a:xfrm>
          <a:prstGeom prst="rect">
            <a:avLst/>
          </a:prstGeom>
        </p:spPr>
        <p:txBody>
          <a:bodyPr vert="horz" wrap="square" lIns="0" tIns="12700" rIns="0" bIns="0" rtlCol="0">
            <a:spAutoFit/>
          </a:bodyPr>
          <a:lstStyle/>
          <a:p>
            <a:pPr marL="12700">
              <a:lnSpc>
                <a:spcPct val="100000"/>
              </a:lnSpc>
              <a:spcBef>
                <a:spcPts val="100"/>
              </a:spcBef>
            </a:pPr>
            <a:r>
              <a:rPr sz="800" b="1" spc="60" dirty="0">
                <a:solidFill>
                  <a:srgbClr val="221F1F"/>
                </a:solidFill>
                <a:latin typeface="Montserrat"/>
                <a:cs typeface="Montserrat"/>
              </a:rPr>
              <a:t>Suave</a:t>
            </a:r>
            <a:endParaRPr sz="800">
              <a:latin typeface="Montserrat"/>
              <a:cs typeface="Montserrat"/>
            </a:endParaRPr>
          </a:p>
        </p:txBody>
      </p:sp>
      <p:grpSp>
        <p:nvGrpSpPr>
          <p:cNvPr id="13" name="object 13"/>
          <p:cNvGrpSpPr/>
          <p:nvPr/>
        </p:nvGrpSpPr>
        <p:grpSpPr>
          <a:xfrm>
            <a:off x="2142553" y="2746883"/>
            <a:ext cx="267970" cy="55244"/>
            <a:chOff x="2142553" y="2746883"/>
            <a:chExt cx="267970" cy="55244"/>
          </a:xfrm>
        </p:grpSpPr>
        <p:sp>
          <p:nvSpPr>
            <p:cNvPr id="14" name="object 14"/>
            <p:cNvSpPr/>
            <p:nvPr/>
          </p:nvSpPr>
          <p:spPr>
            <a:xfrm>
              <a:off x="2144141" y="2748470"/>
              <a:ext cx="264795" cy="52069"/>
            </a:xfrm>
            <a:custGeom>
              <a:avLst/>
              <a:gdLst/>
              <a:ahLst/>
              <a:cxnLst/>
              <a:rect l="l" t="t" r="r" b="b"/>
              <a:pathLst>
                <a:path w="264794" h="52069">
                  <a:moveTo>
                    <a:pt x="165607" y="0"/>
                  </a:moveTo>
                  <a:lnTo>
                    <a:pt x="165607" y="15900"/>
                  </a:lnTo>
                  <a:lnTo>
                    <a:pt x="0" y="15900"/>
                  </a:lnTo>
                  <a:lnTo>
                    <a:pt x="0" y="35814"/>
                  </a:lnTo>
                  <a:lnTo>
                    <a:pt x="165607" y="35814"/>
                  </a:lnTo>
                  <a:lnTo>
                    <a:pt x="165607" y="51714"/>
                  </a:lnTo>
                  <a:lnTo>
                    <a:pt x="264413" y="25857"/>
                  </a:lnTo>
                  <a:lnTo>
                    <a:pt x="165607" y="0"/>
                  </a:lnTo>
                  <a:close/>
                </a:path>
              </a:pathLst>
            </a:custGeom>
            <a:solidFill>
              <a:srgbClr val="221F1F"/>
            </a:solidFill>
          </p:spPr>
          <p:txBody>
            <a:bodyPr wrap="square" lIns="0" tIns="0" rIns="0" bIns="0" rtlCol="0"/>
            <a:lstStyle/>
            <a:p>
              <a:endParaRPr/>
            </a:p>
          </p:txBody>
        </p:sp>
        <p:sp>
          <p:nvSpPr>
            <p:cNvPr id="15" name="object 15"/>
            <p:cNvSpPr/>
            <p:nvPr/>
          </p:nvSpPr>
          <p:spPr>
            <a:xfrm>
              <a:off x="2144141" y="2748470"/>
              <a:ext cx="264795" cy="52069"/>
            </a:xfrm>
            <a:custGeom>
              <a:avLst/>
              <a:gdLst/>
              <a:ahLst/>
              <a:cxnLst/>
              <a:rect l="l" t="t" r="r" b="b"/>
              <a:pathLst>
                <a:path w="264794" h="52069">
                  <a:moveTo>
                    <a:pt x="0" y="35814"/>
                  </a:moveTo>
                  <a:lnTo>
                    <a:pt x="165607" y="35814"/>
                  </a:lnTo>
                  <a:lnTo>
                    <a:pt x="165607" y="51714"/>
                  </a:lnTo>
                  <a:lnTo>
                    <a:pt x="264413" y="25857"/>
                  </a:lnTo>
                  <a:lnTo>
                    <a:pt x="165607" y="0"/>
                  </a:lnTo>
                  <a:lnTo>
                    <a:pt x="165607" y="15900"/>
                  </a:lnTo>
                  <a:lnTo>
                    <a:pt x="0" y="15900"/>
                  </a:lnTo>
                  <a:lnTo>
                    <a:pt x="0" y="35814"/>
                  </a:lnTo>
                  <a:close/>
                </a:path>
              </a:pathLst>
            </a:custGeom>
            <a:ln w="3175">
              <a:solidFill>
                <a:srgbClr val="221F1F"/>
              </a:solidFill>
            </a:ln>
          </p:spPr>
          <p:txBody>
            <a:bodyPr wrap="square" lIns="0" tIns="0" rIns="0" bIns="0" rtlCol="0"/>
            <a:lstStyle/>
            <a:p>
              <a:endParaRPr/>
            </a:p>
          </p:txBody>
        </p:sp>
      </p:grpSp>
      <p:pic>
        <p:nvPicPr>
          <p:cNvPr id="18" name="Imagen 17" descr="Imagen en blanco y negro de una moto&#10;&#10;Descripción generada automáticamente con confianza media">
            <a:extLst>
              <a:ext uri="{FF2B5EF4-FFF2-40B4-BE49-F238E27FC236}">
                <a16:creationId xmlns:a16="http://schemas.microsoft.com/office/drawing/2014/main" id="{3DC193A7-17AF-4010-DE6E-2DFEEC1A0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596900"/>
            <a:ext cx="2093664" cy="119637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2345" cy="1091324"/>
          </a:xfrm>
          <a:prstGeom prst="rect">
            <a:avLst/>
          </a:prstGeom>
        </p:spPr>
        <p:txBody>
          <a:bodyPr vert="horz" wrap="square" lIns="0" tIns="74930" rIns="0" bIns="0" rtlCol="0">
            <a:spAutoFit/>
          </a:bodyPr>
          <a:lstStyle/>
          <a:p>
            <a:pPr marL="12700">
              <a:lnSpc>
                <a:spcPct val="100000"/>
              </a:lnSpc>
              <a:spcBef>
                <a:spcPts val="590"/>
              </a:spcBef>
            </a:pPr>
            <a:r>
              <a:rPr lang="es-ES" sz="700" b="1" dirty="0">
                <a:latin typeface="Montserrat"/>
                <a:cs typeface="Montserrat"/>
              </a:rPr>
              <a:t>FRENOS</a:t>
            </a:r>
          </a:p>
          <a:p>
            <a:pPr marL="12700">
              <a:lnSpc>
                <a:spcPct val="100000"/>
              </a:lnSpc>
              <a:spcBef>
                <a:spcPts val="590"/>
              </a:spcBef>
            </a:pPr>
            <a:r>
              <a:rPr lang="es-ES" sz="700" b="1" dirty="0">
                <a:latin typeface="Montserrat"/>
                <a:cs typeface="Montserrat"/>
              </a:rPr>
              <a:t>Freno delantero</a:t>
            </a:r>
          </a:p>
          <a:p>
            <a:pPr marL="12700">
              <a:lnSpc>
                <a:spcPct val="100000"/>
              </a:lnSpc>
              <a:spcBef>
                <a:spcPts val="590"/>
              </a:spcBef>
            </a:pPr>
            <a:r>
              <a:rPr lang="es-ES" sz="700" dirty="0">
                <a:latin typeface="Montserrat"/>
                <a:cs typeface="Montserrat"/>
              </a:rPr>
              <a:t>Tú enlatar observar a maestro cilindro (1) en el Derecha lado del manillar, un conjunto de pinza (2) instalado en la pata de la horquilla R, un disco (3) en la rueda delantera y una alta presión manguera (4) conectivo el maestro cilindro y el calibrador ensamblaje.</a:t>
            </a:r>
            <a:endParaRPr sz="700" dirty="0">
              <a:latin typeface="Montserrat"/>
              <a:cs typeface="Montserrat"/>
            </a:endParaRPr>
          </a:p>
        </p:txBody>
      </p:sp>
      <p:sp>
        <p:nvSpPr>
          <p:cNvPr id="3" name="object 3"/>
          <p:cNvSpPr txBox="1"/>
          <p:nvPr/>
        </p:nvSpPr>
        <p:spPr>
          <a:xfrm>
            <a:off x="270459" y="2991104"/>
            <a:ext cx="2252345" cy="455894"/>
          </a:xfrm>
          <a:prstGeom prst="rect">
            <a:avLst/>
          </a:prstGeom>
        </p:spPr>
        <p:txBody>
          <a:bodyPr vert="horz" wrap="square" lIns="0" tIns="12065" rIns="0" bIns="0" rtlCol="0">
            <a:spAutoFit/>
          </a:bodyPr>
          <a:lstStyle/>
          <a:p>
            <a:pPr marL="12700">
              <a:lnSpc>
                <a:spcPct val="100000"/>
              </a:lnSpc>
              <a:spcBef>
                <a:spcPts val="95"/>
              </a:spcBef>
            </a:pPr>
            <a:r>
              <a:rPr lang="es-ES" sz="700" b="1" dirty="0">
                <a:latin typeface="Montserrat"/>
                <a:cs typeface="Montserrat"/>
              </a:rPr>
              <a:t>Advertencia</a:t>
            </a:r>
          </a:p>
          <a:p>
            <a:pPr marL="12700">
              <a:lnSpc>
                <a:spcPct val="100000"/>
              </a:lnSpc>
              <a:spcBef>
                <a:spcPts val="95"/>
              </a:spcBef>
            </a:pPr>
            <a:r>
              <a:rPr lang="es-ES" sz="700" dirty="0">
                <a:latin typeface="Montserrat"/>
                <a:cs typeface="Montserrat"/>
              </a:rPr>
              <a:t>Los frenos son elementos de seguridad personal y siempre  deben mantenerse en condiciones adecuadas.</a:t>
            </a:r>
          </a:p>
        </p:txBody>
      </p:sp>
      <p:sp>
        <p:nvSpPr>
          <p:cNvPr id="4" name="object 4"/>
          <p:cNvSpPr txBox="1"/>
          <p:nvPr/>
        </p:nvSpPr>
        <p:spPr>
          <a:xfrm>
            <a:off x="2698750" y="490855"/>
            <a:ext cx="2252980" cy="1761380"/>
          </a:xfrm>
          <a:prstGeom prst="rect">
            <a:avLst/>
          </a:prstGeom>
        </p:spPr>
        <p:txBody>
          <a:bodyPr vert="horz" wrap="square" lIns="0" tIns="12065" rIns="0" bIns="0" rtlCol="0">
            <a:spAutoFit/>
          </a:bodyPr>
          <a:lstStyle/>
          <a:p>
            <a:pPr marL="12700" marR="5080" algn="just">
              <a:lnSpc>
                <a:spcPct val="100000"/>
              </a:lnSpc>
              <a:spcBef>
                <a:spcPts val="95"/>
              </a:spcBef>
              <a:tabLst>
                <a:tab pos="241300" algn="l"/>
              </a:tabLst>
            </a:pPr>
            <a:r>
              <a:rPr lang="es-ES" sz="700" dirty="0">
                <a:latin typeface="Montserrat"/>
                <a:cs typeface="Montserrat"/>
              </a:rPr>
              <a:t>1.Compruebe el nivel del líquido de frenos del cilindro maestro a través del cristal de la pieza de visión (A).</a:t>
            </a:r>
          </a:p>
          <a:p>
            <a:pPr marL="12700" marR="5080" algn="just">
              <a:lnSpc>
                <a:spcPct val="100000"/>
              </a:lnSpc>
              <a:spcBef>
                <a:spcPts val="95"/>
              </a:spcBef>
              <a:tabLst>
                <a:tab pos="241300" algn="l"/>
              </a:tabLst>
            </a:pPr>
            <a:r>
              <a:rPr lang="es-ES" sz="700" dirty="0">
                <a:latin typeface="Montserrat"/>
                <a:cs typeface="Montserrat"/>
              </a:rPr>
              <a:t>2.El  nivel del líquido de frenos  siempre debe estar por encima de la  marca 'MIN' (B) proporcionada en el vidrio de la pieza de visión del cilindro maestro   cuando el cilindro maestro está paralelo al suelo. </a:t>
            </a:r>
          </a:p>
          <a:p>
            <a:pPr marL="12700" marR="5080" algn="just">
              <a:lnSpc>
                <a:spcPct val="100000"/>
              </a:lnSpc>
              <a:spcBef>
                <a:spcPts val="95"/>
              </a:spcBef>
              <a:tabLst>
                <a:tab pos="241300" algn="l"/>
              </a:tabLst>
            </a:pPr>
            <a:r>
              <a:rPr lang="es-ES" sz="700" dirty="0">
                <a:latin typeface="Montserrat"/>
                <a:cs typeface="Montserrat"/>
              </a:rPr>
              <a:t>3.	Si el nivel del líquido de frenos está por debajo de la marca o mientras aplica el freno si  siente  que el  freno es más esponjoso  o ineficaz debido a la entrada de aire, comuníquese con el distribuidor principal autorizado  o   el  distribuidor o taller autorizado TVS  para recargar el líquido  de  frenos, el sangrado de  aire y   otros   Inspecciones  relacionadas con los frenos.</a:t>
            </a: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dirty="0"/>
          </a:p>
        </p:txBody>
      </p:sp>
      <p:grpSp>
        <p:nvGrpSpPr>
          <p:cNvPr id="7" name="object 7"/>
          <p:cNvGrpSpPr/>
          <p:nvPr/>
        </p:nvGrpSpPr>
        <p:grpSpPr>
          <a:xfrm>
            <a:off x="306387" y="1589913"/>
            <a:ext cx="2160270" cy="1234440"/>
            <a:chOff x="306387" y="1589913"/>
            <a:chExt cx="2160270" cy="1234440"/>
          </a:xfrm>
        </p:grpSpPr>
        <p:pic>
          <p:nvPicPr>
            <p:cNvPr id="8" name="object 8"/>
            <p:cNvPicPr/>
            <p:nvPr/>
          </p:nvPicPr>
          <p:blipFill>
            <a:blip r:embed="rId2" cstate="print"/>
            <a:stretch>
              <a:fillRect/>
            </a:stretch>
          </p:blipFill>
          <p:spPr>
            <a:xfrm>
              <a:off x="306387" y="1589913"/>
              <a:ext cx="2160016" cy="1234287"/>
            </a:xfrm>
            <a:prstGeom prst="rect">
              <a:avLst/>
            </a:prstGeom>
          </p:spPr>
        </p:pic>
        <p:sp>
          <p:nvSpPr>
            <p:cNvPr id="9" name="object 9"/>
            <p:cNvSpPr/>
            <p:nvPr/>
          </p:nvSpPr>
          <p:spPr>
            <a:xfrm>
              <a:off x="669734" y="2150491"/>
              <a:ext cx="163830" cy="0"/>
            </a:xfrm>
            <a:custGeom>
              <a:avLst/>
              <a:gdLst/>
              <a:ahLst/>
              <a:cxnLst/>
              <a:rect l="l" t="t" r="r" b="b"/>
              <a:pathLst>
                <a:path w="163830">
                  <a:moveTo>
                    <a:pt x="0" y="0"/>
                  </a:moveTo>
                  <a:lnTo>
                    <a:pt x="163398" y="0"/>
                  </a:lnTo>
                </a:path>
              </a:pathLst>
            </a:custGeom>
            <a:ln w="15237">
              <a:solidFill>
                <a:srgbClr val="FFFFFF"/>
              </a:solidFill>
            </a:ln>
          </p:spPr>
          <p:txBody>
            <a:bodyPr wrap="square" lIns="0" tIns="0" rIns="0" bIns="0" rtlCol="0"/>
            <a:lstStyle/>
            <a:p>
              <a:endParaRPr/>
            </a:p>
          </p:txBody>
        </p:sp>
        <p:sp>
          <p:nvSpPr>
            <p:cNvPr id="10" name="object 10"/>
            <p:cNvSpPr/>
            <p:nvPr/>
          </p:nvSpPr>
          <p:spPr>
            <a:xfrm>
              <a:off x="669734" y="2150491"/>
              <a:ext cx="163830" cy="0"/>
            </a:xfrm>
            <a:custGeom>
              <a:avLst/>
              <a:gdLst/>
              <a:ahLst/>
              <a:cxnLst/>
              <a:rect l="l" t="t" r="r" b="b"/>
              <a:pathLst>
                <a:path w="163830">
                  <a:moveTo>
                    <a:pt x="0" y="0"/>
                  </a:moveTo>
                  <a:lnTo>
                    <a:pt x="163398" y="0"/>
                  </a:lnTo>
                </a:path>
              </a:pathLst>
            </a:custGeom>
            <a:ln w="7621">
              <a:solidFill>
                <a:srgbClr val="221F1F"/>
              </a:solidFill>
            </a:ln>
          </p:spPr>
          <p:txBody>
            <a:bodyPr wrap="square" lIns="0" tIns="0" rIns="0" bIns="0" rtlCol="0"/>
            <a:lstStyle/>
            <a:p>
              <a:endParaRPr/>
            </a:p>
          </p:txBody>
        </p:sp>
        <p:sp>
          <p:nvSpPr>
            <p:cNvPr id="11" name="object 11"/>
            <p:cNvSpPr/>
            <p:nvPr/>
          </p:nvSpPr>
          <p:spPr>
            <a:xfrm>
              <a:off x="616838" y="1704721"/>
              <a:ext cx="0" cy="179070"/>
            </a:xfrm>
            <a:custGeom>
              <a:avLst/>
              <a:gdLst/>
              <a:ahLst/>
              <a:cxnLst/>
              <a:rect l="l" t="t" r="r" b="b"/>
              <a:pathLst>
                <a:path h="179069">
                  <a:moveTo>
                    <a:pt x="0" y="178688"/>
                  </a:moveTo>
                  <a:lnTo>
                    <a:pt x="0" y="0"/>
                  </a:lnTo>
                </a:path>
              </a:pathLst>
            </a:custGeom>
            <a:ln w="15237">
              <a:solidFill>
                <a:srgbClr val="FFFFFF"/>
              </a:solidFill>
            </a:ln>
          </p:spPr>
          <p:txBody>
            <a:bodyPr wrap="square" lIns="0" tIns="0" rIns="0" bIns="0" rtlCol="0"/>
            <a:lstStyle/>
            <a:p>
              <a:endParaRPr/>
            </a:p>
          </p:txBody>
        </p:sp>
        <p:sp>
          <p:nvSpPr>
            <p:cNvPr id="12" name="object 12"/>
            <p:cNvSpPr/>
            <p:nvPr/>
          </p:nvSpPr>
          <p:spPr>
            <a:xfrm>
              <a:off x="616838" y="1704721"/>
              <a:ext cx="0" cy="179070"/>
            </a:xfrm>
            <a:custGeom>
              <a:avLst/>
              <a:gdLst/>
              <a:ahLst/>
              <a:cxnLst/>
              <a:rect l="l" t="t" r="r" b="b"/>
              <a:pathLst>
                <a:path h="179069">
                  <a:moveTo>
                    <a:pt x="0" y="178688"/>
                  </a:moveTo>
                  <a:lnTo>
                    <a:pt x="0" y="0"/>
                  </a:lnTo>
                </a:path>
              </a:pathLst>
            </a:custGeom>
            <a:ln w="7621">
              <a:solidFill>
                <a:srgbClr val="221F1F"/>
              </a:solidFill>
            </a:ln>
          </p:spPr>
          <p:txBody>
            <a:bodyPr wrap="square" lIns="0" tIns="0" rIns="0" bIns="0" rtlCol="0"/>
            <a:lstStyle/>
            <a:p>
              <a:endParaRPr/>
            </a:p>
          </p:txBody>
        </p:sp>
        <p:sp>
          <p:nvSpPr>
            <p:cNvPr id="13" name="object 13"/>
            <p:cNvSpPr/>
            <p:nvPr/>
          </p:nvSpPr>
          <p:spPr>
            <a:xfrm>
              <a:off x="658012" y="2137410"/>
              <a:ext cx="26670" cy="26670"/>
            </a:xfrm>
            <a:custGeom>
              <a:avLst/>
              <a:gdLst/>
              <a:ahLst/>
              <a:cxnLst/>
              <a:rect l="l" t="t" r="r" b="b"/>
              <a:pathLst>
                <a:path w="26670" h="26669">
                  <a:moveTo>
                    <a:pt x="20307" y="0"/>
                  </a:moveTo>
                  <a:lnTo>
                    <a:pt x="5854" y="0"/>
                  </a:lnTo>
                  <a:lnTo>
                    <a:pt x="0" y="5968"/>
                  </a:lnTo>
                  <a:lnTo>
                    <a:pt x="0" y="20320"/>
                  </a:lnTo>
                  <a:lnTo>
                    <a:pt x="5854" y="26289"/>
                  </a:lnTo>
                  <a:lnTo>
                    <a:pt x="20307" y="26289"/>
                  </a:lnTo>
                  <a:lnTo>
                    <a:pt x="26174" y="20320"/>
                  </a:lnTo>
                  <a:lnTo>
                    <a:pt x="26174" y="5968"/>
                  </a:lnTo>
                  <a:lnTo>
                    <a:pt x="20307" y="0"/>
                  </a:lnTo>
                  <a:close/>
                </a:path>
              </a:pathLst>
            </a:custGeom>
            <a:solidFill>
              <a:srgbClr val="221F1F"/>
            </a:solidFill>
          </p:spPr>
          <p:txBody>
            <a:bodyPr wrap="square" lIns="0" tIns="0" rIns="0" bIns="0" rtlCol="0"/>
            <a:lstStyle/>
            <a:p>
              <a:endParaRPr/>
            </a:p>
          </p:txBody>
        </p:sp>
        <p:sp>
          <p:nvSpPr>
            <p:cNvPr id="14" name="object 14"/>
            <p:cNvSpPr/>
            <p:nvPr/>
          </p:nvSpPr>
          <p:spPr>
            <a:xfrm>
              <a:off x="658012" y="2137410"/>
              <a:ext cx="26670" cy="26670"/>
            </a:xfrm>
            <a:custGeom>
              <a:avLst/>
              <a:gdLst/>
              <a:ahLst/>
              <a:cxnLst/>
              <a:rect l="l" t="t" r="r" b="b"/>
              <a:pathLst>
                <a:path w="26670" h="26669">
                  <a:moveTo>
                    <a:pt x="0" y="13081"/>
                  </a:moveTo>
                  <a:lnTo>
                    <a:pt x="0" y="5968"/>
                  </a:lnTo>
                  <a:lnTo>
                    <a:pt x="5854" y="0"/>
                  </a:lnTo>
                  <a:lnTo>
                    <a:pt x="13081" y="0"/>
                  </a:lnTo>
                  <a:lnTo>
                    <a:pt x="20307" y="0"/>
                  </a:lnTo>
                  <a:lnTo>
                    <a:pt x="26174" y="5968"/>
                  </a:lnTo>
                  <a:lnTo>
                    <a:pt x="26174" y="13081"/>
                  </a:lnTo>
                  <a:lnTo>
                    <a:pt x="26174" y="20320"/>
                  </a:lnTo>
                  <a:lnTo>
                    <a:pt x="20307" y="26289"/>
                  </a:lnTo>
                  <a:lnTo>
                    <a:pt x="13081" y="26289"/>
                  </a:lnTo>
                  <a:lnTo>
                    <a:pt x="5854" y="26289"/>
                  </a:lnTo>
                  <a:lnTo>
                    <a:pt x="0" y="20320"/>
                  </a:lnTo>
                  <a:lnTo>
                    <a:pt x="0" y="13081"/>
                  </a:lnTo>
                  <a:close/>
                </a:path>
              </a:pathLst>
            </a:custGeom>
            <a:ln w="9525">
              <a:solidFill>
                <a:srgbClr val="FFFFFF"/>
              </a:solidFill>
            </a:ln>
          </p:spPr>
          <p:txBody>
            <a:bodyPr wrap="square" lIns="0" tIns="0" rIns="0" bIns="0" rtlCol="0"/>
            <a:lstStyle/>
            <a:p>
              <a:endParaRPr/>
            </a:p>
          </p:txBody>
        </p:sp>
        <p:sp>
          <p:nvSpPr>
            <p:cNvPr id="15" name="object 15"/>
            <p:cNvSpPr/>
            <p:nvPr/>
          </p:nvSpPr>
          <p:spPr>
            <a:xfrm>
              <a:off x="603745" y="1869059"/>
              <a:ext cx="26670" cy="26670"/>
            </a:xfrm>
            <a:custGeom>
              <a:avLst/>
              <a:gdLst/>
              <a:ahLst/>
              <a:cxnLst/>
              <a:rect l="l" t="t" r="r" b="b"/>
              <a:pathLst>
                <a:path w="26670" h="26669">
                  <a:moveTo>
                    <a:pt x="20320" y="0"/>
                  </a:moveTo>
                  <a:lnTo>
                    <a:pt x="5867" y="0"/>
                  </a:lnTo>
                  <a:lnTo>
                    <a:pt x="0" y="5842"/>
                  </a:lnTo>
                  <a:lnTo>
                    <a:pt x="0" y="20319"/>
                  </a:lnTo>
                  <a:lnTo>
                    <a:pt x="5867" y="26162"/>
                  </a:lnTo>
                  <a:lnTo>
                    <a:pt x="20320" y="26162"/>
                  </a:lnTo>
                  <a:lnTo>
                    <a:pt x="26187" y="20319"/>
                  </a:lnTo>
                  <a:lnTo>
                    <a:pt x="26187" y="5842"/>
                  </a:lnTo>
                  <a:lnTo>
                    <a:pt x="20320" y="0"/>
                  </a:lnTo>
                  <a:close/>
                </a:path>
              </a:pathLst>
            </a:custGeom>
            <a:solidFill>
              <a:srgbClr val="221F1F"/>
            </a:solidFill>
          </p:spPr>
          <p:txBody>
            <a:bodyPr wrap="square" lIns="0" tIns="0" rIns="0" bIns="0" rtlCol="0"/>
            <a:lstStyle/>
            <a:p>
              <a:endParaRPr/>
            </a:p>
          </p:txBody>
        </p:sp>
        <p:sp>
          <p:nvSpPr>
            <p:cNvPr id="16" name="object 16"/>
            <p:cNvSpPr/>
            <p:nvPr/>
          </p:nvSpPr>
          <p:spPr>
            <a:xfrm>
              <a:off x="603745" y="1869059"/>
              <a:ext cx="26670" cy="26670"/>
            </a:xfrm>
            <a:custGeom>
              <a:avLst/>
              <a:gdLst/>
              <a:ahLst/>
              <a:cxnLst/>
              <a:rect l="l" t="t" r="r" b="b"/>
              <a:pathLst>
                <a:path w="26670" h="26669">
                  <a:moveTo>
                    <a:pt x="13093" y="26162"/>
                  </a:moveTo>
                  <a:lnTo>
                    <a:pt x="5867" y="26162"/>
                  </a:lnTo>
                  <a:lnTo>
                    <a:pt x="0" y="20319"/>
                  </a:lnTo>
                  <a:lnTo>
                    <a:pt x="0" y="13081"/>
                  </a:lnTo>
                  <a:lnTo>
                    <a:pt x="0" y="5842"/>
                  </a:lnTo>
                  <a:lnTo>
                    <a:pt x="5867" y="0"/>
                  </a:lnTo>
                  <a:lnTo>
                    <a:pt x="13093" y="0"/>
                  </a:lnTo>
                  <a:lnTo>
                    <a:pt x="20320" y="0"/>
                  </a:lnTo>
                  <a:lnTo>
                    <a:pt x="26187" y="5842"/>
                  </a:lnTo>
                  <a:lnTo>
                    <a:pt x="26187" y="13081"/>
                  </a:lnTo>
                  <a:lnTo>
                    <a:pt x="26187" y="20319"/>
                  </a:lnTo>
                  <a:lnTo>
                    <a:pt x="20320" y="26162"/>
                  </a:lnTo>
                  <a:lnTo>
                    <a:pt x="13093" y="26162"/>
                  </a:lnTo>
                  <a:close/>
                </a:path>
              </a:pathLst>
            </a:custGeom>
            <a:ln w="9525">
              <a:solidFill>
                <a:srgbClr val="FFFFFF"/>
              </a:solidFill>
            </a:ln>
          </p:spPr>
          <p:txBody>
            <a:bodyPr wrap="square" lIns="0" tIns="0" rIns="0" bIns="0" rtlCol="0"/>
            <a:lstStyle/>
            <a:p>
              <a:endParaRPr/>
            </a:p>
          </p:txBody>
        </p:sp>
        <p:sp>
          <p:nvSpPr>
            <p:cNvPr id="17" name="object 17"/>
            <p:cNvSpPr/>
            <p:nvPr/>
          </p:nvSpPr>
          <p:spPr>
            <a:xfrm>
              <a:off x="820407" y="2074672"/>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10"/>
                  </a:lnTo>
                  <a:lnTo>
                    <a:pt x="22225" y="129540"/>
                  </a:lnTo>
                  <a:lnTo>
                    <a:pt x="46342" y="145796"/>
                  </a:lnTo>
                  <a:lnTo>
                    <a:pt x="75882" y="151765"/>
                  </a:lnTo>
                  <a:lnTo>
                    <a:pt x="105422" y="145796"/>
                  </a:lnTo>
                  <a:lnTo>
                    <a:pt x="129540" y="129540"/>
                  </a:lnTo>
                  <a:lnTo>
                    <a:pt x="145808" y="105410"/>
                  </a:lnTo>
                  <a:lnTo>
                    <a:pt x="151765" y="75818"/>
                  </a:lnTo>
                  <a:lnTo>
                    <a:pt x="145808" y="46355"/>
                  </a:lnTo>
                  <a:lnTo>
                    <a:pt x="129540" y="22225"/>
                  </a:lnTo>
                  <a:lnTo>
                    <a:pt x="105422" y="5968"/>
                  </a:lnTo>
                  <a:lnTo>
                    <a:pt x="75882" y="0"/>
                  </a:lnTo>
                  <a:close/>
                </a:path>
              </a:pathLst>
            </a:custGeom>
            <a:solidFill>
              <a:srgbClr val="FFFFFF"/>
            </a:solidFill>
          </p:spPr>
          <p:txBody>
            <a:bodyPr wrap="square" lIns="0" tIns="0" rIns="0" bIns="0" rtlCol="0"/>
            <a:lstStyle/>
            <a:p>
              <a:endParaRPr/>
            </a:p>
          </p:txBody>
        </p:sp>
      </p:grpSp>
      <p:sp>
        <p:nvSpPr>
          <p:cNvPr id="18" name="object 18"/>
          <p:cNvSpPr txBox="1"/>
          <p:nvPr/>
        </p:nvSpPr>
        <p:spPr>
          <a:xfrm>
            <a:off x="841959" y="2064258"/>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A</a:t>
            </a:r>
            <a:endParaRPr sz="900">
              <a:latin typeface="Montserrat"/>
              <a:cs typeface="Montserrat"/>
            </a:endParaRPr>
          </a:p>
        </p:txBody>
      </p:sp>
      <p:grpSp>
        <p:nvGrpSpPr>
          <p:cNvPr id="19" name="object 19"/>
          <p:cNvGrpSpPr/>
          <p:nvPr/>
        </p:nvGrpSpPr>
        <p:grpSpPr>
          <a:xfrm>
            <a:off x="536194" y="1602168"/>
            <a:ext cx="439420" cy="628015"/>
            <a:chOff x="536194" y="1602168"/>
            <a:chExt cx="439420" cy="628015"/>
          </a:xfrm>
        </p:grpSpPr>
        <p:sp>
          <p:nvSpPr>
            <p:cNvPr id="20" name="object 20"/>
            <p:cNvSpPr/>
            <p:nvPr/>
          </p:nvSpPr>
          <p:spPr>
            <a:xfrm>
              <a:off x="820407" y="2074672"/>
              <a:ext cx="151765" cy="151765"/>
            </a:xfrm>
            <a:custGeom>
              <a:avLst/>
              <a:gdLst/>
              <a:ahLst/>
              <a:cxnLst/>
              <a:rect l="l" t="t" r="r" b="b"/>
              <a:pathLst>
                <a:path w="151765" h="151764">
                  <a:moveTo>
                    <a:pt x="75882" y="151765"/>
                  </a:moveTo>
                  <a:lnTo>
                    <a:pt x="105422" y="145796"/>
                  </a:lnTo>
                  <a:lnTo>
                    <a:pt x="129540" y="129540"/>
                  </a:lnTo>
                  <a:lnTo>
                    <a:pt x="145808" y="105410"/>
                  </a:lnTo>
                  <a:lnTo>
                    <a:pt x="151765" y="75818"/>
                  </a:lnTo>
                  <a:lnTo>
                    <a:pt x="145808" y="46355"/>
                  </a:lnTo>
                  <a:lnTo>
                    <a:pt x="129540" y="22225"/>
                  </a:lnTo>
                  <a:lnTo>
                    <a:pt x="105422" y="5968"/>
                  </a:lnTo>
                  <a:lnTo>
                    <a:pt x="75882" y="0"/>
                  </a:lnTo>
                  <a:lnTo>
                    <a:pt x="46342" y="5968"/>
                  </a:lnTo>
                  <a:lnTo>
                    <a:pt x="22225" y="22225"/>
                  </a:lnTo>
                  <a:lnTo>
                    <a:pt x="5956" y="46355"/>
                  </a:lnTo>
                  <a:lnTo>
                    <a:pt x="0" y="75818"/>
                  </a:lnTo>
                  <a:lnTo>
                    <a:pt x="5956" y="105410"/>
                  </a:lnTo>
                  <a:lnTo>
                    <a:pt x="22225" y="129540"/>
                  </a:lnTo>
                  <a:lnTo>
                    <a:pt x="46342" y="145796"/>
                  </a:lnTo>
                  <a:lnTo>
                    <a:pt x="75882" y="151765"/>
                  </a:lnTo>
                  <a:close/>
                </a:path>
              </a:pathLst>
            </a:custGeom>
            <a:ln w="6350">
              <a:solidFill>
                <a:srgbClr val="221F1F"/>
              </a:solidFill>
            </a:ln>
          </p:spPr>
          <p:txBody>
            <a:bodyPr wrap="square" lIns="0" tIns="0" rIns="0" bIns="0" rtlCol="0"/>
            <a:lstStyle/>
            <a:p>
              <a:endParaRPr/>
            </a:p>
          </p:txBody>
        </p:sp>
        <p:sp>
          <p:nvSpPr>
            <p:cNvPr id="21" name="object 21"/>
            <p:cNvSpPr/>
            <p:nvPr/>
          </p:nvSpPr>
          <p:spPr>
            <a:xfrm>
              <a:off x="540956" y="1606931"/>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09"/>
                  </a:lnTo>
                  <a:lnTo>
                    <a:pt x="22225" y="129539"/>
                  </a:lnTo>
                  <a:lnTo>
                    <a:pt x="46342" y="145795"/>
                  </a:lnTo>
                  <a:lnTo>
                    <a:pt x="75882" y="151764"/>
                  </a:lnTo>
                  <a:lnTo>
                    <a:pt x="105422" y="145795"/>
                  </a:lnTo>
                  <a:lnTo>
                    <a:pt x="129540" y="129539"/>
                  </a:lnTo>
                  <a:lnTo>
                    <a:pt x="145808" y="105409"/>
                  </a:lnTo>
                  <a:lnTo>
                    <a:pt x="151765" y="75818"/>
                  </a:lnTo>
                  <a:lnTo>
                    <a:pt x="145808" y="46355"/>
                  </a:lnTo>
                  <a:lnTo>
                    <a:pt x="129540" y="22225"/>
                  </a:lnTo>
                  <a:lnTo>
                    <a:pt x="105422" y="5968"/>
                  </a:lnTo>
                  <a:lnTo>
                    <a:pt x="75882" y="0"/>
                  </a:lnTo>
                  <a:close/>
                </a:path>
              </a:pathLst>
            </a:custGeom>
            <a:solidFill>
              <a:srgbClr val="FFFFFF"/>
            </a:solidFill>
          </p:spPr>
          <p:txBody>
            <a:bodyPr wrap="square" lIns="0" tIns="0" rIns="0" bIns="0" rtlCol="0"/>
            <a:lstStyle/>
            <a:p>
              <a:endParaRPr/>
            </a:p>
          </p:txBody>
        </p:sp>
        <p:sp>
          <p:nvSpPr>
            <p:cNvPr id="22" name="object 22"/>
            <p:cNvSpPr/>
            <p:nvPr/>
          </p:nvSpPr>
          <p:spPr>
            <a:xfrm>
              <a:off x="540956" y="1606931"/>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09"/>
                  </a:lnTo>
                  <a:lnTo>
                    <a:pt x="22225" y="129539"/>
                  </a:lnTo>
                  <a:lnTo>
                    <a:pt x="46342" y="145795"/>
                  </a:lnTo>
                  <a:lnTo>
                    <a:pt x="75882" y="151764"/>
                  </a:lnTo>
                  <a:lnTo>
                    <a:pt x="105422" y="145795"/>
                  </a:lnTo>
                  <a:lnTo>
                    <a:pt x="129540" y="129539"/>
                  </a:lnTo>
                  <a:lnTo>
                    <a:pt x="145808" y="105409"/>
                  </a:lnTo>
                  <a:lnTo>
                    <a:pt x="151765" y="75818"/>
                  </a:lnTo>
                  <a:lnTo>
                    <a:pt x="145808" y="46355"/>
                  </a:lnTo>
                  <a:lnTo>
                    <a:pt x="129540" y="22225"/>
                  </a:lnTo>
                  <a:lnTo>
                    <a:pt x="105422" y="5968"/>
                  </a:lnTo>
                  <a:lnTo>
                    <a:pt x="75882" y="0"/>
                  </a:lnTo>
                  <a:close/>
                </a:path>
              </a:pathLst>
            </a:custGeom>
            <a:ln w="9525">
              <a:solidFill>
                <a:srgbClr val="000000"/>
              </a:solidFill>
            </a:ln>
          </p:spPr>
          <p:txBody>
            <a:bodyPr wrap="square" lIns="0" tIns="0" rIns="0" bIns="0" rtlCol="0"/>
            <a:lstStyle/>
            <a:p>
              <a:endParaRPr/>
            </a:p>
          </p:txBody>
        </p:sp>
      </p:grpSp>
      <p:sp>
        <p:nvSpPr>
          <p:cNvPr id="23" name="object 23"/>
          <p:cNvSpPr txBox="1"/>
          <p:nvPr/>
        </p:nvSpPr>
        <p:spPr>
          <a:xfrm>
            <a:off x="583793" y="1596390"/>
            <a:ext cx="6667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1</a:t>
            </a:r>
            <a:endParaRPr sz="900">
              <a:latin typeface="Montserrat"/>
              <a:cs typeface="Montserrat"/>
            </a:endParaRPr>
          </a:p>
        </p:txBody>
      </p:sp>
      <p:grpSp>
        <p:nvGrpSpPr>
          <p:cNvPr id="24" name="object 24"/>
          <p:cNvGrpSpPr/>
          <p:nvPr/>
        </p:nvGrpSpPr>
        <p:grpSpPr>
          <a:xfrm>
            <a:off x="1538986" y="1698117"/>
            <a:ext cx="151765" cy="905510"/>
            <a:chOff x="1538986" y="1698117"/>
            <a:chExt cx="151765" cy="905510"/>
          </a:xfrm>
        </p:grpSpPr>
        <p:sp>
          <p:nvSpPr>
            <p:cNvPr id="25" name="object 25"/>
            <p:cNvSpPr/>
            <p:nvPr/>
          </p:nvSpPr>
          <p:spPr>
            <a:xfrm>
              <a:off x="1614805" y="1812290"/>
              <a:ext cx="0" cy="179705"/>
            </a:xfrm>
            <a:custGeom>
              <a:avLst/>
              <a:gdLst/>
              <a:ahLst/>
              <a:cxnLst/>
              <a:rect l="l" t="t" r="r" b="b"/>
              <a:pathLst>
                <a:path h="179705">
                  <a:moveTo>
                    <a:pt x="0" y="179324"/>
                  </a:moveTo>
                  <a:lnTo>
                    <a:pt x="0" y="0"/>
                  </a:lnTo>
                </a:path>
              </a:pathLst>
            </a:custGeom>
            <a:ln w="15237">
              <a:solidFill>
                <a:srgbClr val="FFFFFF"/>
              </a:solidFill>
            </a:ln>
          </p:spPr>
          <p:txBody>
            <a:bodyPr wrap="square" lIns="0" tIns="0" rIns="0" bIns="0" rtlCol="0"/>
            <a:lstStyle/>
            <a:p>
              <a:endParaRPr/>
            </a:p>
          </p:txBody>
        </p:sp>
        <p:sp>
          <p:nvSpPr>
            <p:cNvPr id="26" name="object 26"/>
            <p:cNvSpPr/>
            <p:nvPr/>
          </p:nvSpPr>
          <p:spPr>
            <a:xfrm>
              <a:off x="1614805" y="1812290"/>
              <a:ext cx="0" cy="179705"/>
            </a:xfrm>
            <a:custGeom>
              <a:avLst/>
              <a:gdLst/>
              <a:ahLst/>
              <a:cxnLst/>
              <a:rect l="l" t="t" r="r" b="b"/>
              <a:pathLst>
                <a:path h="179705">
                  <a:moveTo>
                    <a:pt x="0" y="179324"/>
                  </a:moveTo>
                  <a:lnTo>
                    <a:pt x="0" y="0"/>
                  </a:lnTo>
                </a:path>
              </a:pathLst>
            </a:custGeom>
            <a:ln w="7621">
              <a:solidFill>
                <a:srgbClr val="221F1F"/>
              </a:solidFill>
            </a:ln>
          </p:spPr>
          <p:txBody>
            <a:bodyPr wrap="square" lIns="0" tIns="0" rIns="0" bIns="0" rtlCol="0"/>
            <a:lstStyle/>
            <a:p>
              <a:endParaRPr/>
            </a:p>
          </p:txBody>
        </p:sp>
        <p:sp>
          <p:nvSpPr>
            <p:cNvPr id="27" name="object 27"/>
            <p:cNvSpPr/>
            <p:nvPr/>
          </p:nvSpPr>
          <p:spPr>
            <a:xfrm>
              <a:off x="1648840" y="2445766"/>
              <a:ext cx="0" cy="150495"/>
            </a:xfrm>
            <a:custGeom>
              <a:avLst/>
              <a:gdLst/>
              <a:ahLst/>
              <a:cxnLst/>
              <a:rect l="l" t="t" r="r" b="b"/>
              <a:pathLst>
                <a:path h="150494">
                  <a:moveTo>
                    <a:pt x="0" y="0"/>
                  </a:moveTo>
                  <a:lnTo>
                    <a:pt x="0" y="149910"/>
                  </a:lnTo>
                </a:path>
              </a:pathLst>
            </a:custGeom>
            <a:ln w="15237">
              <a:solidFill>
                <a:srgbClr val="FFFFFF"/>
              </a:solidFill>
            </a:ln>
          </p:spPr>
          <p:txBody>
            <a:bodyPr wrap="square" lIns="0" tIns="0" rIns="0" bIns="0" rtlCol="0"/>
            <a:lstStyle/>
            <a:p>
              <a:endParaRPr/>
            </a:p>
          </p:txBody>
        </p:sp>
        <p:sp>
          <p:nvSpPr>
            <p:cNvPr id="28" name="object 28"/>
            <p:cNvSpPr/>
            <p:nvPr/>
          </p:nvSpPr>
          <p:spPr>
            <a:xfrm>
              <a:off x="1648840" y="2445766"/>
              <a:ext cx="0" cy="150495"/>
            </a:xfrm>
            <a:custGeom>
              <a:avLst/>
              <a:gdLst/>
              <a:ahLst/>
              <a:cxnLst/>
              <a:rect l="l" t="t" r="r" b="b"/>
              <a:pathLst>
                <a:path h="150494">
                  <a:moveTo>
                    <a:pt x="0" y="0"/>
                  </a:moveTo>
                  <a:lnTo>
                    <a:pt x="0" y="149910"/>
                  </a:lnTo>
                </a:path>
              </a:pathLst>
            </a:custGeom>
            <a:ln w="7621">
              <a:solidFill>
                <a:srgbClr val="221F1F"/>
              </a:solidFill>
            </a:ln>
          </p:spPr>
          <p:txBody>
            <a:bodyPr wrap="square" lIns="0" tIns="0" rIns="0" bIns="0" rtlCol="0"/>
            <a:lstStyle/>
            <a:p>
              <a:endParaRPr/>
            </a:p>
          </p:txBody>
        </p:sp>
        <p:sp>
          <p:nvSpPr>
            <p:cNvPr id="29" name="object 29"/>
            <p:cNvSpPr/>
            <p:nvPr/>
          </p:nvSpPr>
          <p:spPr>
            <a:xfrm>
              <a:off x="1601724" y="1980184"/>
              <a:ext cx="26670" cy="26670"/>
            </a:xfrm>
            <a:custGeom>
              <a:avLst/>
              <a:gdLst/>
              <a:ahLst/>
              <a:cxnLst/>
              <a:rect l="l" t="t" r="r" b="b"/>
              <a:pathLst>
                <a:path w="26669" h="26669">
                  <a:moveTo>
                    <a:pt x="20319" y="0"/>
                  </a:moveTo>
                  <a:lnTo>
                    <a:pt x="5968" y="0"/>
                  </a:lnTo>
                  <a:lnTo>
                    <a:pt x="0" y="5968"/>
                  </a:lnTo>
                  <a:lnTo>
                    <a:pt x="0" y="20319"/>
                  </a:lnTo>
                  <a:lnTo>
                    <a:pt x="5968" y="26288"/>
                  </a:lnTo>
                  <a:lnTo>
                    <a:pt x="20319" y="26288"/>
                  </a:lnTo>
                  <a:lnTo>
                    <a:pt x="26288" y="20319"/>
                  </a:lnTo>
                  <a:lnTo>
                    <a:pt x="26288" y="5968"/>
                  </a:lnTo>
                  <a:lnTo>
                    <a:pt x="20319" y="0"/>
                  </a:lnTo>
                  <a:close/>
                </a:path>
              </a:pathLst>
            </a:custGeom>
            <a:solidFill>
              <a:srgbClr val="FFFFFF"/>
            </a:solidFill>
          </p:spPr>
          <p:txBody>
            <a:bodyPr wrap="square" lIns="0" tIns="0" rIns="0" bIns="0" rtlCol="0"/>
            <a:lstStyle/>
            <a:p>
              <a:endParaRPr/>
            </a:p>
          </p:txBody>
        </p:sp>
        <p:sp>
          <p:nvSpPr>
            <p:cNvPr id="30" name="object 30"/>
            <p:cNvSpPr/>
            <p:nvPr/>
          </p:nvSpPr>
          <p:spPr>
            <a:xfrm>
              <a:off x="1601724" y="1980184"/>
              <a:ext cx="26670" cy="26670"/>
            </a:xfrm>
            <a:custGeom>
              <a:avLst/>
              <a:gdLst/>
              <a:ahLst/>
              <a:cxnLst/>
              <a:rect l="l" t="t" r="r" b="b"/>
              <a:pathLst>
                <a:path w="26669" h="26669">
                  <a:moveTo>
                    <a:pt x="0" y="13208"/>
                  </a:moveTo>
                  <a:lnTo>
                    <a:pt x="0" y="5968"/>
                  </a:lnTo>
                  <a:lnTo>
                    <a:pt x="5968" y="0"/>
                  </a:lnTo>
                  <a:lnTo>
                    <a:pt x="13081" y="0"/>
                  </a:lnTo>
                  <a:lnTo>
                    <a:pt x="20319" y="0"/>
                  </a:lnTo>
                  <a:lnTo>
                    <a:pt x="26288" y="5968"/>
                  </a:lnTo>
                  <a:lnTo>
                    <a:pt x="26288" y="13208"/>
                  </a:lnTo>
                  <a:lnTo>
                    <a:pt x="26288" y="20319"/>
                  </a:lnTo>
                  <a:lnTo>
                    <a:pt x="20319" y="26288"/>
                  </a:lnTo>
                  <a:lnTo>
                    <a:pt x="13081" y="26288"/>
                  </a:lnTo>
                  <a:lnTo>
                    <a:pt x="5968" y="26288"/>
                  </a:lnTo>
                  <a:lnTo>
                    <a:pt x="0" y="20319"/>
                  </a:lnTo>
                  <a:lnTo>
                    <a:pt x="0" y="13208"/>
                  </a:lnTo>
                  <a:close/>
                </a:path>
              </a:pathLst>
            </a:custGeom>
            <a:ln w="9525">
              <a:solidFill>
                <a:srgbClr val="221F1F"/>
              </a:solidFill>
            </a:ln>
          </p:spPr>
          <p:txBody>
            <a:bodyPr wrap="square" lIns="0" tIns="0" rIns="0" bIns="0" rtlCol="0"/>
            <a:lstStyle/>
            <a:p>
              <a:endParaRPr/>
            </a:p>
          </p:txBody>
        </p:sp>
        <p:sp>
          <p:nvSpPr>
            <p:cNvPr id="31" name="object 31"/>
            <p:cNvSpPr/>
            <p:nvPr/>
          </p:nvSpPr>
          <p:spPr>
            <a:xfrm>
              <a:off x="1635760" y="2431415"/>
              <a:ext cx="26670" cy="26670"/>
            </a:xfrm>
            <a:custGeom>
              <a:avLst/>
              <a:gdLst/>
              <a:ahLst/>
              <a:cxnLst/>
              <a:rect l="l" t="t" r="r" b="b"/>
              <a:pathLst>
                <a:path w="26669" h="26669">
                  <a:moveTo>
                    <a:pt x="20319" y="0"/>
                  </a:moveTo>
                  <a:lnTo>
                    <a:pt x="5841" y="0"/>
                  </a:lnTo>
                  <a:lnTo>
                    <a:pt x="0" y="5842"/>
                  </a:lnTo>
                  <a:lnTo>
                    <a:pt x="0" y="20320"/>
                  </a:lnTo>
                  <a:lnTo>
                    <a:pt x="5841" y="26162"/>
                  </a:lnTo>
                  <a:lnTo>
                    <a:pt x="20319" y="26162"/>
                  </a:lnTo>
                  <a:lnTo>
                    <a:pt x="26162" y="20320"/>
                  </a:lnTo>
                  <a:lnTo>
                    <a:pt x="26162" y="5842"/>
                  </a:lnTo>
                  <a:lnTo>
                    <a:pt x="20319" y="0"/>
                  </a:lnTo>
                  <a:close/>
                </a:path>
              </a:pathLst>
            </a:custGeom>
            <a:solidFill>
              <a:srgbClr val="221F1F"/>
            </a:solidFill>
          </p:spPr>
          <p:txBody>
            <a:bodyPr wrap="square" lIns="0" tIns="0" rIns="0" bIns="0" rtlCol="0"/>
            <a:lstStyle/>
            <a:p>
              <a:endParaRPr/>
            </a:p>
          </p:txBody>
        </p:sp>
        <p:sp>
          <p:nvSpPr>
            <p:cNvPr id="32" name="object 32"/>
            <p:cNvSpPr/>
            <p:nvPr/>
          </p:nvSpPr>
          <p:spPr>
            <a:xfrm>
              <a:off x="1635760" y="2431415"/>
              <a:ext cx="26670" cy="26670"/>
            </a:xfrm>
            <a:custGeom>
              <a:avLst/>
              <a:gdLst/>
              <a:ahLst/>
              <a:cxnLst/>
              <a:rect l="l" t="t" r="r" b="b"/>
              <a:pathLst>
                <a:path w="26669" h="26669">
                  <a:moveTo>
                    <a:pt x="13081" y="0"/>
                  </a:moveTo>
                  <a:lnTo>
                    <a:pt x="20319" y="0"/>
                  </a:lnTo>
                  <a:lnTo>
                    <a:pt x="26162" y="5842"/>
                  </a:lnTo>
                  <a:lnTo>
                    <a:pt x="26162" y="13081"/>
                  </a:lnTo>
                  <a:lnTo>
                    <a:pt x="26162" y="20320"/>
                  </a:lnTo>
                  <a:lnTo>
                    <a:pt x="20319" y="26162"/>
                  </a:lnTo>
                  <a:lnTo>
                    <a:pt x="13081" y="26162"/>
                  </a:lnTo>
                  <a:lnTo>
                    <a:pt x="5841" y="26162"/>
                  </a:lnTo>
                  <a:lnTo>
                    <a:pt x="0" y="20320"/>
                  </a:lnTo>
                  <a:lnTo>
                    <a:pt x="0" y="13081"/>
                  </a:lnTo>
                  <a:lnTo>
                    <a:pt x="0" y="5842"/>
                  </a:lnTo>
                  <a:lnTo>
                    <a:pt x="5841" y="0"/>
                  </a:lnTo>
                  <a:lnTo>
                    <a:pt x="13081" y="0"/>
                  </a:lnTo>
                  <a:close/>
                </a:path>
              </a:pathLst>
            </a:custGeom>
            <a:ln w="9525">
              <a:solidFill>
                <a:srgbClr val="FFFFFF"/>
              </a:solidFill>
            </a:ln>
          </p:spPr>
          <p:txBody>
            <a:bodyPr wrap="square" lIns="0" tIns="0" rIns="0" bIns="0" rtlCol="0"/>
            <a:lstStyle/>
            <a:p>
              <a:endParaRPr/>
            </a:p>
          </p:txBody>
        </p:sp>
        <p:sp>
          <p:nvSpPr>
            <p:cNvPr id="33" name="object 33"/>
            <p:cNvSpPr/>
            <p:nvPr/>
          </p:nvSpPr>
          <p:spPr>
            <a:xfrm>
              <a:off x="1538986" y="1698117"/>
              <a:ext cx="151765" cy="151765"/>
            </a:xfrm>
            <a:custGeom>
              <a:avLst/>
              <a:gdLst/>
              <a:ahLst/>
              <a:cxnLst/>
              <a:rect l="l" t="t" r="r" b="b"/>
              <a:pathLst>
                <a:path w="151764" h="151764">
                  <a:moveTo>
                    <a:pt x="75818" y="0"/>
                  </a:moveTo>
                  <a:lnTo>
                    <a:pt x="46354" y="5968"/>
                  </a:lnTo>
                  <a:lnTo>
                    <a:pt x="22225" y="22225"/>
                  </a:lnTo>
                  <a:lnTo>
                    <a:pt x="5968" y="46354"/>
                  </a:lnTo>
                  <a:lnTo>
                    <a:pt x="0" y="75818"/>
                  </a:lnTo>
                  <a:lnTo>
                    <a:pt x="5968" y="105409"/>
                  </a:lnTo>
                  <a:lnTo>
                    <a:pt x="22225" y="129539"/>
                  </a:lnTo>
                  <a:lnTo>
                    <a:pt x="46354" y="145795"/>
                  </a:lnTo>
                  <a:lnTo>
                    <a:pt x="75818" y="151764"/>
                  </a:lnTo>
                  <a:lnTo>
                    <a:pt x="105409" y="145795"/>
                  </a:lnTo>
                  <a:lnTo>
                    <a:pt x="129539" y="129539"/>
                  </a:lnTo>
                  <a:lnTo>
                    <a:pt x="145795" y="105409"/>
                  </a:lnTo>
                  <a:lnTo>
                    <a:pt x="151764" y="75818"/>
                  </a:lnTo>
                  <a:lnTo>
                    <a:pt x="145795" y="46354"/>
                  </a:lnTo>
                  <a:lnTo>
                    <a:pt x="129539" y="22225"/>
                  </a:lnTo>
                  <a:lnTo>
                    <a:pt x="105409" y="5968"/>
                  </a:lnTo>
                  <a:lnTo>
                    <a:pt x="75818" y="0"/>
                  </a:lnTo>
                  <a:close/>
                </a:path>
              </a:pathLst>
            </a:custGeom>
            <a:solidFill>
              <a:srgbClr val="FFFFFF"/>
            </a:solidFill>
          </p:spPr>
          <p:txBody>
            <a:bodyPr wrap="square" lIns="0" tIns="0" rIns="0" bIns="0" rtlCol="0"/>
            <a:lstStyle/>
            <a:p>
              <a:endParaRPr/>
            </a:p>
          </p:txBody>
        </p:sp>
      </p:grpSp>
      <p:sp>
        <p:nvSpPr>
          <p:cNvPr id="34" name="object 34"/>
          <p:cNvSpPr txBox="1"/>
          <p:nvPr/>
        </p:nvSpPr>
        <p:spPr>
          <a:xfrm>
            <a:off x="1569847" y="1687449"/>
            <a:ext cx="9080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2</a:t>
            </a:r>
            <a:endParaRPr sz="900">
              <a:latin typeface="Montserrat"/>
              <a:cs typeface="Montserrat"/>
            </a:endParaRPr>
          </a:p>
        </p:txBody>
      </p:sp>
      <p:grpSp>
        <p:nvGrpSpPr>
          <p:cNvPr id="35" name="object 35"/>
          <p:cNvGrpSpPr/>
          <p:nvPr/>
        </p:nvGrpSpPr>
        <p:grpSpPr>
          <a:xfrm>
            <a:off x="1535811" y="1694942"/>
            <a:ext cx="189230" cy="1038225"/>
            <a:chOff x="1535811" y="1694942"/>
            <a:chExt cx="189230" cy="1038225"/>
          </a:xfrm>
        </p:grpSpPr>
        <p:sp>
          <p:nvSpPr>
            <p:cNvPr id="36" name="object 36"/>
            <p:cNvSpPr/>
            <p:nvPr/>
          </p:nvSpPr>
          <p:spPr>
            <a:xfrm>
              <a:off x="1538986" y="1698117"/>
              <a:ext cx="151765" cy="151765"/>
            </a:xfrm>
            <a:custGeom>
              <a:avLst/>
              <a:gdLst/>
              <a:ahLst/>
              <a:cxnLst/>
              <a:rect l="l" t="t" r="r" b="b"/>
              <a:pathLst>
                <a:path w="151764" h="151764">
                  <a:moveTo>
                    <a:pt x="75818" y="151764"/>
                  </a:moveTo>
                  <a:lnTo>
                    <a:pt x="105409" y="145795"/>
                  </a:lnTo>
                  <a:lnTo>
                    <a:pt x="129539" y="129539"/>
                  </a:lnTo>
                  <a:lnTo>
                    <a:pt x="145795" y="105409"/>
                  </a:lnTo>
                  <a:lnTo>
                    <a:pt x="151764" y="75818"/>
                  </a:lnTo>
                  <a:lnTo>
                    <a:pt x="145795" y="46354"/>
                  </a:lnTo>
                  <a:lnTo>
                    <a:pt x="129539" y="22225"/>
                  </a:lnTo>
                  <a:lnTo>
                    <a:pt x="105409" y="5968"/>
                  </a:lnTo>
                  <a:lnTo>
                    <a:pt x="75818" y="0"/>
                  </a:lnTo>
                  <a:lnTo>
                    <a:pt x="46354" y="5968"/>
                  </a:lnTo>
                  <a:lnTo>
                    <a:pt x="22225" y="22225"/>
                  </a:lnTo>
                  <a:lnTo>
                    <a:pt x="5968" y="46354"/>
                  </a:lnTo>
                  <a:lnTo>
                    <a:pt x="0" y="75818"/>
                  </a:lnTo>
                  <a:lnTo>
                    <a:pt x="5968" y="105409"/>
                  </a:lnTo>
                  <a:lnTo>
                    <a:pt x="22225" y="129539"/>
                  </a:lnTo>
                  <a:lnTo>
                    <a:pt x="46354" y="145795"/>
                  </a:lnTo>
                  <a:lnTo>
                    <a:pt x="75818" y="151764"/>
                  </a:lnTo>
                  <a:close/>
                </a:path>
              </a:pathLst>
            </a:custGeom>
            <a:ln w="6350">
              <a:solidFill>
                <a:srgbClr val="221F1F"/>
              </a:solidFill>
            </a:ln>
          </p:spPr>
          <p:txBody>
            <a:bodyPr wrap="square" lIns="0" tIns="0" rIns="0" bIns="0" rtlCol="0"/>
            <a:lstStyle/>
            <a:p>
              <a:endParaRPr/>
            </a:p>
          </p:txBody>
        </p:sp>
        <p:sp>
          <p:nvSpPr>
            <p:cNvPr id="37" name="object 37"/>
            <p:cNvSpPr/>
            <p:nvPr/>
          </p:nvSpPr>
          <p:spPr>
            <a:xfrm>
              <a:off x="1573022" y="2581046"/>
              <a:ext cx="151765" cy="151765"/>
            </a:xfrm>
            <a:custGeom>
              <a:avLst/>
              <a:gdLst/>
              <a:ahLst/>
              <a:cxnLst/>
              <a:rect l="l" t="t" r="r" b="b"/>
              <a:pathLst>
                <a:path w="151764" h="151764">
                  <a:moveTo>
                    <a:pt x="75819" y="0"/>
                  </a:moveTo>
                  <a:lnTo>
                    <a:pt x="46228" y="5956"/>
                  </a:lnTo>
                  <a:lnTo>
                    <a:pt x="22225" y="22225"/>
                  </a:lnTo>
                  <a:lnTo>
                    <a:pt x="5841" y="46342"/>
                  </a:lnTo>
                  <a:lnTo>
                    <a:pt x="0" y="75869"/>
                  </a:lnTo>
                  <a:lnTo>
                    <a:pt x="5841" y="105409"/>
                  </a:lnTo>
                  <a:lnTo>
                    <a:pt x="22225" y="129539"/>
                  </a:lnTo>
                  <a:lnTo>
                    <a:pt x="46228" y="145795"/>
                  </a:lnTo>
                  <a:lnTo>
                    <a:pt x="75819" y="151764"/>
                  </a:lnTo>
                  <a:lnTo>
                    <a:pt x="105409" y="145795"/>
                  </a:lnTo>
                  <a:lnTo>
                    <a:pt x="129540" y="129539"/>
                  </a:lnTo>
                  <a:lnTo>
                    <a:pt x="145796" y="105409"/>
                  </a:lnTo>
                  <a:lnTo>
                    <a:pt x="151765" y="75869"/>
                  </a:lnTo>
                  <a:lnTo>
                    <a:pt x="145796" y="46342"/>
                  </a:lnTo>
                  <a:lnTo>
                    <a:pt x="129540" y="22225"/>
                  </a:lnTo>
                  <a:lnTo>
                    <a:pt x="105409" y="5956"/>
                  </a:lnTo>
                  <a:lnTo>
                    <a:pt x="75819" y="0"/>
                  </a:lnTo>
                  <a:close/>
                </a:path>
              </a:pathLst>
            </a:custGeom>
            <a:solidFill>
              <a:srgbClr val="FFFFFF"/>
            </a:solidFill>
          </p:spPr>
          <p:txBody>
            <a:bodyPr wrap="square" lIns="0" tIns="0" rIns="0" bIns="0" rtlCol="0"/>
            <a:lstStyle/>
            <a:p>
              <a:endParaRPr/>
            </a:p>
          </p:txBody>
        </p:sp>
      </p:grpSp>
      <p:sp>
        <p:nvSpPr>
          <p:cNvPr id="38" name="object 38"/>
          <p:cNvSpPr txBox="1"/>
          <p:nvPr/>
        </p:nvSpPr>
        <p:spPr>
          <a:xfrm>
            <a:off x="1604010" y="2570784"/>
            <a:ext cx="901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3</a:t>
            </a:r>
            <a:endParaRPr sz="900">
              <a:latin typeface="Montserrat"/>
              <a:cs typeface="Montserrat"/>
            </a:endParaRPr>
          </a:p>
        </p:txBody>
      </p:sp>
      <p:grpSp>
        <p:nvGrpSpPr>
          <p:cNvPr id="39" name="object 39"/>
          <p:cNvGrpSpPr/>
          <p:nvPr/>
        </p:nvGrpSpPr>
        <p:grpSpPr>
          <a:xfrm>
            <a:off x="1373758" y="1589913"/>
            <a:ext cx="354330" cy="1236345"/>
            <a:chOff x="1373758" y="1589913"/>
            <a:chExt cx="354330" cy="1236345"/>
          </a:xfrm>
        </p:grpSpPr>
        <p:sp>
          <p:nvSpPr>
            <p:cNvPr id="40" name="object 40"/>
            <p:cNvSpPr/>
            <p:nvPr/>
          </p:nvSpPr>
          <p:spPr>
            <a:xfrm>
              <a:off x="1573022" y="2581046"/>
              <a:ext cx="151765" cy="151765"/>
            </a:xfrm>
            <a:custGeom>
              <a:avLst/>
              <a:gdLst/>
              <a:ahLst/>
              <a:cxnLst/>
              <a:rect l="l" t="t" r="r" b="b"/>
              <a:pathLst>
                <a:path w="151764" h="151764">
                  <a:moveTo>
                    <a:pt x="75819" y="151764"/>
                  </a:moveTo>
                  <a:lnTo>
                    <a:pt x="105409" y="145795"/>
                  </a:lnTo>
                  <a:lnTo>
                    <a:pt x="129540" y="129539"/>
                  </a:lnTo>
                  <a:lnTo>
                    <a:pt x="145796" y="105409"/>
                  </a:lnTo>
                  <a:lnTo>
                    <a:pt x="151765" y="75869"/>
                  </a:lnTo>
                  <a:lnTo>
                    <a:pt x="145796" y="46342"/>
                  </a:lnTo>
                  <a:lnTo>
                    <a:pt x="129540" y="22225"/>
                  </a:lnTo>
                  <a:lnTo>
                    <a:pt x="105409" y="5956"/>
                  </a:lnTo>
                  <a:lnTo>
                    <a:pt x="75819" y="0"/>
                  </a:lnTo>
                  <a:lnTo>
                    <a:pt x="46228" y="5956"/>
                  </a:lnTo>
                  <a:lnTo>
                    <a:pt x="22225" y="22225"/>
                  </a:lnTo>
                  <a:lnTo>
                    <a:pt x="5841" y="46342"/>
                  </a:lnTo>
                  <a:lnTo>
                    <a:pt x="0" y="75869"/>
                  </a:lnTo>
                  <a:lnTo>
                    <a:pt x="5841" y="105409"/>
                  </a:lnTo>
                  <a:lnTo>
                    <a:pt x="22225" y="129539"/>
                  </a:lnTo>
                  <a:lnTo>
                    <a:pt x="46228" y="145795"/>
                  </a:lnTo>
                  <a:lnTo>
                    <a:pt x="75819" y="151764"/>
                  </a:lnTo>
                  <a:close/>
                </a:path>
              </a:pathLst>
            </a:custGeom>
            <a:ln w="6350">
              <a:solidFill>
                <a:srgbClr val="221F1F"/>
              </a:solidFill>
            </a:ln>
          </p:spPr>
          <p:txBody>
            <a:bodyPr wrap="square" lIns="0" tIns="0" rIns="0" bIns="0" rtlCol="0"/>
            <a:lstStyle/>
            <a:p>
              <a:endParaRPr/>
            </a:p>
          </p:txBody>
        </p:sp>
        <p:sp>
          <p:nvSpPr>
            <p:cNvPr id="41" name="object 41"/>
            <p:cNvSpPr/>
            <p:nvPr/>
          </p:nvSpPr>
          <p:spPr>
            <a:xfrm>
              <a:off x="1386459" y="1589913"/>
              <a:ext cx="0" cy="1236345"/>
            </a:xfrm>
            <a:custGeom>
              <a:avLst/>
              <a:gdLst/>
              <a:ahLst/>
              <a:cxnLst/>
              <a:rect l="l" t="t" r="r" b="b"/>
              <a:pathLst>
                <a:path h="1236345">
                  <a:moveTo>
                    <a:pt x="0" y="0"/>
                  </a:moveTo>
                  <a:lnTo>
                    <a:pt x="0" y="1235951"/>
                  </a:lnTo>
                </a:path>
              </a:pathLst>
            </a:custGeom>
            <a:ln w="25401">
              <a:solidFill>
                <a:srgbClr val="FFFFFF"/>
              </a:solidFill>
            </a:ln>
          </p:spPr>
          <p:txBody>
            <a:bodyPr wrap="square" lIns="0" tIns="0" rIns="0" bIns="0" rtlCol="0"/>
            <a:lstStyle/>
            <a:p>
              <a:endParaRPr/>
            </a:p>
          </p:txBody>
        </p:sp>
      </p:grpSp>
      <p:grpSp>
        <p:nvGrpSpPr>
          <p:cNvPr id="42" name="object 42"/>
          <p:cNvGrpSpPr/>
          <p:nvPr/>
        </p:nvGrpSpPr>
        <p:grpSpPr>
          <a:xfrm>
            <a:off x="2776982" y="2446482"/>
            <a:ext cx="2160270" cy="1122218"/>
            <a:chOff x="2776982" y="1671701"/>
            <a:chExt cx="2160270" cy="1234440"/>
          </a:xfrm>
        </p:grpSpPr>
        <p:pic>
          <p:nvPicPr>
            <p:cNvPr id="43" name="object 43"/>
            <p:cNvPicPr/>
            <p:nvPr/>
          </p:nvPicPr>
          <p:blipFill>
            <a:blip r:embed="rId3" cstate="print"/>
            <a:stretch>
              <a:fillRect/>
            </a:stretch>
          </p:blipFill>
          <p:spPr>
            <a:xfrm>
              <a:off x="2776982" y="1671701"/>
              <a:ext cx="2160270" cy="1234427"/>
            </a:xfrm>
            <a:prstGeom prst="rect">
              <a:avLst/>
            </a:prstGeom>
          </p:spPr>
        </p:pic>
        <p:sp>
          <p:nvSpPr>
            <p:cNvPr id="44" name="object 44"/>
            <p:cNvSpPr/>
            <p:nvPr/>
          </p:nvSpPr>
          <p:spPr>
            <a:xfrm>
              <a:off x="3478657" y="2561742"/>
              <a:ext cx="0" cy="176530"/>
            </a:xfrm>
            <a:custGeom>
              <a:avLst/>
              <a:gdLst/>
              <a:ahLst/>
              <a:cxnLst/>
              <a:rect l="l" t="t" r="r" b="b"/>
              <a:pathLst>
                <a:path h="176530">
                  <a:moveTo>
                    <a:pt x="0" y="176225"/>
                  </a:moveTo>
                  <a:lnTo>
                    <a:pt x="0" y="0"/>
                  </a:lnTo>
                </a:path>
              </a:pathLst>
            </a:custGeom>
            <a:ln w="15237">
              <a:solidFill>
                <a:srgbClr val="FFFFFF"/>
              </a:solidFill>
            </a:ln>
          </p:spPr>
          <p:txBody>
            <a:bodyPr wrap="square" lIns="0" tIns="0" rIns="0" bIns="0" rtlCol="0"/>
            <a:lstStyle/>
            <a:p>
              <a:endParaRPr/>
            </a:p>
          </p:txBody>
        </p:sp>
        <p:sp>
          <p:nvSpPr>
            <p:cNvPr id="45" name="object 45"/>
            <p:cNvSpPr/>
            <p:nvPr/>
          </p:nvSpPr>
          <p:spPr>
            <a:xfrm>
              <a:off x="3478657" y="2561742"/>
              <a:ext cx="0" cy="176530"/>
            </a:xfrm>
            <a:custGeom>
              <a:avLst/>
              <a:gdLst/>
              <a:ahLst/>
              <a:cxnLst/>
              <a:rect l="l" t="t" r="r" b="b"/>
              <a:pathLst>
                <a:path h="176530">
                  <a:moveTo>
                    <a:pt x="0" y="176225"/>
                  </a:moveTo>
                  <a:lnTo>
                    <a:pt x="0" y="0"/>
                  </a:lnTo>
                </a:path>
              </a:pathLst>
            </a:custGeom>
            <a:ln w="7621">
              <a:solidFill>
                <a:srgbClr val="221F1F"/>
              </a:solidFill>
            </a:ln>
          </p:spPr>
          <p:txBody>
            <a:bodyPr wrap="square" lIns="0" tIns="0" rIns="0" bIns="0" rtlCol="0"/>
            <a:lstStyle/>
            <a:p>
              <a:endParaRPr/>
            </a:p>
          </p:txBody>
        </p:sp>
        <p:sp>
          <p:nvSpPr>
            <p:cNvPr id="46" name="object 46"/>
            <p:cNvSpPr/>
            <p:nvPr/>
          </p:nvSpPr>
          <p:spPr>
            <a:xfrm>
              <a:off x="3465576" y="2537993"/>
              <a:ext cx="26670" cy="26670"/>
            </a:xfrm>
            <a:custGeom>
              <a:avLst/>
              <a:gdLst/>
              <a:ahLst/>
              <a:cxnLst/>
              <a:rect l="l" t="t" r="r" b="b"/>
              <a:pathLst>
                <a:path w="26670" h="26669">
                  <a:moveTo>
                    <a:pt x="20320" y="0"/>
                  </a:moveTo>
                  <a:lnTo>
                    <a:pt x="5841" y="0"/>
                  </a:lnTo>
                  <a:lnTo>
                    <a:pt x="0" y="5867"/>
                  </a:lnTo>
                  <a:lnTo>
                    <a:pt x="0" y="20332"/>
                  </a:lnTo>
                  <a:lnTo>
                    <a:pt x="5841" y="26200"/>
                  </a:lnTo>
                  <a:lnTo>
                    <a:pt x="20320" y="26200"/>
                  </a:lnTo>
                  <a:lnTo>
                    <a:pt x="26162" y="20332"/>
                  </a:lnTo>
                  <a:lnTo>
                    <a:pt x="26162" y="5867"/>
                  </a:lnTo>
                  <a:lnTo>
                    <a:pt x="20320" y="0"/>
                  </a:lnTo>
                  <a:close/>
                </a:path>
              </a:pathLst>
            </a:custGeom>
            <a:solidFill>
              <a:srgbClr val="221F1F"/>
            </a:solidFill>
          </p:spPr>
          <p:txBody>
            <a:bodyPr wrap="square" lIns="0" tIns="0" rIns="0" bIns="0" rtlCol="0"/>
            <a:lstStyle/>
            <a:p>
              <a:endParaRPr/>
            </a:p>
          </p:txBody>
        </p:sp>
        <p:sp>
          <p:nvSpPr>
            <p:cNvPr id="47" name="object 47"/>
            <p:cNvSpPr/>
            <p:nvPr/>
          </p:nvSpPr>
          <p:spPr>
            <a:xfrm>
              <a:off x="3465576" y="2537993"/>
              <a:ext cx="26670" cy="26670"/>
            </a:xfrm>
            <a:custGeom>
              <a:avLst/>
              <a:gdLst/>
              <a:ahLst/>
              <a:cxnLst/>
              <a:rect l="l" t="t" r="r" b="b"/>
              <a:pathLst>
                <a:path w="26670" h="26669">
                  <a:moveTo>
                    <a:pt x="13081" y="26200"/>
                  </a:moveTo>
                  <a:lnTo>
                    <a:pt x="20320" y="26200"/>
                  </a:lnTo>
                  <a:lnTo>
                    <a:pt x="26162" y="20332"/>
                  </a:lnTo>
                  <a:lnTo>
                    <a:pt x="26162" y="13093"/>
                  </a:lnTo>
                  <a:lnTo>
                    <a:pt x="26162" y="5867"/>
                  </a:lnTo>
                  <a:lnTo>
                    <a:pt x="20320" y="0"/>
                  </a:lnTo>
                  <a:lnTo>
                    <a:pt x="13081" y="0"/>
                  </a:lnTo>
                  <a:lnTo>
                    <a:pt x="5841" y="0"/>
                  </a:lnTo>
                  <a:lnTo>
                    <a:pt x="0" y="5867"/>
                  </a:lnTo>
                  <a:lnTo>
                    <a:pt x="0" y="13093"/>
                  </a:lnTo>
                  <a:lnTo>
                    <a:pt x="0" y="20332"/>
                  </a:lnTo>
                  <a:lnTo>
                    <a:pt x="5841" y="26200"/>
                  </a:lnTo>
                  <a:lnTo>
                    <a:pt x="13081" y="26200"/>
                  </a:lnTo>
                  <a:close/>
                </a:path>
              </a:pathLst>
            </a:custGeom>
            <a:ln w="9525">
              <a:solidFill>
                <a:srgbClr val="FFFFFF"/>
              </a:solidFill>
            </a:ln>
          </p:spPr>
          <p:txBody>
            <a:bodyPr wrap="square" lIns="0" tIns="0" rIns="0" bIns="0" rtlCol="0"/>
            <a:lstStyle/>
            <a:p>
              <a:endParaRPr/>
            </a:p>
          </p:txBody>
        </p:sp>
        <p:sp>
          <p:nvSpPr>
            <p:cNvPr id="48" name="object 48"/>
            <p:cNvSpPr/>
            <p:nvPr/>
          </p:nvSpPr>
          <p:spPr>
            <a:xfrm>
              <a:off x="3402711" y="2722511"/>
              <a:ext cx="152400" cy="152400"/>
            </a:xfrm>
            <a:custGeom>
              <a:avLst/>
              <a:gdLst/>
              <a:ahLst/>
              <a:cxnLst/>
              <a:rect l="l" t="t" r="r" b="b"/>
              <a:pathLst>
                <a:path w="152400" h="152400">
                  <a:moveTo>
                    <a:pt x="75946" y="0"/>
                  </a:moveTo>
                  <a:lnTo>
                    <a:pt x="46354" y="5968"/>
                  </a:lnTo>
                  <a:lnTo>
                    <a:pt x="22225" y="22250"/>
                  </a:lnTo>
                  <a:lnTo>
                    <a:pt x="5968" y="46380"/>
                  </a:lnTo>
                  <a:lnTo>
                    <a:pt x="0" y="75933"/>
                  </a:lnTo>
                  <a:lnTo>
                    <a:pt x="5968" y="105486"/>
                  </a:lnTo>
                  <a:lnTo>
                    <a:pt x="22225" y="129628"/>
                  </a:lnTo>
                  <a:lnTo>
                    <a:pt x="46354" y="145910"/>
                  </a:lnTo>
                  <a:lnTo>
                    <a:pt x="75946" y="151866"/>
                  </a:lnTo>
                  <a:lnTo>
                    <a:pt x="105537" y="145910"/>
                  </a:lnTo>
                  <a:lnTo>
                    <a:pt x="129666" y="129628"/>
                  </a:lnTo>
                  <a:lnTo>
                    <a:pt x="145923" y="105486"/>
                  </a:lnTo>
                  <a:lnTo>
                    <a:pt x="151891" y="75933"/>
                  </a:lnTo>
                  <a:lnTo>
                    <a:pt x="145923" y="46380"/>
                  </a:lnTo>
                  <a:lnTo>
                    <a:pt x="129666" y="22250"/>
                  </a:lnTo>
                  <a:lnTo>
                    <a:pt x="105537" y="5968"/>
                  </a:lnTo>
                  <a:lnTo>
                    <a:pt x="75946" y="0"/>
                  </a:lnTo>
                  <a:close/>
                </a:path>
              </a:pathLst>
            </a:custGeom>
            <a:solidFill>
              <a:srgbClr val="FFFFFF"/>
            </a:solidFill>
          </p:spPr>
          <p:txBody>
            <a:bodyPr wrap="square" lIns="0" tIns="0" rIns="0" bIns="0" rtlCol="0"/>
            <a:lstStyle/>
            <a:p>
              <a:endParaRPr/>
            </a:p>
          </p:txBody>
        </p:sp>
      </p:grpSp>
      <p:sp>
        <p:nvSpPr>
          <p:cNvPr id="49" name="object 49"/>
          <p:cNvSpPr txBox="1"/>
          <p:nvPr/>
        </p:nvSpPr>
        <p:spPr>
          <a:xfrm>
            <a:off x="3423665" y="3406140"/>
            <a:ext cx="11176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B</a:t>
            </a:r>
          </a:p>
        </p:txBody>
      </p:sp>
      <p:sp>
        <p:nvSpPr>
          <p:cNvPr id="50" name="object 50"/>
          <p:cNvSpPr/>
          <p:nvPr/>
        </p:nvSpPr>
        <p:spPr>
          <a:xfrm>
            <a:off x="3402710" y="3405975"/>
            <a:ext cx="152400" cy="152400"/>
          </a:xfrm>
          <a:custGeom>
            <a:avLst/>
            <a:gdLst/>
            <a:ahLst/>
            <a:cxnLst/>
            <a:rect l="l" t="t" r="r" b="b"/>
            <a:pathLst>
              <a:path w="152400" h="152400">
                <a:moveTo>
                  <a:pt x="75946" y="151866"/>
                </a:moveTo>
                <a:lnTo>
                  <a:pt x="105537" y="145910"/>
                </a:lnTo>
                <a:lnTo>
                  <a:pt x="129666" y="129628"/>
                </a:lnTo>
                <a:lnTo>
                  <a:pt x="145923" y="105486"/>
                </a:lnTo>
                <a:lnTo>
                  <a:pt x="151891" y="75933"/>
                </a:lnTo>
                <a:lnTo>
                  <a:pt x="145923" y="46380"/>
                </a:lnTo>
                <a:lnTo>
                  <a:pt x="129666" y="22250"/>
                </a:lnTo>
                <a:lnTo>
                  <a:pt x="105537" y="5968"/>
                </a:lnTo>
                <a:lnTo>
                  <a:pt x="75946" y="0"/>
                </a:lnTo>
                <a:lnTo>
                  <a:pt x="46354" y="5968"/>
                </a:lnTo>
                <a:lnTo>
                  <a:pt x="22225" y="22250"/>
                </a:lnTo>
                <a:lnTo>
                  <a:pt x="5968" y="46380"/>
                </a:lnTo>
                <a:lnTo>
                  <a:pt x="0" y="75933"/>
                </a:lnTo>
                <a:lnTo>
                  <a:pt x="5968" y="105486"/>
                </a:lnTo>
                <a:lnTo>
                  <a:pt x="22225" y="129628"/>
                </a:lnTo>
                <a:lnTo>
                  <a:pt x="46354" y="145910"/>
                </a:lnTo>
                <a:lnTo>
                  <a:pt x="75946" y="151866"/>
                </a:lnTo>
                <a:close/>
              </a:path>
            </a:pathLst>
          </a:custGeom>
          <a:ln w="6350">
            <a:solidFill>
              <a:srgbClr val="221F1F"/>
            </a:solidFill>
          </a:ln>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32E95D-9326-A53D-4DC5-C4E44C864AAB}"/>
              </a:ext>
            </a:extLst>
          </p:cNvPr>
          <p:cNvSpPr>
            <a:spLocks noGrp="1"/>
          </p:cNvSpPr>
          <p:nvPr>
            <p:ph sz="half" idx="2"/>
          </p:nvPr>
        </p:nvSpPr>
        <p:spPr>
          <a:xfrm>
            <a:off x="271678" y="596900"/>
            <a:ext cx="2257425" cy="2800767"/>
          </a:xfrm>
        </p:spPr>
        <p:txBody>
          <a:bodyPr/>
          <a:lstStyle/>
          <a:p>
            <a:pPr algn="just"/>
            <a:r>
              <a:rPr lang="es-ES" dirty="0"/>
              <a:t>Indicador de  desgaste de las pastillas de freno</a:t>
            </a:r>
          </a:p>
          <a:p>
            <a:pPr algn="just"/>
            <a:r>
              <a:rPr lang="es-ES" dirty="0"/>
              <a:t>Compruebe visualmente el desgaste de las pastillas de freno. Si el desgaste se encuentra más allá de la ranura indicadora de desgaste como se muestra en la figura , reemplace las pastillas de freno</a:t>
            </a:r>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ES" b="1" dirty="0"/>
          </a:p>
          <a:p>
            <a:endParaRPr lang="es-ES" b="1" dirty="0"/>
          </a:p>
          <a:p>
            <a:pPr algn="just"/>
            <a:r>
              <a:rPr lang="es-ES" b="1" dirty="0"/>
              <a:t>  NOTA</a:t>
            </a:r>
          </a:p>
          <a:p>
            <a:pPr algn="just"/>
            <a:r>
              <a:rPr lang="es-ES" dirty="0"/>
              <a:t>Las pastillas de freno  deben reemplazarse  como un conjunto si el indicador de límite de desgaste de las  pastillas de   freno se muestra mas allá del desgaste.</a:t>
            </a:r>
            <a:endParaRPr lang="es-MX" dirty="0"/>
          </a:p>
        </p:txBody>
      </p:sp>
      <p:pic>
        <p:nvPicPr>
          <p:cNvPr id="11" name="Marcador de contenido 10">
            <a:extLst>
              <a:ext uri="{FF2B5EF4-FFF2-40B4-BE49-F238E27FC236}">
                <a16:creationId xmlns:a16="http://schemas.microsoft.com/office/drawing/2014/main" id="{AB8EDB84-EB67-8552-29DA-F5A6C217C565}"/>
              </a:ext>
            </a:extLst>
          </p:cNvPr>
          <p:cNvPicPr>
            <a:picLocks noGrp="1" noChangeAspect="1"/>
          </p:cNvPicPr>
          <p:nvPr>
            <p:ph sz="half" idx="3"/>
          </p:nvPr>
        </p:nvPicPr>
        <p:blipFill>
          <a:blip r:embed="rId2"/>
          <a:stretch>
            <a:fillRect/>
          </a:stretch>
        </p:blipFill>
        <p:spPr>
          <a:xfrm>
            <a:off x="244856" y="1321849"/>
            <a:ext cx="4838996" cy="1256251"/>
          </a:xfrm>
          <a:prstGeom prst="rect">
            <a:avLst/>
          </a:prstGeom>
        </p:spPr>
      </p:pic>
      <p:sp>
        <p:nvSpPr>
          <p:cNvPr id="12" name="object 6">
            <a:extLst>
              <a:ext uri="{FF2B5EF4-FFF2-40B4-BE49-F238E27FC236}">
                <a16:creationId xmlns:a16="http://schemas.microsoft.com/office/drawing/2014/main" id="{F2869195-ADC9-BD26-F27E-57BF22FAE56C}"/>
              </a:ext>
            </a:extLst>
          </p:cNvPr>
          <p:cNvSpPr txBox="1">
            <a:spLocks/>
          </p:cNvSpPr>
          <p:nvPr/>
        </p:nvSpPr>
        <p:spPr>
          <a:xfrm>
            <a:off x="271678" y="215900"/>
            <a:ext cx="3332479" cy="177800"/>
          </a:xfrm>
          <a:prstGeom prst="rect">
            <a:avLst/>
          </a:prstGeom>
        </p:spPr>
        <p:txBody>
          <a:bodyPr vert="horz" wrap="square" lIns="0" tIns="12700" rIns="0" bIns="0" rtlCol="0">
            <a:spAutoFit/>
          </a:bodyPr>
          <a:lstStyle>
            <a:lvl1pPr>
              <a:defRPr sz="1000" b="1" i="0">
                <a:solidFill>
                  <a:schemeClr val="tx1"/>
                </a:solidFill>
                <a:latin typeface="Montserrat-SemiBold"/>
                <a:ea typeface="+mj-ea"/>
                <a:cs typeface="Montserrat-SemiBold"/>
              </a:defRPr>
            </a:lvl1pPr>
          </a:lstStyle>
          <a:p>
            <a:pPr marL="12700">
              <a:spcBef>
                <a:spcPts val="100"/>
              </a:spcBef>
            </a:pPr>
            <a:r>
              <a:rPr lang="es-MX" sz="900" dirty="0"/>
              <a:t>PROCEDIMIENTOS</a:t>
            </a:r>
            <a:r>
              <a:rPr lang="es-MX" sz="900" spc="-45" dirty="0"/>
              <a:t> </a:t>
            </a:r>
            <a:r>
              <a:rPr lang="es-MX" sz="900" dirty="0"/>
              <a:t>SUGERIDOS</a:t>
            </a:r>
            <a:r>
              <a:rPr lang="es-MX" sz="900" spc="-25" dirty="0"/>
              <a:t> </a:t>
            </a:r>
            <a:r>
              <a:rPr lang="es-MX" sz="900" dirty="0"/>
              <a:t>DE</a:t>
            </a:r>
            <a:r>
              <a:rPr lang="es-MX" sz="900" spc="-25" dirty="0"/>
              <a:t> </a:t>
            </a:r>
            <a:r>
              <a:rPr lang="es-MX" sz="900" spc="-10" dirty="0"/>
              <a:t>MANTENIMIENTO</a:t>
            </a:r>
            <a:endParaRPr lang="es-MX" sz="900" dirty="0"/>
          </a:p>
        </p:txBody>
      </p:sp>
    </p:spTree>
    <p:extLst>
      <p:ext uri="{BB962C8B-B14F-4D97-AF65-F5344CB8AC3E}">
        <p14:creationId xmlns:p14="http://schemas.microsoft.com/office/powerpoint/2010/main" val="3008779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1710" cy="424180"/>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
                <a:cs typeface="Montserrat"/>
              </a:rPr>
              <a:t>FRENO</a:t>
            </a:r>
            <a:r>
              <a:rPr sz="800" b="1" spc="-10" dirty="0">
                <a:latin typeface="Montserrat"/>
                <a:cs typeface="Montserrat"/>
              </a:rPr>
              <a:t> TRASERO</a:t>
            </a:r>
            <a:endParaRPr sz="800">
              <a:latin typeface="Montserrat"/>
              <a:cs typeface="Montserrat"/>
            </a:endParaRPr>
          </a:p>
          <a:p>
            <a:pPr marL="241300" marR="5080" indent="-228600">
              <a:lnSpc>
                <a:spcPct val="100000"/>
              </a:lnSpc>
              <a:spcBef>
                <a:spcPts val="495"/>
              </a:spcBef>
              <a:tabLst>
                <a:tab pos="240665" algn="l"/>
              </a:tabLst>
            </a:pPr>
            <a:r>
              <a:rPr sz="700" spc="-25" dirty="0">
                <a:latin typeface="Montserrat"/>
                <a:cs typeface="Montserrat"/>
              </a:rPr>
              <a:t>1.</a:t>
            </a:r>
            <a:r>
              <a:rPr sz="700" dirty="0">
                <a:latin typeface="Montserrat"/>
                <a:cs typeface="Montserrat"/>
              </a:rPr>
              <a:t>	Medir</a:t>
            </a:r>
            <a:r>
              <a:rPr sz="700" spc="215"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juego</a:t>
            </a:r>
            <a:r>
              <a:rPr sz="700" spc="200" dirty="0">
                <a:latin typeface="Montserrat"/>
                <a:cs typeface="Montserrat"/>
              </a:rPr>
              <a:t> </a:t>
            </a:r>
            <a:r>
              <a:rPr sz="700" dirty="0">
                <a:latin typeface="Montserrat"/>
                <a:cs typeface="Montserrat"/>
              </a:rPr>
              <a:t>libre</a:t>
            </a:r>
            <a:r>
              <a:rPr sz="700" spc="215" dirty="0">
                <a:latin typeface="Montserrat"/>
                <a:cs typeface="Montserrat"/>
              </a:rPr>
              <a:t> </a:t>
            </a:r>
            <a:r>
              <a:rPr sz="700" dirty="0">
                <a:latin typeface="Montserrat"/>
                <a:cs typeface="Montserrat"/>
              </a:rPr>
              <a:t>en</a:t>
            </a:r>
            <a:r>
              <a:rPr sz="700" spc="215"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pedal</a:t>
            </a:r>
            <a:r>
              <a:rPr sz="700" spc="210" dirty="0">
                <a:latin typeface="Montserrat"/>
                <a:cs typeface="Montserrat"/>
              </a:rPr>
              <a:t> </a:t>
            </a:r>
            <a:r>
              <a:rPr sz="700" dirty="0">
                <a:latin typeface="Montserrat"/>
                <a:cs typeface="Montserrat"/>
              </a:rPr>
              <a:t>de</a:t>
            </a:r>
            <a:r>
              <a:rPr sz="700" spc="215"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trasero,</a:t>
            </a:r>
            <a:r>
              <a:rPr sz="700" spc="-15" dirty="0">
                <a:latin typeface="Montserrat"/>
                <a:cs typeface="Montserrat"/>
              </a:rPr>
              <a:t> </a:t>
            </a:r>
            <a:r>
              <a:rPr sz="700" dirty="0">
                <a:latin typeface="Montserrat"/>
                <a:cs typeface="Montserrat"/>
              </a:rPr>
              <a:t>como</a:t>
            </a:r>
            <a:r>
              <a:rPr sz="700" spc="-1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observa en</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figura.</a:t>
            </a:r>
            <a:endParaRPr sz="700">
              <a:latin typeface="Montserrat"/>
              <a:cs typeface="Montserrat"/>
            </a:endParaRPr>
          </a:p>
        </p:txBody>
      </p:sp>
      <p:sp>
        <p:nvSpPr>
          <p:cNvPr id="3" name="object 3"/>
          <p:cNvSpPr txBox="1"/>
          <p:nvPr/>
        </p:nvSpPr>
        <p:spPr>
          <a:xfrm>
            <a:off x="270459" y="1974342"/>
            <a:ext cx="2253615" cy="622935"/>
          </a:xfrm>
          <a:prstGeom prst="rect">
            <a:avLst/>
          </a:prstGeom>
        </p:spPr>
        <p:txBody>
          <a:bodyPr vert="horz" wrap="square" lIns="0" tIns="12065" rIns="0" bIns="0" rtlCol="0">
            <a:spAutoFit/>
          </a:bodyPr>
          <a:lstStyle/>
          <a:p>
            <a:pPr marL="241300" marR="6985" indent="-228600" algn="just">
              <a:lnSpc>
                <a:spcPct val="100000"/>
              </a:lnSpc>
              <a:spcBef>
                <a:spcPts val="95"/>
              </a:spcBef>
              <a:buAutoNum type="arabicPeriod" startAt="2"/>
              <a:tabLst>
                <a:tab pos="241300" algn="l"/>
              </a:tabLst>
            </a:pPr>
            <a:r>
              <a:rPr sz="700" dirty="0">
                <a:latin typeface="Montserrat"/>
                <a:cs typeface="Montserrat"/>
              </a:rPr>
              <a:t>EL</a:t>
            </a:r>
            <a:r>
              <a:rPr sz="700" spc="-10" dirty="0">
                <a:latin typeface="Montserrat"/>
                <a:cs typeface="Montserrat"/>
              </a:rPr>
              <a:t> </a:t>
            </a:r>
            <a:r>
              <a:rPr sz="700" dirty="0">
                <a:latin typeface="Montserrat"/>
                <a:cs typeface="Montserrat"/>
              </a:rPr>
              <a:t>juego libre</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 leva debe</a:t>
            </a:r>
            <a:r>
              <a:rPr sz="700" spc="5" dirty="0">
                <a:latin typeface="Montserrat"/>
                <a:cs typeface="Montserrat"/>
              </a:rPr>
              <a:t> </a:t>
            </a:r>
            <a:r>
              <a:rPr sz="700" dirty="0">
                <a:latin typeface="Montserrat"/>
                <a:cs typeface="Montserrat"/>
              </a:rPr>
              <a:t>estar entre</a:t>
            </a:r>
            <a:r>
              <a:rPr sz="700" spc="-5" dirty="0">
                <a:latin typeface="Montserrat"/>
                <a:cs typeface="Montserrat"/>
              </a:rPr>
              <a:t> </a:t>
            </a:r>
            <a:r>
              <a:rPr sz="700" dirty="0">
                <a:latin typeface="Montserrat"/>
                <a:cs typeface="Montserrat"/>
              </a:rPr>
              <a:t>15</a:t>
            </a:r>
            <a:r>
              <a:rPr sz="700" spc="-5"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20</a:t>
            </a:r>
            <a:r>
              <a:rPr sz="700" spc="-10" dirty="0">
                <a:latin typeface="Montserrat"/>
                <a:cs typeface="Montserrat"/>
              </a:rPr>
              <a:t> </a:t>
            </a:r>
            <a:r>
              <a:rPr sz="700" spc="-25" dirty="0">
                <a:latin typeface="Montserrat"/>
                <a:cs typeface="Montserrat"/>
              </a:rPr>
              <a:t>mm.</a:t>
            </a:r>
            <a:endParaRPr sz="700">
              <a:latin typeface="Montserrat"/>
              <a:cs typeface="Montserrat"/>
            </a:endParaRPr>
          </a:p>
          <a:p>
            <a:pPr marL="241300" marR="5080" indent="-228600" algn="just">
              <a:lnSpc>
                <a:spcPct val="100000"/>
              </a:lnSpc>
              <a:spcBef>
                <a:spcPts val="505"/>
              </a:spcBef>
              <a:buAutoNum type="arabicPeriod" startAt="2"/>
              <a:tabLst>
                <a:tab pos="241300" algn="l"/>
              </a:tabLst>
            </a:pPr>
            <a:r>
              <a:rPr sz="700" dirty="0">
                <a:latin typeface="Montserrat"/>
                <a:cs typeface="Montserrat"/>
              </a:rPr>
              <a:t>Si</a:t>
            </a:r>
            <a:r>
              <a:rPr sz="700" spc="4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juego</a:t>
            </a:r>
            <a:r>
              <a:rPr sz="700" spc="30" dirty="0">
                <a:latin typeface="Montserrat"/>
                <a:cs typeface="Montserrat"/>
              </a:rPr>
              <a:t> </a:t>
            </a:r>
            <a:r>
              <a:rPr sz="700" dirty="0">
                <a:latin typeface="Montserrat"/>
                <a:cs typeface="Montserrat"/>
              </a:rPr>
              <a:t>libre</a:t>
            </a:r>
            <a:r>
              <a:rPr sz="700" spc="50" dirty="0">
                <a:latin typeface="Montserrat"/>
                <a:cs typeface="Montserrat"/>
              </a:rPr>
              <a:t> </a:t>
            </a:r>
            <a:r>
              <a:rPr sz="700" dirty="0">
                <a:latin typeface="Montserrat"/>
                <a:cs typeface="Montserrat"/>
              </a:rPr>
              <a:t>es</a:t>
            </a:r>
            <a:r>
              <a:rPr sz="700" spc="40" dirty="0">
                <a:latin typeface="Montserrat"/>
                <a:cs typeface="Montserrat"/>
              </a:rPr>
              <a:t> </a:t>
            </a:r>
            <a:r>
              <a:rPr sz="700" dirty="0">
                <a:latin typeface="Montserrat"/>
                <a:cs typeface="Montserrat"/>
              </a:rPr>
              <a:t>mayor</a:t>
            </a:r>
            <a:r>
              <a:rPr sz="700" spc="45" dirty="0">
                <a:latin typeface="Montserrat"/>
                <a:cs typeface="Montserrat"/>
              </a:rPr>
              <a:t> </a:t>
            </a:r>
            <a:r>
              <a:rPr sz="700" dirty="0">
                <a:latin typeface="Montserrat"/>
                <a:cs typeface="Montserrat"/>
              </a:rPr>
              <a:t>al</a:t>
            </a:r>
            <a:r>
              <a:rPr sz="700" spc="40" dirty="0">
                <a:latin typeface="Montserrat"/>
                <a:cs typeface="Montserrat"/>
              </a:rPr>
              <a:t> </a:t>
            </a:r>
            <a:r>
              <a:rPr sz="700" dirty="0">
                <a:latin typeface="Montserrat"/>
                <a:cs typeface="Montserrat"/>
              </a:rPr>
              <a:t>limite,</a:t>
            </a:r>
            <a:r>
              <a:rPr sz="700" spc="45" dirty="0">
                <a:latin typeface="Montserrat"/>
                <a:cs typeface="Montserrat"/>
              </a:rPr>
              <a:t> </a:t>
            </a:r>
            <a:r>
              <a:rPr sz="700" dirty="0">
                <a:latin typeface="Montserrat"/>
                <a:cs typeface="Montserrat"/>
              </a:rPr>
              <a:t>ajustar</a:t>
            </a:r>
            <a:r>
              <a:rPr sz="700" spc="4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tuerca</a:t>
            </a:r>
            <a:r>
              <a:rPr sz="700" spc="90" dirty="0">
                <a:latin typeface="Montserrat"/>
                <a:cs typeface="Montserrat"/>
              </a:rPr>
              <a:t> </a:t>
            </a:r>
            <a:r>
              <a:rPr sz="700" dirty="0">
                <a:latin typeface="Montserrat"/>
                <a:cs typeface="Montserrat"/>
              </a:rPr>
              <a:t>en</a:t>
            </a:r>
            <a:r>
              <a:rPr sz="700" spc="95" dirty="0">
                <a:latin typeface="Montserrat"/>
                <a:cs typeface="Montserrat"/>
              </a:rPr>
              <a:t> </a:t>
            </a:r>
            <a:r>
              <a:rPr sz="700" dirty="0">
                <a:latin typeface="Montserrat"/>
                <a:cs typeface="Montserrat"/>
              </a:rPr>
              <a:t>la</a:t>
            </a:r>
            <a:r>
              <a:rPr sz="700" spc="105" dirty="0">
                <a:latin typeface="Montserrat"/>
                <a:cs typeface="Montserrat"/>
              </a:rPr>
              <a:t> </a:t>
            </a:r>
            <a:r>
              <a:rPr sz="700" dirty="0">
                <a:latin typeface="Montserrat"/>
                <a:cs typeface="Montserrat"/>
              </a:rPr>
              <a:t>rueda</a:t>
            </a:r>
            <a:r>
              <a:rPr sz="700" spc="95" dirty="0">
                <a:latin typeface="Montserrat"/>
                <a:cs typeface="Montserrat"/>
              </a:rPr>
              <a:t> </a:t>
            </a:r>
            <a:r>
              <a:rPr sz="700" dirty="0">
                <a:latin typeface="Montserrat"/>
                <a:cs typeface="Montserrat"/>
              </a:rPr>
              <a:t>trasera</a:t>
            </a:r>
            <a:r>
              <a:rPr sz="700" spc="105" dirty="0">
                <a:latin typeface="Montserrat"/>
                <a:cs typeface="Montserrat"/>
              </a:rPr>
              <a:t> </a:t>
            </a:r>
            <a:r>
              <a:rPr sz="700" dirty="0">
                <a:latin typeface="Montserrat"/>
                <a:cs typeface="Montserrat"/>
              </a:rPr>
              <a:t>hasta</a:t>
            </a:r>
            <a:r>
              <a:rPr sz="700" spc="114" dirty="0">
                <a:latin typeface="Montserrat"/>
                <a:cs typeface="Montserrat"/>
              </a:rPr>
              <a:t> </a:t>
            </a:r>
            <a:r>
              <a:rPr sz="700" dirty="0">
                <a:latin typeface="Montserrat"/>
                <a:cs typeface="Montserrat"/>
              </a:rPr>
              <a:t>obtener</a:t>
            </a:r>
            <a:r>
              <a:rPr sz="700" spc="110"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desplazamiento</a:t>
            </a:r>
            <a:r>
              <a:rPr sz="700" spc="60" dirty="0">
                <a:latin typeface="Montserrat"/>
                <a:cs typeface="Montserrat"/>
              </a:rPr>
              <a:t> </a:t>
            </a:r>
            <a:r>
              <a:rPr sz="700" spc="-10" dirty="0">
                <a:latin typeface="Montserrat"/>
                <a:cs typeface="Montserrat"/>
              </a:rPr>
              <a:t>correcto.</a:t>
            </a:r>
            <a:endParaRPr sz="700">
              <a:latin typeface="Montserrat"/>
              <a:cs typeface="Montserrat"/>
            </a:endParaRPr>
          </a:p>
        </p:txBody>
      </p:sp>
      <p:sp>
        <p:nvSpPr>
          <p:cNvPr id="4" name="object 4"/>
          <p:cNvSpPr txBox="1"/>
          <p:nvPr/>
        </p:nvSpPr>
        <p:spPr>
          <a:xfrm>
            <a:off x="2698750" y="2803652"/>
            <a:ext cx="2253615"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Remplace</a:t>
            </a:r>
            <a:r>
              <a:rPr sz="700" spc="120"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conjunto</a:t>
            </a:r>
            <a:r>
              <a:rPr sz="700" spc="120"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zapatas</a:t>
            </a:r>
            <a:r>
              <a:rPr sz="700" spc="120"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freno,</a:t>
            </a:r>
            <a:r>
              <a:rPr sz="700" spc="120" dirty="0">
                <a:latin typeface="Montserrat"/>
                <a:cs typeface="Montserrat"/>
              </a:rPr>
              <a:t> </a:t>
            </a:r>
            <a:r>
              <a:rPr sz="700" dirty="0">
                <a:latin typeface="Montserrat"/>
                <a:cs typeface="Montserrat"/>
              </a:rPr>
              <a:t>si</a:t>
            </a:r>
            <a:r>
              <a:rPr sz="700" spc="114"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indicador</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desgaste</a:t>
            </a:r>
            <a:r>
              <a:rPr sz="700" spc="-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está</a:t>
            </a:r>
            <a:r>
              <a:rPr sz="700" spc="5" dirty="0">
                <a:latin typeface="Montserrat"/>
                <a:cs typeface="Montserrat"/>
              </a:rPr>
              <a:t> </a:t>
            </a:r>
            <a:r>
              <a:rPr sz="700" dirty="0">
                <a:latin typeface="Montserrat"/>
                <a:cs typeface="Montserrat"/>
              </a:rPr>
              <a:t>por</a:t>
            </a:r>
            <a:r>
              <a:rPr sz="700" spc="5" dirty="0">
                <a:latin typeface="Montserrat"/>
                <a:cs typeface="Montserrat"/>
              </a:rPr>
              <a:t> </a:t>
            </a:r>
            <a:r>
              <a:rPr sz="700" dirty="0">
                <a:latin typeface="Montserrat"/>
                <a:cs typeface="Montserrat"/>
              </a:rPr>
              <a:t>fuera</a:t>
            </a:r>
            <a:r>
              <a:rPr sz="700" spc="5" dirty="0">
                <a:latin typeface="Montserrat"/>
                <a:cs typeface="Montserrat"/>
              </a:rPr>
              <a:t> </a:t>
            </a:r>
            <a:r>
              <a:rPr sz="700" dirty="0">
                <a:latin typeface="Montserrat"/>
                <a:cs typeface="Montserrat"/>
              </a:rPr>
              <a:t>del</a:t>
            </a:r>
            <a:r>
              <a:rPr sz="700" spc="5" dirty="0">
                <a:latin typeface="Montserrat"/>
                <a:cs typeface="Montserrat"/>
              </a:rPr>
              <a:t> </a:t>
            </a:r>
            <a:r>
              <a:rPr sz="700" spc="-20" dirty="0">
                <a:latin typeface="Montserrat"/>
                <a:cs typeface="Montserrat"/>
              </a:rPr>
              <a:t>rango</a:t>
            </a:r>
            <a:r>
              <a:rPr sz="700" spc="500" dirty="0">
                <a:latin typeface="Montserrat"/>
                <a:cs typeface="Montserrat"/>
              </a:rPr>
              <a:t> </a:t>
            </a:r>
            <a:r>
              <a:rPr sz="700" spc="-20" dirty="0">
                <a:latin typeface="Montserrat"/>
                <a:cs typeface="Montserrat"/>
              </a:rPr>
              <a:t>(B).</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2765805" y="1494942"/>
            <a:ext cx="2077085" cy="1187450"/>
            <a:chOff x="2765805" y="1494942"/>
            <a:chExt cx="2077085" cy="1187450"/>
          </a:xfrm>
        </p:grpSpPr>
        <p:pic>
          <p:nvPicPr>
            <p:cNvPr id="8" name="object 8"/>
            <p:cNvPicPr/>
            <p:nvPr/>
          </p:nvPicPr>
          <p:blipFill>
            <a:blip r:embed="rId2" cstate="print"/>
            <a:stretch>
              <a:fillRect/>
            </a:stretch>
          </p:blipFill>
          <p:spPr>
            <a:xfrm>
              <a:off x="2765805" y="1494942"/>
              <a:ext cx="2077085" cy="1186916"/>
            </a:xfrm>
            <a:prstGeom prst="rect">
              <a:avLst/>
            </a:prstGeom>
          </p:spPr>
        </p:pic>
        <p:sp>
          <p:nvSpPr>
            <p:cNvPr id="9" name="object 9"/>
            <p:cNvSpPr/>
            <p:nvPr/>
          </p:nvSpPr>
          <p:spPr>
            <a:xfrm>
              <a:off x="3108070" y="2227199"/>
              <a:ext cx="164465" cy="0"/>
            </a:xfrm>
            <a:custGeom>
              <a:avLst/>
              <a:gdLst/>
              <a:ahLst/>
              <a:cxnLst/>
              <a:rect l="l" t="t" r="r" b="b"/>
              <a:pathLst>
                <a:path w="164464">
                  <a:moveTo>
                    <a:pt x="0" y="0"/>
                  </a:moveTo>
                  <a:lnTo>
                    <a:pt x="163956" y="0"/>
                  </a:lnTo>
                </a:path>
              </a:pathLst>
            </a:custGeom>
            <a:ln w="11426">
              <a:solidFill>
                <a:srgbClr val="FFFFFF"/>
              </a:solidFill>
            </a:ln>
          </p:spPr>
          <p:txBody>
            <a:bodyPr wrap="square" lIns="0" tIns="0" rIns="0" bIns="0" rtlCol="0"/>
            <a:lstStyle/>
            <a:p>
              <a:endParaRPr/>
            </a:p>
          </p:txBody>
        </p:sp>
        <p:sp>
          <p:nvSpPr>
            <p:cNvPr id="10" name="object 10"/>
            <p:cNvSpPr/>
            <p:nvPr/>
          </p:nvSpPr>
          <p:spPr>
            <a:xfrm>
              <a:off x="3106546" y="2227199"/>
              <a:ext cx="167640" cy="0"/>
            </a:xfrm>
            <a:custGeom>
              <a:avLst/>
              <a:gdLst/>
              <a:ahLst/>
              <a:cxnLst/>
              <a:rect l="l" t="t" r="r" b="b"/>
              <a:pathLst>
                <a:path w="167639">
                  <a:moveTo>
                    <a:pt x="0" y="0"/>
                  </a:moveTo>
                  <a:lnTo>
                    <a:pt x="167131" y="0"/>
                  </a:lnTo>
                </a:path>
              </a:pathLst>
            </a:custGeom>
            <a:ln w="15233">
              <a:solidFill>
                <a:srgbClr val="000000"/>
              </a:solidFill>
            </a:ln>
          </p:spPr>
          <p:txBody>
            <a:bodyPr wrap="square" lIns="0" tIns="0" rIns="0" bIns="0" rtlCol="0"/>
            <a:lstStyle/>
            <a:p>
              <a:endParaRPr/>
            </a:p>
          </p:txBody>
        </p:sp>
        <p:sp>
          <p:nvSpPr>
            <p:cNvPr id="11" name="object 11"/>
            <p:cNvSpPr/>
            <p:nvPr/>
          </p:nvSpPr>
          <p:spPr>
            <a:xfrm>
              <a:off x="4238625" y="2163445"/>
              <a:ext cx="164465" cy="0"/>
            </a:xfrm>
            <a:custGeom>
              <a:avLst/>
              <a:gdLst/>
              <a:ahLst/>
              <a:cxnLst/>
              <a:rect l="l" t="t" r="r" b="b"/>
              <a:pathLst>
                <a:path w="164464">
                  <a:moveTo>
                    <a:pt x="0" y="0"/>
                  </a:moveTo>
                  <a:lnTo>
                    <a:pt x="163957" y="0"/>
                  </a:lnTo>
                </a:path>
              </a:pathLst>
            </a:custGeom>
            <a:ln w="11426">
              <a:solidFill>
                <a:srgbClr val="FFFFFF"/>
              </a:solidFill>
            </a:ln>
          </p:spPr>
          <p:txBody>
            <a:bodyPr wrap="square" lIns="0" tIns="0" rIns="0" bIns="0" rtlCol="0"/>
            <a:lstStyle/>
            <a:p>
              <a:endParaRPr/>
            </a:p>
          </p:txBody>
        </p:sp>
        <p:sp>
          <p:nvSpPr>
            <p:cNvPr id="12" name="object 12"/>
            <p:cNvSpPr/>
            <p:nvPr/>
          </p:nvSpPr>
          <p:spPr>
            <a:xfrm>
              <a:off x="4237100" y="2163445"/>
              <a:ext cx="167640" cy="0"/>
            </a:xfrm>
            <a:custGeom>
              <a:avLst/>
              <a:gdLst/>
              <a:ahLst/>
              <a:cxnLst/>
              <a:rect l="l" t="t" r="r" b="b"/>
              <a:pathLst>
                <a:path w="167639">
                  <a:moveTo>
                    <a:pt x="0" y="0"/>
                  </a:moveTo>
                  <a:lnTo>
                    <a:pt x="167132" y="0"/>
                  </a:lnTo>
                </a:path>
              </a:pathLst>
            </a:custGeom>
            <a:ln w="15233">
              <a:solidFill>
                <a:srgbClr val="000000"/>
              </a:solidFill>
            </a:ln>
          </p:spPr>
          <p:txBody>
            <a:bodyPr wrap="square" lIns="0" tIns="0" rIns="0" bIns="0" rtlCol="0"/>
            <a:lstStyle/>
            <a:p>
              <a:endParaRPr/>
            </a:p>
          </p:txBody>
        </p:sp>
        <p:sp>
          <p:nvSpPr>
            <p:cNvPr id="13" name="object 13"/>
            <p:cNvSpPr/>
            <p:nvPr/>
          </p:nvSpPr>
          <p:spPr>
            <a:xfrm>
              <a:off x="3271647" y="2167636"/>
              <a:ext cx="118745" cy="118745"/>
            </a:xfrm>
            <a:custGeom>
              <a:avLst/>
              <a:gdLst/>
              <a:ahLst/>
              <a:cxnLst/>
              <a:rect l="l" t="t" r="r" b="b"/>
              <a:pathLst>
                <a:path w="118745" h="118744">
                  <a:moveTo>
                    <a:pt x="59308" y="0"/>
                  </a:moveTo>
                  <a:lnTo>
                    <a:pt x="36194" y="4699"/>
                  </a:lnTo>
                  <a:lnTo>
                    <a:pt x="17272" y="17399"/>
                  </a:lnTo>
                  <a:lnTo>
                    <a:pt x="4572" y="36195"/>
                  </a:lnTo>
                  <a:lnTo>
                    <a:pt x="0" y="59309"/>
                  </a:lnTo>
                  <a:lnTo>
                    <a:pt x="4572" y="82423"/>
                  </a:lnTo>
                  <a:lnTo>
                    <a:pt x="17272" y="101346"/>
                  </a:lnTo>
                  <a:lnTo>
                    <a:pt x="36194" y="114046"/>
                  </a:lnTo>
                  <a:lnTo>
                    <a:pt x="59308" y="118618"/>
                  </a:lnTo>
                  <a:lnTo>
                    <a:pt x="82423" y="114046"/>
                  </a:lnTo>
                  <a:lnTo>
                    <a:pt x="101218" y="101346"/>
                  </a:lnTo>
                  <a:lnTo>
                    <a:pt x="113918" y="82423"/>
                  </a:lnTo>
                  <a:lnTo>
                    <a:pt x="118617" y="59309"/>
                  </a:lnTo>
                  <a:lnTo>
                    <a:pt x="113918" y="36195"/>
                  </a:lnTo>
                  <a:lnTo>
                    <a:pt x="101218" y="17399"/>
                  </a:lnTo>
                  <a:lnTo>
                    <a:pt x="82423" y="4699"/>
                  </a:lnTo>
                  <a:lnTo>
                    <a:pt x="59308"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3281934" y="2149856"/>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A</a:t>
            </a:r>
            <a:endParaRPr sz="800">
              <a:latin typeface="Montserrat"/>
              <a:cs typeface="Montserrat"/>
            </a:endParaRPr>
          </a:p>
        </p:txBody>
      </p:sp>
      <p:grpSp>
        <p:nvGrpSpPr>
          <p:cNvPr id="15" name="object 15"/>
          <p:cNvGrpSpPr/>
          <p:nvPr/>
        </p:nvGrpSpPr>
        <p:grpSpPr>
          <a:xfrm>
            <a:off x="3268471" y="2104009"/>
            <a:ext cx="981710" cy="185420"/>
            <a:chOff x="3268471" y="2104009"/>
            <a:chExt cx="981710" cy="185420"/>
          </a:xfrm>
        </p:grpSpPr>
        <p:sp>
          <p:nvSpPr>
            <p:cNvPr id="16" name="object 16"/>
            <p:cNvSpPr/>
            <p:nvPr/>
          </p:nvSpPr>
          <p:spPr>
            <a:xfrm>
              <a:off x="3271646" y="2167636"/>
              <a:ext cx="118745" cy="118745"/>
            </a:xfrm>
            <a:custGeom>
              <a:avLst/>
              <a:gdLst/>
              <a:ahLst/>
              <a:cxnLst/>
              <a:rect l="l" t="t" r="r" b="b"/>
              <a:pathLst>
                <a:path w="118745" h="118744">
                  <a:moveTo>
                    <a:pt x="59308" y="0"/>
                  </a:moveTo>
                  <a:lnTo>
                    <a:pt x="82423" y="4699"/>
                  </a:lnTo>
                  <a:lnTo>
                    <a:pt x="101218" y="17399"/>
                  </a:lnTo>
                  <a:lnTo>
                    <a:pt x="113918" y="36195"/>
                  </a:lnTo>
                  <a:lnTo>
                    <a:pt x="118617" y="59309"/>
                  </a:lnTo>
                  <a:lnTo>
                    <a:pt x="113918" y="82423"/>
                  </a:lnTo>
                  <a:lnTo>
                    <a:pt x="101218" y="101346"/>
                  </a:lnTo>
                  <a:lnTo>
                    <a:pt x="82423" y="114046"/>
                  </a:lnTo>
                  <a:lnTo>
                    <a:pt x="59308" y="118618"/>
                  </a:lnTo>
                  <a:lnTo>
                    <a:pt x="36194" y="114046"/>
                  </a:lnTo>
                  <a:lnTo>
                    <a:pt x="17272" y="101346"/>
                  </a:lnTo>
                  <a:lnTo>
                    <a:pt x="4572" y="82423"/>
                  </a:lnTo>
                  <a:lnTo>
                    <a:pt x="0" y="59309"/>
                  </a:lnTo>
                  <a:lnTo>
                    <a:pt x="4572" y="36195"/>
                  </a:lnTo>
                  <a:lnTo>
                    <a:pt x="17272" y="17399"/>
                  </a:lnTo>
                  <a:lnTo>
                    <a:pt x="36194" y="4699"/>
                  </a:lnTo>
                  <a:lnTo>
                    <a:pt x="59308" y="0"/>
                  </a:lnTo>
                  <a:close/>
                </a:path>
              </a:pathLst>
            </a:custGeom>
            <a:ln w="6349">
              <a:solidFill>
                <a:srgbClr val="221F1F"/>
              </a:solidFill>
            </a:ln>
          </p:spPr>
          <p:txBody>
            <a:bodyPr wrap="square" lIns="0" tIns="0" rIns="0" bIns="0" rtlCol="0"/>
            <a:lstStyle/>
            <a:p>
              <a:endParaRPr/>
            </a:p>
          </p:txBody>
        </p:sp>
        <p:sp>
          <p:nvSpPr>
            <p:cNvPr id="17" name="object 17"/>
            <p:cNvSpPr/>
            <p:nvPr/>
          </p:nvSpPr>
          <p:spPr>
            <a:xfrm>
              <a:off x="4131309" y="2104009"/>
              <a:ext cx="118745" cy="118745"/>
            </a:xfrm>
            <a:custGeom>
              <a:avLst/>
              <a:gdLst/>
              <a:ahLst/>
              <a:cxnLst/>
              <a:rect l="l" t="t" r="r" b="b"/>
              <a:pathLst>
                <a:path w="118745" h="118744">
                  <a:moveTo>
                    <a:pt x="59309" y="0"/>
                  </a:moveTo>
                  <a:lnTo>
                    <a:pt x="36194" y="4699"/>
                  </a:lnTo>
                  <a:lnTo>
                    <a:pt x="17399" y="17399"/>
                  </a:lnTo>
                  <a:lnTo>
                    <a:pt x="4572" y="36322"/>
                  </a:lnTo>
                  <a:lnTo>
                    <a:pt x="0" y="59436"/>
                  </a:lnTo>
                  <a:lnTo>
                    <a:pt x="4572" y="82423"/>
                  </a:lnTo>
                  <a:lnTo>
                    <a:pt x="17399" y="101346"/>
                  </a:lnTo>
                  <a:lnTo>
                    <a:pt x="36194" y="114046"/>
                  </a:lnTo>
                  <a:lnTo>
                    <a:pt x="59309" y="118745"/>
                  </a:lnTo>
                  <a:lnTo>
                    <a:pt x="82423" y="114046"/>
                  </a:lnTo>
                  <a:lnTo>
                    <a:pt x="101218" y="101346"/>
                  </a:lnTo>
                  <a:lnTo>
                    <a:pt x="114045" y="82423"/>
                  </a:lnTo>
                  <a:lnTo>
                    <a:pt x="118617" y="59436"/>
                  </a:lnTo>
                  <a:lnTo>
                    <a:pt x="114045" y="36322"/>
                  </a:lnTo>
                  <a:lnTo>
                    <a:pt x="101218" y="17399"/>
                  </a:lnTo>
                  <a:lnTo>
                    <a:pt x="82423" y="4699"/>
                  </a:lnTo>
                  <a:lnTo>
                    <a:pt x="59309" y="0"/>
                  </a:lnTo>
                  <a:close/>
                </a:path>
              </a:pathLst>
            </a:custGeom>
            <a:solidFill>
              <a:srgbClr val="FFFFFF"/>
            </a:solidFill>
          </p:spPr>
          <p:txBody>
            <a:bodyPr wrap="square" lIns="0" tIns="0" rIns="0" bIns="0" rtlCol="0"/>
            <a:lstStyle/>
            <a:p>
              <a:endParaRPr/>
            </a:p>
          </p:txBody>
        </p:sp>
      </p:grpSp>
      <p:sp>
        <p:nvSpPr>
          <p:cNvPr id="18" name="object 18"/>
          <p:cNvSpPr txBox="1"/>
          <p:nvPr/>
        </p:nvSpPr>
        <p:spPr>
          <a:xfrm>
            <a:off x="4141723" y="2086102"/>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A</a:t>
            </a:r>
            <a:endParaRPr sz="800">
              <a:latin typeface="Montserrat"/>
              <a:cs typeface="Montserrat"/>
            </a:endParaRPr>
          </a:p>
        </p:txBody>
      </p:sp>
      <p:grpSp>
        <p:nvGrpSpPr>
          <p:cNvPr id="19" name="object 19"/>
          <p:cNvGrpSpPr/>
          <p:nvPr/>
        </p:nvGrpSpPr>
        <p:grpSpPr>
          <a:xfrm>
            <a:off x="2895219" y="1730375"/>
            <a:ext cx="1358265" cy="506730"/>
            <a:chOff x="2895219" y="1730375"/>
            <a:chExt cx="1358265" cy="506730"/>
          </a:xfrm>
        </p:grpSpPr>
        <p:sp>
          <p:nvSpPr>
            <p:cNvPr id="20" name="object 20"/>
            <p:cNvSpPr/>
            <p:nvPr/>
          </p:nvSpPr>
          <p:spPr>
            <a:xfrm>
              <a:off x="4131310" y="2104009"/>
              <a:ext cx="118745" cy="118745"/>
            </a:xfrm>
            <a:custGeom>
              <a:avLst/>
              <a:gdLst/>
              <a:ahLst/>
              <a:cxnLst/>
              <a:rect l="l" t="t" r="r" b="b"/>
              <a:pathLst>
                <a:path w="118745" h="118744">
                  <a:moveTo>
                    <a:pt x="59309" y="0"/>
                  </a:moveTo>
                  <a:lnTo>
                    <a:pt x="82423" y="4699"/>
                  </a:lnTo>
                  <a:lnTo>
                    <a:pt x="101218" y="17399"/>
                  </a:lnTo>
                  <a:lnTo>
                    <a:pt x="114045" y="36322"/>
                  </a:lnTo>
                  <a:lnTo>
                    <a:pt x="118617" y="59436"/>
                  </a:lnTo>
                  <a:lnTo>
                    <a:pt x="114045" y="82423"/>
                  </a:lnTo>
                  <a:lnTo>
                    <a:pt x="101218" y="101346"/>
                  </a:lnTo>
                  <a:lnTo>
                    <a:pt x="82423" y="114046"/>
                  </a:lnTo>
                  <a:lnTo>
                    <a:pt x="59309" y="118745"/>
                  </a:lnTo>
                  <a:lnTo>
                    <a:pt x="36194" y="114046"/>
                  </a:lnTo>
                  <a:lnTo>
                    <a:pt x="17399" y="101346"/>
                  </a:lnTo>
                  <a:lnTo>
                    <a:pt x="4572" y="82423"/>
                  </a:lnTo>
                  <a:lnTo>
                    <a:pt x="0" y="59436"/>
                  </a:lnTo>
                  <a:lnTo>
                    <a:pt x="4572" y="36322"/>
                  </a:lnTo>
                  <a:lnTo>
                    <a:pt x="17399" y="17399"/>
                  </a:lnTo>
                  <a:lnTo>
                    <a:pt x="36194" y="4699"/>
                  </a:lnTo>
                  <a:lnTo>
                    <a:pt x="59309" y="0"/>
                  </a:lnTo>
                  <a:close/>
                </a:path>
              </a:pathLst>
            </a:custGeom>
            <a:ln w="6348">
              <a:solidFill>
                <a:srgbClr val="221F1F"/>
              </a:solidFill>
            </a:ln>
          </p:spPr>
          <p:txBody>
            <a:bodyPr wrap="square" lIns="0" tIns="0" rIns="0" bIns="0" rtlCol="0"/>
            <a:lstStyle/>
            <a:p>
              <a:endParaRPr/>
            </a:p>
          </p:txBody>
        </p:sp>
        <p:sp>
          <p:nvSpPr>
            <p:cNvPr id="21" name="object 21"/>
            <p:cNvSpPr/>
            <p:nvPr/>
          </p:nvSpPr>
          <p:spPr>
            <a:xfrm>
              <a:off x="3102737" y="2221230"/>
              <a:ext cx="12065" cy="12065"/>
            </a:xfrm>
            <a:custGeom>
              <a:avLst/>
              <a:gdLst/>
              <a:ahLst/>
              <a:cxnLst/>
              <a:rect l="l" t="t" r="r" b="b"/>
              <a:pathLst>
                <a:path w="12064" h="12064">
                  <a:moveTo>
                    <a:pt x="5968" y="0"/>
                  </a:moveTo>
                  <a:lnTo>
                    <a:pt x="9143" y="0"/>
                  </a:lnTo>
                  <a:lnTo>
                    <a:pt x="11811" y="2666"/>
                  </a:lnTo>
                  <a:lnTo>
                    <a:pt x="11811" y="5968"/>
                  </a:lnTo>
                  <a:lnTo>
                    <a:pt x="11811" y="9143"/>
                  </a:lnTo>
                  <a:lnTo>
                    <a:pt x="9143" y="11810"/>
                  </a:lnTo>
                  <a:lnTo>
                    <a:pt x="5968" y="11810"/>
                  </a:lnTo>
                  <a:lnTo>
                    <a:pt x="2667" y="11810"/>
                  </a:lnTo>
                  <a:lnTo>
                    <a:pt x="0" y="9143"/>
                  </a:lnTo>
                  <a:lnTo>
                    <a:pt x="0" y="5968"/>
                  </a:lnTo>
                  <a:lnTo>
                    <a:pt x="0" y="2666"/>
                  </a:lnTo>
                  <a:lnTo>
                    <a:pt x="2667" y="0"/>
                  </a:lnTo>
                  <a:lnTo>
                    <a:pt x="5968" y="0"/>
                  </a:lnTo>
                  <a:close/>
                </a:path>
              </a:pathLst>
            </a:custGeom>
            <a:ln w="7621">
              <a:solidFill>
                <a:srgbClr val="FFFFFF"/>
              </a:solidFill>
            </a:ln>
          </p:spPr>
          <p:txBody>
            <a:bodyPr wrap="square" lIns="0" tIns="0" rIns="0" bIns="0" rtlCol="0"/>
            <a:lstStyle/>
            <a:p>
              <a:endParaRPr/>
            </a:p>
          </p:txBody>
        </p:sp>
        <p:sp>
          <p:nvSpPr>
            <p:cNvPr id="22" name="object 22"/>
            <p:cNvSpPr/>
            <p:nvPr/>
          </p:nvSpPr>
          <p:spPr>
            <a:xfrm>
              <a:off x="2954528" y="1845690"/>
              <a:ext cx="0" cy="114300"/>
            </a:xfrm>
            <a:custGeom>
              <a:avLst/>
              <a:gdLst/>
              <a:ahLst/>
              <a:cxnLst/>
              <a:rect l="l" t="t" r="r" b="b"/>
              <a:pathLst>
                <a:path h="114300">
                  <a:moveTo>
                    <a:pt x="0" y="0"/>
                  </a:moveTo>
                  <a:lnTo>
                    <a:pt x="0" y="113918"/>
                  </a:lnTo>
                </a:path>
              </a:pathLst>
            </a:custGeom>
            <a:ln w="11426">
              <a:solidFill>
                <a:srgbClr val="FFFFFF"/>
              </a:solidFill>
            </a:ln>
          </p:spPr>
          <p:txBody>
            <a:bodyPr wrap="square" lIns="0" tIns="0" rIns="0" bIns="0" rtlCol="0"/>
            <a:lstStyle/>
            <a:p>
              <a:endParaRPr/>
            </a:p>
          </p:txBody>
        </p:sp>
        <p:sp>
          <p:nvSpPr>
            <p:cNvPr id="23" name="object 23"/>
            <p:cNvSpPr/>
            <p:nvPr/>
          </p:nvSpPr>
          <p:spPr>
            <a:xfrm>
              <a:off x="2954528" y="1844167"/>
              <a:ext cx="0" cy="117475"/>
            </a:xfrm>
            <a:custGeom>
              <a:avLst/>
              <a:gdLst/>
              <a:ahLst/>
              <a:cxnLst/>
              <a:rect l="l" t="t" r="r" b="b"/>
              <a:pathLst>
                <a:path h="117475">
                  <a:moveTo>
                    <a:pt x="0" y="0"/>
                  </a:moveTo>
                  <a:lnTo>
                    <a:pt x="0" y="116966"/>
                  </a:lnTo>
                </a:path>
              </a:pathLst>
            </a:custGeom>
            <a:ln w="15233">
              <a:solidFill>
                <a:srgbClr val="000000"/>
              </a:solidFill>
            </a:ln>
          </p:spPr>
          <p:txBody>
            <a:bodyPr wrap="square" lIns="0" tIns="0" rIns="0" bIns="0" rtlCol="0"/>
            <a:lstStyle/>
            <a:p>
              <a:endParaRPr/>
            </a:p>
          </p:txBody>
        </p:sp>
        <p:sp>
          <p:nvSpPr>
            <p:cNvPr id="24" name="object 24"/>
            <p:cNvSpPr/>
            <p:nvPr/>
          </p:nvSpPr>
          <p:spPr>
            <a:xfrm>
              <a:off x="4239894" y="1752980"/>
              <a:ext cx="0" cy="114300"/>
            </a:xfrm>
            <a:custGeom>
              <a:avLst/>
              <a:gdLst/>
              <a:ahLst/>
              <a:cxnLst/>
              <a:rect l="l" t="t" r="r" b="b"/>
              <a:pathLst>
                <a:path h="114300">
                  <a:moveTo>
                    <a:pt x="0" y="0"/>
                  </a:moveTo>
                  <a:lnTo>
                    <a:pt x="0" y="113791"/>
                  </a:lnTo>
                </a:path>
              </a:pathLst>
            </a:custGeom>
            <a:ln w="11426">
              <a:solidFill>
                <a:srgbClr val="FFFFFF"/>
              </a:solidFill>
            </a:ln>
          </p:spPr>
          <p:txBody>
            <a:bodyPr wrap="square" lIns="0" tIns="0" rIns="0" bIns="0" rtlCol="0"/>
            <a:lstStyle/>
            <a:p>
              <a:endParaRPr/>
            </a:p>
          </p:txBody>
        </p:sp>
        <p:sp>
          <p:nvSpPr>
            <p:cNvPr id="25" name="object 25"/>
            <p:cNvSpPr/>
            <p:nvPr/>
          </p:nvSpPr>
          <p:spPr>
            <a:xfrm>
              <a:off x="4239894" y="1751456"/>
              <a:ext cx="0" cy="117475"/>
            </a:xfrm>
            <a:custGeom>
              <a:avLst/>
              <a:gdLst/>
              <a:ahLst/>
              <a:cxnLst/>
              <a:rect l="l" t="t" r="r" b="b"/>
              <a:pathLst>
                <a:path h="117475">
                  <a:moveTo>
                    <a:pt x="0" y="0"/>
                  </a:moveTo>
                  <a:lnTo>
                    <a:pt x="0" y="116967"/>
                  </a:lnTo>
                </a:path>
              </a:pathLst>
            </a:custGeom>
            <a:ln w="15233">
              <a:solidFill>
                <a:srgbClr val="000000"/>
              </a:solidFill>
            </a:ln>
          </p:spPr>
          <p:txBody>
            <a:bodyPr wrap="square" lIns="0" tIns="0" rIns="0" bIns="0" rtlCol="0"/>
            <a:lstStyle/>
            <a:p>
              <a:endParaRPr/>
            </a:p>
          </p:txBody>
        </p:sp>
        <p:sp>
          <p:nvSpPr>
            <p:cNvPr id="26" name="object 26"/>
            <p:cNvSpPr/>
            <p:nvPr/>
          </p:nvSpPr>
          <p:spPr>
            <a:xfrm>
              <a:off x="2895219" y="1730375"/>
              <a:ext cx="118745" cy="118745"/>
            </a:xfrm>
            <a:custGeom>
              <a:avLst/>
              <a:gdLst/>
              <a:ahLst/>
              <a:cxnLst/>
              <a:rect l="l" t="t" r="r" b="b"/>
              <a:pathLst>
                <a:path w="118744" h="118744">
                  <a:moveTo>
                    <a:pt x="59308" y="0"/>
                  </a:moveTo>
                  <a:lnTo>
                    <a:pt x="36194" y="4699"/>
                  </a:lnTo>
                  <a:lnTo>
                    <a:pt x="17399" y="17399"/>
                  </a:lnTo>
                  <a:lnTo>
                    <a:pt x="4699" y="36321"/>
                  </a:lnTo>
                  <a:lnTo>
                    <a:pt x="0" y="59436"/>
                  </a:lnTo>
                  <a:lnTo>
                    <a:pt x="4699" y="82550"/>
                  </a:lnTo>
                  <a:lnTo>
                    <a:pt x="17399" y="101345"/>
                  </a:lnTo>
                  <a:lnTo>
                    <a:pt x="36194" y="114045"/>
                  </a:lnTo>
                  <a:lnTo>
                    <a:pt x="59308" y="118744"/>
                  </a:lnTo>
                  <a:lnTo>
                    <a:pt x="82423" y="114045"/>
                  </a:lnTo>
                  <a:lnTo>
                    <a:pt x="101345" y="101345"/>
                  </a:lnTo>
                  <a:lnTo>
                    <a:pt x="114045" y="82550"/>
                  </a:lnTo>
                  <a:lnTo>
                    <a:pt x="118744" y="59436"/>
                  </a:lnTo>
                  <a:lnTo>
                    <a:pt x="114045" y="36321"/>
                  </a:lnTo>
                  <a:lnTo>
                    <a:pt x="101345" y="17399"/>
                  </a:lnTo>
                  <a:lnTo>
                    <a:pt x="82423" y="4699"/>
                  </a:lnTo>
                  <a:lnTo>
                    <a:pt x="59308" y="0"/>
                  </a:lnTo>
                  <a:close/>
                </a:path>
              </a:pathLst>
            </a:custGeom>
            <a:solidFill>
              <a:srgbClr val="FFFFFF"/>
            </a:solidFill>
          </p:spPr>
          <p:txBody>
            <a:bodyPr wrap="square" lIns="0" tIns="0" rIns="0" bIns="0" rtlCol="0"/>
            <a:lstStyle/>
            <a:p>
              <a:endParaRPr/>
            </a:p>
          </p:txBody>
        </p:sp>
      </p:grpSp>
      <p:sp>
        <p:nvSpPr>
          <p:cNvPr id="27" name="object 27"/>
          <p:cNvSpPr txBox="1"/>
          <p:nvPr/>
        </p:nvSpPr>
        <p:spPr>
          <a:xfrm>
            <a:off x="2903982" y="1712468"/>
            <a:ext cx="10287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B</a:t>
            </a:r>
            <a:endParaRPr sz="800">
              <a:latin typeface="Montserrat"/>
              <a:cs typeface="Montserrat"/>
            </a:endParaRPr>
          </a:p>
        </p:txBody>
      </p:sp>
      <p:grpSp>
        <p:nvGrpSpPr>
          <p:cNvPr id="28" name="object 28"/>
          <p:cNvGrpSpPr/>
          <p:nvPr/>
        </p:nvGrpSpPr>
        <p:grpSpPr>
          <a:xfrm>
            <a:off x="2892044" y="1637665"/>
            <a:ext cx="1407160" cy="214629"/>
            <a:chOff x="2892044" y="1637665"/>
            <a:chExt cx="1407160" cy="214629"/>
          </a:xfrm>
        </p:grpSpPr>
        <p:sp>
          <p:nvSpPr>
            <p:cNvPr id="29" name="object 29"/>
            <p:cNvSpPr/>
            <p:nvPr/>
          </p:nvSpPr>
          <p:spPr>
            <a:xfrm>
              <a:off x="2895219" y="1730375"/>
              <a:ext cx="118745" cy="118745"/>
            </a:xfrm>
            <a:custGeom>
              <a:avLst/>
              <a:gdLst/>
              <a:ahLst/>
              <a:cxnLst/>
              <a:rect l="l" t="t" r="r" b="b"/>
              <a:pathLst>
                <a:path w="118744" h="118744">
                  <a:moveTo>
                    <a:pt x="59308" y="0"/>
                  </a:moveTo>
                  <a:lnTo>
                    <a:pt x="82423" y="4699"/>
                  </a:lnTo>
                  <a:lnTo>
                    <a:pt x="101345" y="17399"/>
                  </a:lnTo>
                  <a:lnTo>
                    <a:pt x="114045" y="36321"/>
                  </a:lnTo>
                  <a:lnTo>
                    <a:pt x="118744" y="59436"/>
                  </a:lnTo>
                  <a:lnTo>
                    <a:pt x="114045" y="82550"/>
                  </a:lnTo>
                  <a:lnTo>
                    <a:pt x="101345" y="101345"/>
                  </a:lnTo>
                  <a:lnTo>
                    <a:pt x="82423" y="114045"/>
                  </a:lnTo>
                  <a:lnTo>
                    <a:pt x="59308" y="118744"/>
                  </a:lnTo>
                  <a:lnTo>
                    <a:pt x="36194" y="114045"/>
                  </a:lnTo>
                  <a:lnTo>
                    <a:pt x="17399" y="101345"/>
                  </a:lnTo>
                  <a:lnTo>
                    <a:pt x="4699" y="82550"/>
                  </a:lnTo>
                  <a:lnTo>
                    <a:pt x="0" y="59436"/>
                  </a:lnTo>
                  <a:lnTo>
                    <a:pt x="4699" y="36321"/>
                  </a:lnTo>
                  <a:lnTo>
                    <a:pt x="17399" y="17399"/>
                  </a:lnTo>
                  <a:lnTo>
                    <a:pt x="36194" y="4699"/>
                  </a:lnTo>
                  <a:lnTo>
                    <a:pt x="59308" y="0"/>
                  </a:lnTo>
                  <a:close/>
                </a:path>
              </a:pathLst>
            </a:custGeom>
            <a:ln w="6350">
              <a:solidFill>
                <a:srgbClr val="221F1F"/>
              </a:solidFill>
            </a:ln>
          </p:spPr>
          <p:txBody>
            <a:bodyPr wrap="square" lIns="0" tIns="0" rIns="0" bIns="0" rtlCol="0"/>
            <a:lstStyle/>
            <a:p>
              <a:endParaRPr/>
            </a:p>
          </p:txBody>
        </p:sp>
        <p:sp>
          <p:nvSpPr>
            <p:cNvPr id="30" name="object 30"/>
            <p:cNvSpPr/>
            <p:nvPr/>
          </p:nvSpPr>
          <p:spPr>
            <a:xfrm>
              <a:off x="4180458" y="1637665"/>
              <a:ext cx="118745" cy="118745"/>
            </a:xfrm>
            <a:custGeom>
              <a:avLst/>
              <a:gdLst/>
              <a:ahLst/>
              <a:cxnLst/>
              <a:rect l="l" t="t" r="r" b="b"/>
              <a:pathLst>
                <a:path w="118745" h="118744">
                  <a:moveTo>
                    <a:pt x="59436" y="0"/>
                  </a:moveTo>
                  <a:lnTo>
                    <a:pt x="36321" y="4699"/>
                  </a:lnTo>
                  <a:lnTo>
                    <a:pt x="17399" y="17399"/>
                  </a:lnTo>
                  <a:lnTo>
                    <a:pt x="4699" y="36322"/>
                  </a:lnTo>
                  <a:lnTo>
                    <a:pt x="0" y="59436"/>
                  </a:lnTo>
                  <a:lnTo>
                    <a:pt x="4699" y="82423"/>
                  </a:lnTo>
                  <a:lnTo>
                    <a:pt x="17399" y="101346"/>
                  </a:lnTo>
                  <a:lnTo>
                    <a:pt x="36321" y="114046"/>
                  </a:lnTo>
                  <a:lnTo>
                    <a:pt x="59436" y="118744"/>
                  </a:lnTo>
                  <a:lnTo>
                    <a:pt x="82550" y="114046"/>
                  </a:lnTo>
                  <a:lnTo>
                    <a:pt x="101345" y="101346"/>
                  </a:lnTo>
                  <a:lnTo>
                    <a:pt x="114045" y="82423"/>
                  </a:lnTo>
                  <a:lnTo>
                    <a:pt x="118744" y="59436"/>
                  </a:lnTo>
                  <a:lnTo>
                    <a:pt x="114045" y="36322"/>
                  </a:lnTo>
                  <a:lnTo>
                    <a:pt x="101345" y="17399"/>
                  </a:lnTo>
                  <a:lnTo>
                    <a:pt x="82550" y="4699"/>
                  </a:lnTo>
                  <a:lnTo>
                    <a:pt x="59436" y="0"/>
                  </a:lnTo>
                  <a:close/>
                </a:path>
              </a:pathLst>
            </a:custGeom>
            <a:solidFill>
              <a:srgbClr val="FFFFFF"/>
            </a:solidFill>
          </p:spPr>
          <p:txBody>
            <a:bodyPr wrap="square" lIns="0" tIns="0" rIns="0" bIns="0" rtlCol="0"/>
            <a:lstStyle/>
            <a:p>
              <a:endParaRPr/>
            </a:p>
          </p:txBody>
        </p:sp>
      </p:grpSp>
      <p:sp>
        <p:nvSpPr>
          <p:cNvPr id="31" name="object 31"/>
          <p:cNvSpPr txBox="1"/>
          <p:nvPr/>
        </p:nvSpPr>
        <p:spPr>
          <a:xfrm>
            <a:off x="2698750" y="490855"/>
            <a:ext cx="2252980" cy="1276985"/>
          </a:xfrm>
          <a:prstGeom prst="rect">
            <a:avLst/>
          </a:prstGeom>
        </p:spPr>
        <p:txBody>
          <a:bodyPr vert="horz" wrap="square" lIns="0" tIns="12065" rIns="0" bIns="0" rtlCol="0">
            <a:spAutoFit/>
          </a:bodyPr>
          <a:lstStyle/>
          <a:p>
            <a:pPr marL="241300" marR="5080" indent="-228600" algn="just">
              <a:lnSpc>
                <a:spcPct val="100000"/>
              </a:lnSpc>
              <a:spcBef>
                <a:spcPts val="95"/>
              </a:spcBef>
            </a:pPr>
            <a:r>
              <a:rPr sz="700" dirty="0">
                <a:latin typeface="Montserrat"/>
                <a:cs typeface="Montserrat"/>
              </a:rPr>
              <a:t>4.</a:t>
            </a:r>
            <a:r>
              <a:rPr sz="700" spc="395" dirty="0">
                <a:latin typeface="Montserrat"/>
                <a:cs typeface="Montserrat"/>
              </a:rPr>
              <a:t>  </a:t>
            </a:r>
            <a:r>
              <a:rPr sz="700" dirty="0">
                <a:latin typeface="Montserrat"/>
                <a:cs typeface="Montserrat"/>
              </a:rPr>
              <a:t>Mueva</a:t>
            </a:r>
            <a:r>
              <a:rPr sz="700" spc="390"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tuerca</a:t>
            </a:r>
            <a:r>
              <a:rPr sz="700" spc="409" dirty="0">
                <a:latin typeface="Montserrat"/>
                <a:cs typeface="Montserrat"/>
              </a:rPr>
              <a:t> </a:t>
            </a:r>
            <a:r>
              <a:rPr sz="700" dirty="0">
                <a:latin typeface="Montserrat"/>
                <a:cs typeface="Montserrat"/>
              </a:rPr>
              <a:t>hacia</a:t>
            </a:r>
            <a:r>
              <a:rPr sz="700" spc="395"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derecha</a:t>
            </a:r>
            <a:r>
              <a:rPr sz="700" spc="39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reducir</a:t>
            </a:r>
            <a:r>
              <a:rPr sz="700" spc="204" dirty="0">
                <a:latin typeface="Montserrat"/>
                <a:cs typeface="Montserrat"/>
              </a:rPr>
              <a:t> </a:t>
            </a:r>
            <a:r>
              <a:rPr sz="700" dirty="0">
                <a:latin typeface="Montserrat"/>
                <a:cs typeface="Montserrat"/>
              </a:rPr>
              <a:t>el</a:t>
            </a:r>
            <a:r>
              <a:rPr sz="700" spc="210" dirty="0">
                <a:latin typeface="Montserrat"/>
                <a:cs typeface="Montserrat"/>
              </a:rPr>
              <a:t> </a:t>
            </a:r>
            <a:r>
              <a:rPr sz="700" dirty="0">
                <a:latin typeface="Montserrat"/>
                <a:cs typeface="Montserrat"/>
              </a:rPr>
              <a:t>juego</a:t>
            </a:r>
            <a:r>
              <a:rPr sz="700" spc="200" dirty="0">
                <a:latin typeface="Montserrat"/>
                <a:cs typeface="Montserrat"/>
              </a:rPr>
              <a:t> </a:t>
            </a:r>
            <a:r>
              <a:rPr sz="700" dirty="0">
                <a:latin typeface="Montserrat"/>
                <a:cs typeface="Montserrat"/>
              </a:rPr>
              <a:t>libre</a:t>
            </a:r>
            <a:r>
              <a:rPr sz="700" spc="204" dirty="0">
                <a:latin typeface="Montserrat"/>
                <a:cs typeface="Montserrat"/>
              </a:rPr>
              <a:t> </a:t>
            </a:r>
            <a:r>
              <a:rPr sz="700" dirty="0">
                <a:latin typeface="Montserrat"/>
                <a:cs typeface="Montserrat"/>
              </a:rPr>
              <a:t>o</a:t>
            </a:r>
            <a:r>
              <a:rPr sz="700" spc="210" dirty="0">
                <a:latin typeface="Montserrat"/>
                <a:cs typeface="Montserrat"/>
              </a:rPr>
              <a:t> </a:t>
            </a:r>
            <a:r>
              <a:rPr sz="700" dirty="0">
                <a:latin typeface="Montserrat"/>
                <a:cs typeface="Montserrat"/>
              </a:rPr>
              <a:t>hacia</a:t>
            </a:r>
            <a:r>
              <a:rPr sz="700" spc="204" dirty="0">
                <a:latin typeface="Montserrat"/>
                <a:cs typeface="Montserrat"/>
              </a:rPr>
              <a:t> </a:t>
            </a:r>
            <a:r>
              <a:rPr sz="700" dirty="0">
                <a:latin typeface="Montserrat"/>
                <a:cs typeface="Montserrat"/>
              </a:rPr>
              <a:t>la</a:t>
            </a:r>
            <a:r>
              <a:rPr sz="700" spc="200"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para</a:t>
            </a:r>
            <a:r>
              <a:rPr sz="700" spc="-20" dirty="0">
                <a:latin typeface="Montserrat"/>
                <a:cs typeface="Montserrat"/>
              </a:rPr>
              <a:t> </a:t>
            </a:r>
            <a:r>
              <a:rPr sz="700" spc="-10" dirty="0">
                <a:latin typeface="Montserrat"/>
                <a:cs typeface="Montserrat"/>
              </a:rPr>
              <a:t>aumentarlo.</a:t>
            </a:r>
            <a:endParaRPr sz="700">
              <a:latin typeface="Montserrat"/>
              <a:cs typeface="Montserrat"/>
            </a:endParaRPr>
          </a:p>
          <a:p>
            <a:pPr marL="12700" algn="just">
              <a:lnSpc>
                <a:spcPct val="100000"/>
              </a:lnSpc>
              <a:spcBef>
                <a:spcPts val="489"/>
              </a:spcBef>
            </a:pPr>
            <a:r>
              <a:rPr sz="800" b="1" dirty="0">
                <a:latin typeface="Montserrat"/>
                <a:cs typeface="Montserrat"/>
              </a:rPr>
              <a:t>INDICADOR</a:t>
            </a:r>
            <a:r>
              <a:rPr sz="800" b="1" spc="-2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DESGASTE</a:t>
            </a:r>
            <a:r>
              <a:rPr sz="800" b="1" spc="-20" dirty="0">
                <a:latin typeface="Montserrat"/>
                <a:cs typeface="Montserrat"/>
              </a:rPr>
              <a:t> </a:t>
            </a:r>
            <a:r>
              <a:rPr sz="800" b="1" dirty="0">
                <a:latin typeface="Montserrat"/>
                <a:cs typeface="Montserrat"/>
              </a:rPr>
              <a:t>DE</a:t>
            </a:r>
            <a:r>
              <a:rPr sz="800" b="1" spc="-10" dirty="0">
                <a:latin typeface="Montserrat"/>
                <a:cs typeface="Montserrat"/>
              </a:rPr>
              <a:t> FRENOS</a:t>
            </a:r>
            <a:endParaRPr sz="800">
              <a:latin typeface="Montserrat"/>
              <a:cs typeface="Montserrat"/>
            </a:endParaRPr>
          </a:p>
          <a:p>
            <a:pPr marL="12700" marR="5080" algn="just">
              <a:lnSpc>
                <a:spcPct val="100000"/>
              </a:lnSpc>
              <a:spcBef>
                <a:spcPts val="505"/>
              </a:spcBef>
            </a:pPr>
            <a:r>
              <a:rPr sz="700" dirty="0">
                <a:latin typeface="Montserrat"/>
                <a:cs typeface="Montserrat"/>
              </a:rPr>
              <a:t>Al</a:t>
            </a:r>
            <a:r>
              <a:rPr sz="700" spc="65" dirty="0">
                <a:latin typeface="Montserrat"/>
                <a:cs typeface="Montserrat"/>
              </a:rPr>
              <a:t> </a:t>
            </a:r>
            <a:r>
              <a:rPr sz="700" dirty="0">
                <a:latin typeface="Montserrat"/>
                <a:cs typeface="Montserrat"/>
              </a:rPr>
              <a:t>accionar</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freno,</a:t>
            </a:r>
            <a:r>
              <a:rPr sz="700" spc="7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indicador</a:t>
            </a:r>
            <a:r>
              <a:rPr sz="700" spc="75" dirty="0">
                <a:latin typeface="Montserrat"/>
                <a:cs typeface="Montserrat"/>
              </a:rPr>
              <a:t> </a:t>
            </a:r>
            <a:r>
              <a:rPr sz="700" dirty="0">
                <a:latin typeface="Montserrat"/>
                <a:cs typeface="Montserrat"/>
              </a:rPr>
              <a:t>de</a:t>
            </a:r>
            <a:r>
              <a:rPr sz="700" spc="80" dirty="0">
                <a:latin typeface="Montserrat"/>
                <a:cs typeface="Montserrat"/>
              </a:rPr>
              <a:t> </a:t>
            </a:r>
            <a:r>
              <a:rPr sz="700" dirty="0">
                <a:latin typeface="Montserrat"/>
                <a:cs typeface="Montserrat"/>
              </a:rPr>
              <a:t>desgaste</a:t>
            </a:r>
            <a:r>
              <a:rPr sz="700" spc="80" dirty="0">
                <a:latin typeface="Montserrat"/>
                <a:cs typeface="Montserrat"/>
              </a:rPr>
              <a:t> </a:t>
            </a:r>
            <a:r>
              <a:rPr sz="700" spc="-25" dirty="0">
                <a:latin typeface="Montserrat"/>
                <a:cs typeface="Montserrat"/>
              </a:rPr>
              <a:t>(A)</a:t>
            </a:r>
            <a:r>
              <a:rPr sz="700" spc="500" dirty="0">
                <a:latin typeface="Montserrat"/>
                <a:cs typeface="Montserrat"/>
              </a:rPr>
              <a:t> </a:t>
            </a:r>
            <a:r>
              <a:rPr sz="700" dirty="0">
                <a:latin typeface="Montserrat"/>
                <a:cs typeface="Montserrat"/>
              </a:rPr>
              <a:t>de</a:t>
            </a:r>
            <a:r>
              <a:rPr sz="700" spc="200" dirty="0">
                <a:latin typeface="Montserrat"/>
                <a:cs typeface="Montserrat"/>
              </a:rPr>
              <a:t> </a:t>
            </a:r>
            <a:r>
              <a:rPr sz="700" dirty="0">
                <a:latin typeface="Montserrat"/>
                <a:cs typeface="Montserrat"/>
              </a:rPr>
              <a:t>las</a:t>
            </a:r>
            <a:r>
              <a:rPr sz="700" spc="200" dirty="0">
                <a:latin typeface="Montserrat"/>
                <a:cs typeface="Montserrat"/>
              </a:rPr>
              <a:t> </a:t>
            </a:r>
            <a:r>
              <a:rPr sz="700" dirty="0">
                <a:latin typeface="Montserrat"/>
                <a:cs typeface="Montserrat"/>
              </a:rPr>
              <a:t>zapatas</a:t>
            </a:r>
            <a:r>
              <a:rPr sz="700" spc="204" dirty="0">
                <a:latin typeface="Montserrat"/>
                <a:cs typeface="Montserrat"/>
              </a:rPr>
              <a:t> </a:t>
            </a:r>
            <a:r>
              <a:rPr sz="700" dirty="0">
                <a:latin typeface="Montserrat"/>
                <a:cs typeface="Montserrat"/>
              </a:rPr>
              <a:t>de</a:t>
            </a:r>
            <a:r>
              <a:rPr sz="700" spc="204" dirty="0">
                <a:latin typeface="Montserrat"/>
                <a:cs typeface="Montserrat"/>
              </a:rPr>
              <a:t> </a:t>
            </a:r>
            <a:r>
              <a:rPr sz="700" dirty="0">
                <a:latin typeface="Montserrat"/>
                <a:cs typeface="Montserrat"/>
              </a:rPr>
              <a:t>freno</a:t>
            </a:r>
            <a:r>
              <a:rPr sz="700" spc="200" dirty="0">
                <a:latin typeface="Montserrat"/>
                <a:cs typeface="Montserrat"/>
              </a:rPr>
              <a:t> </a:t>
            </a:r>
            <a:r>
              <a:rPr sz="700" dirty="0">
                <a:latin typeface="Montserrat"/>
                <a:cs typeface="Montserrat"/>
              </a:rPr>
              <a:t>debe</a:t>
            </a:r>
            <a:r>
              <a:rPr sz="700" spc="204" dirty="0">
                <a:latin typeface="Montserrat"/>
                <a:cs typeface="Montserrat"/>
              </a:rPr>
              <a:t> </a:t>
            </a:r>
            <a:r>
              <a:rPr sz="700" dirty="0">
                <a:latin typeface="Montserrat"/>
                <a:cs typeface="Montserrat"/>
              </a:rPr>
              <a:t>estar</a:t>
            </a:r>
            <a:r>
              <a:rPr sz="700" spc="200" dirty="0">
                <a:latin typeface="Montserrat"/>
                <a:cs typeface="Montserrat"/>
              </a:rPr>
              <a:t> </a:t>
            </a:r>
            <a:r>
              <a:rPr sz="700" dirty="0">
                <a:latin typeface="Montserrat"/>
                <a:cs typeface="Montserrat"/>
              </a:rPr>
              <a:t>dentro</a:t>
            </a:r>
            <a:r>
              <a:rPr sz="700" spc="2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rango</a:t>
            </a:r>
            <a:r>
              <a:rPr sz="700" spc="-25" dirty="0">
                <a:latin typeface="Montserrat"/>
                <a:cs typeface="Montserrat"/>
              </a:rPr>
              <a:t> </a:t>
            </a:r>
            <a:r>
              <a:rPr sz="700" spc="-20" dirty="0">
                <a:latin typeface="Montserrat"/>
                <a:cs typeface="Montserrat"/>
              </a:rPr>
              <a:t>(B).</a:t>
            </a:r>
            <a:endParaRPr sz="700">
              <a:latin typeface="Montserrat"/>
              <a:cs typeface="Montserrat"/>
            </a:endParaRPr>
          </a:p>
          <a:p>
            <a:pPr>
              <a:lnSpc>
                <a:spcPct val="100000"/>
              </a:lnSpc>
            </a:pPr>
            <a:endParaRPr sz="800">
              <a:latin typeface="Montserrat"/>
              <a:cs typeface="Montserrat"/>
            </a:endParaRPr>
          </a:p>
          <a:p>
            <a:pPr>
              <a:lnSpc>
                <a:spcPct val="100000"/>
              </a:lnSpc>
              <a:spcBef>
                <a:spcPts val="10"/>
              </a:spcBef>
            </a:pPr>
            <a:endParaRPr sz="750">
              <a:latin typeface="Montserrat"/>
              <a:cs typeface="Montserrat"/>
            </a:endParaRPr>
          </a:p>
          <a:p>
            <a:pPr marR="664210" algn="r">
              <a:lnSpc>
                <a:spcPct val="100000"/>
              </a:lnSpc>
            </a:pPr>
            <a:r>
              <a:rPr sz="800" dirty="0">
                <a:latin typeface="Montserrat"/>
                <a:cs typeface="Montserrat"/>
              </a:rPr>
              <a:t>B</a:t>
            </a:r>
            <a:endParaRPr sz="800">
              <a:latin typeface="Montserrat"/>
              <a:cs typeface="Montserrat"/>
            </a:endParaRPr>
          </a:p>
        </p:txBody>
      </p:sp>
      <p:grpSp>
        <p:nvGrpSpPr>
          <p:cNvPr id="32" name="object 32"/>
          <p:cNvGrpSpPr/>
          <p:nvPr/>
        </p:nvGrpSpPr>
        <p:grpSpPr>
          <a:xfrm>
            <a:off x="2944875" y="1494917"/>
            <a:ext cx="1467485" cy="1187450"/>
            <a:chOff x="2944875" y="1494917"/>
            <a:chExt cx="1467485" cy="1187450"/>
          </a:xfrm>
        </p:grpSpPr>
        <p:sp>
          <p:nvSpPr>
            <p:cNvPr id="33" name="object 33"/>
            <p:cNvSpPr/>
            <p:nvPr/>
          </p:nvSpPr>
          <p:spPr>
            <a:xfrm>
              <a:off x="4180458" y="1637665"/>
              <a:ext cx="118745" cy="118745"/>
            </a:xfrm>
            <a:custGeom>
              <a:avLst/>
              <a:gdLst/>
              <a:ahLst/>
              <a:cxnLst/>
              <a:rect l="l" t="t" r="r" b="b"/>
              <a:pathLst>
                <a:path w="118745" h="118744">
                  <a:moveTo>
                    <a:pt x="59436" y="0"/>
                  </a:moveTo>
                  <a:lnTo>
                    <a:pt x="82550" y="4699"/>
                  </a:lnTo>
                  <a:lnTo>
                    <a:pt x="101345" y="17399"/>
                  </a:lnTo>
                  <a:lnTo>
                    <a:pt x="114045" y="36322"/>
                  </a:lnTo>
                  <a:lnTo>
                    <a:pt x="118744" y="59436"/>
                  </a:lnTo>
                  <a:lnTo>
                    <a:pt x="114045" y="82423"/>
                  </a:lnTo>
                  <a:lnTo>
                    <a:pt x="101345" y="101346"/>
                  </a:lnTo>
                  <a:lnTo>
                    <a:pt x="82550" y="114046"/>
                  </a:lnTo>
                  <a:lnTo>
                    <a:pt x="59436" y="118744"/>
                  </a:lnTo>
                  <a:lnTo>
                    <a:pt x="36321" y="114046"/>
                  </a:lnTo>
                  <a:lnTo>
                    <a:pt x="17399" y="101346"/>
                  </a:lnTo>
                  <a:lnTo>
                    <a:pt x="4699" y="82423"/>
                  </a:lnTo>
                  <a:lnTo>
                    <a:pt x="0" y="59436"/>
                  </a:lnTo>
                  <a:lnTo>
                    <a:pt x="4699" y="36322"/>
                  </a:lnTo>
                  <a:lnTo>
                    <a:pt x="17399" y="17399"/>
                  </a:lnTo>
                  <a:lnTo>
                    <a:pt x="36321" y="4699"/>
                  </a:lnTo>
                  <a:lnTo>
                    <a:pt x="59436" y="0"/>
                  </a:lnTo>
                  <a:close/>
                </a:path>
              </a:pathLst>
            </a:custGeom>
            <a:ln w="6350">
              <a:solidFill>
                <a:srgbClr val="221F1F"/>
              </a:solidFill>
            </a:ln>
          </p:spPr>
          <p:txBody>
            <a:bodyPr wrap="square" lIns="0" tIns="0" rIns="0" bIns="0" rtlCol="0"/>
            <a:lstStyle/>
            <a:p>
              <a:endParaRPr/>
            </a:p>
          </p:txBody>
        </p:sp>
        <p:sp>
          <p:nvSpPr>
            <p:cNvPr id="34" name="object 34"/>
            <p:cNvSpPr/>
            <p:nvPr/>
          </p:nvSpPr>
          <p:spPr>
            <a:xfrm>
              <a:off x="2948685" y="1860931"/>
              <a:ext cx="1459865" cy="307340"/>
            </a:xfrm>
            <a:custGeom>
              <a:avLst/>
              <a:gdLst/>
              <a:ahLst/>
              <a:cxnLst/>
              <a:rect l="l" t="t" r="r" b="b"/>
              <a:pathLst>
                <a:path w="1459864" h="307339">
                  <a:moveTo>
                    <a:pt x="5841" y="92709"/>
                  </a:moveTo>
                  <a:lnTo>
                    <a:pt x="9143" y="92709"/>
                  </a:lnTo>
                  <a:lnTo>
                    <a:pt x="11811" y="95376"/>
                  </a:lnTo>
                  <a:lnTo>
                    <a:pt x="11811" y="98678"/>
                  </a:lnTo>
                  <a:lnTo>
                    <a:pt x="11811" y="101853"/>
                  </a:lnTo>
                  <a:lnTo>
                    <a:pt x="9143" y="104520"/>
                  </a:lnTo>
                  <a:lnTo>
                    <a:pt x="5841" y="104520"/>
                  </a:lnTo>
                  <a:lnTo>
                    <a:pt x="2666" y="104520"/>
                  </a:lnTo>
                  <a:lnTo>
                    <a:pt x="0" y="101853"/>
                  </a:lnTo>
                  <a:lnTo>
                    <a:pt x="0" y="98678"/>
                  </a:lnTo>
                  <a:lnTo>
                    <a:pt x="0" y="95376"/>
                  </a:lnTo>
                  <a:lnTo>
                    <a:pt x="2666" y="92709"/>
                  </a:lnTo>
                  <a:lnTo>
                    <a:pt x="5841" y="92709"/>
                  </a:lnTo>
                  <a:close/>
                </a:path>
                <a:path w="1459864" h="307339">
                  <a:moveTo>
                    <a:pt x="1291209" y="0"/>
                  </a:moveTo>
                  <a:lnTo>
                    <a:pt x="1294384" y="0"/>
                  </a:lnTo>
                  <a:lnTo>
                    <a:pt x="1297051" y="2666"/>
                  </a:lnTo>
                  <a:lnTo>
                    <a:pt x="1297051" y="5841"/>
                  </a:lnTo>
                  <a:lnTo>
                    <a:pt x="1297051" y="9143"/>
                  </a:lnTo>
                  <a:lnTo>
                    <a:pt x="1294384" y="11811"/>
                  </a:lnTo>
                  <a:lnTo>
                    <a:pt x="1291209" y="11811"/>
                  </a:lnTo>
                  <a:lnTo>
                    <a:pt x="1287906" y="11811"/>
                  </a:lnTo>
                  <a:lnTo>
                    <a:pt x="1285239" y="9143"/>
                  </a:lnTo>
                  <a:lnTo>
                    <a:pt x="1285239" y="5841"/>
                  </a:lnTo>
                  <a:lnTo>
                    <a:pt x="1285239" y="2666"/>
                  </a:lnTo>
                  <a:lnTo>
                    <a:pt x="1287906" y="0"/>
                  </a:lnTo>
                  <a:lnTo>
                    <a:pt x="1291209" y="0"/>
                  </a:lnTo>
                  <a:close/>
                </a:path>
                <a:path w="1459864" h="307339">
                  <a:moveTo>
                    <a:pt x="1453896" y="295275"/>
                  </a:moveTo>
                  <a:lnTo>
                    <a:pt x="1457198" y="295275"/>
                  </a:lnTo>
                  <a:lnTo>
                    <a:pt x="1459864" y="297941"/>
                  </a:lnTo>
                  <a:lnTo>
                    <a:pt x="1459864" y="301244"/>
                  </a:lnTo>
                  <a:lnTo>
                    <a:pt x="1459864" y="304545"/>
                  </a:lnTo>
                  <a:lnTo>
                    <a:pt x="1457198" y="307213"/>
                  </a:lnTo>
                  <a:lnTo>
                    <a:pt x="1453896" y="307213"/>
                  </a:lnTo>
                  <a:lnTo>
                    <a:pt x="1450721" y="307213"/>
                  </a:lnTo>
                  <a:lnTo>
                    <a:pt x="1448053" y="304545"/>
                  </a:lnTo>
                  <a:lnTo>
                    <a:pt x="1448053" y="301244"/>
                  </a:lnTo>
                  <a:lnTo>
                    <a:pt x="1448053" y="297941"/>
                  </a:lnTo>
                  <a:lnTo>
                    <a:pt x="1450721" y="295275"/>
                  </a:lnTo>
                  <a:lnTo>
                    <a:pt x="1453896" y="295275"/>
                  </a:lnTo>
                  <a:close/>
                </a:path>
              </a:pathLst>
            </a:custGeom>
            <a:ln w="7621">
              <a:solidFill>
                <a:srgbClr val="FFFFFF"/>
              </a:solidFill>
            </a:ln>
          </p:spPr>
          <p:txBody>
            <a:bodyPr wrap="square" lIns="0" tIns="0" rIns="0" bIns="0" rtlCol="0"/>
            <a:lstStyle/>
            <a:p>
              <a:endParaRPr/>
            </a:p>
          </p:txBody>
        </p:sp>
        <p:sp>
          <p:nvSpPr>
            <p:cNvPr id="35" name="object 35"/>
            <p:cNvSpPr/>
            <p:nvPr/>
          </p:nvSpPr>
          <p:spPr>
            <a:xfrm>
              <a:off x="3804284" y="1494917"/>
              <a:ext cx="0" cy="1187450"/>
            </a:xfrm>
            <a:custGeom>
              <a:avLst/>
              <a:gdLst/>
              <a:ahLst/>
              <a:cxnLst/>
              <a:rect l="l" t="t" r="r" b="b"/>
              <a:pathLst>
                <a:path h="1187450">
                  <a:moveTo>
                    <a:pt x="0" y="0"/>
                  </a:moveTo>
                  <a:lnTo>
                    <a:pt x="0" y="1186941"/>
                  </a:lnTo>
                </a:path>
              </a:pathLst>
            </a:custGeom>
            <a:ln w="25397">
              <a:solidFill>
                <a:srgbClr val="FFFFFF"/>
              </a:solidFill>
            </a:ln>
          </p:spPr>
          <p:txBody>
            <a:bodyPr wrap="square" lIns="0" tIns="0" rIns="0" bIns="0" rtlCol="0"/>
            <a:lstStyle/>
            <a:p>
              <a:endParaRPr/>
            </a:p>
          </p:txBody>
        </p:sp>
      </p:grpSp>
      <p:grpSp>
        <p:nvGrpSpPr>
          <p:cNvPr id="36" name="object 36"/>
          <p:cNvGrpSpPr/>
          <p:nvPr/>
        </p:nvGrpSpPr>
        <p:grpSpPr>
          <a:xfrm>
            <a:off x="513765" y="939939"/>
            <a:ext cx="1799589" cy="1058545"/>
            <a:chOff x="513765" y="939939"/>
            <a:chExt cx="1799589" cy="1058545"/>
          </a:xfrm>
        </p:grpSpPr>
        <p:pic>
          <p:nvPicPr>
            <p:cNvPr id="37" name="object 37"/>
            <p:cNvPicPr/>
            <p:nvPr/>
          </p:nvPicPr>
          <p:blipFill>
            <a:blip r:embed="rId3" cstate="print"/>
            <a:stretch>
              <a:fillRect/>
            </a:stretch>
          </p:blipFill>
          <p:spPr>
            <a:xfrm>
              <a:off x="513765" y="939939"/>
              <a:ext cx="1799336" cy="1028179"/>
            </a:xfrm>
            <a:prstGeom prst="rect">
              <a:avLst/>
            </a:prstGeom>
          </p:spPr>
        </p:pic>
        <p:sp>
          <p:nvSpPr>
            <p:cNvPr id="38" name="object 38"/>
            <p:cNvSpPr/>
            <p:nvPr/>
          </p:nvSpPr>
          <p:spPr>
            <a:xfrm>
              <a:off x="1013942" y="1704594"/>
              <a:ext cx="1028700" cy="288925"/>
            </a:xfrm>
            <a:custGeom>
              <a:avLst/>
              <a:gdLst/>
              <a:ahLst/>
              <a:cxnLst/>
              <a:rect l="l" t="t" r="r" b="b"/>
              <a:pathLst>
                <a:path w="1028700" h="288925">
                  <a:moveTo>
                    <a:pt x="89154" y="30225"/>
                  </a:moveTo>
                  <a:lnTo>
                    <a:pt x="111353" y="64262"/>
                  </a:lnTo>
                  <a:lnTo>
                    <a:pt x="141287" y="96265"/>
                  </a:lnTo>
                  <a:lnTo>
                    <a:pt x="174066" y="119252"/>
                  </a:lnTo>
                  <a:lnTo>
                    <a:pt x="235686" y="157225"/>
                  </a:lnTo>
                  <a:lnTo>
                    <a:pt x="291744" y="186055"/>
                  </a:lnTo>
                  <a:lnTo>
                    <a:pt x="311556" y="195961"/>
                  </a:lnTo>
                  <a:lnTo>
                    <a:pt x="349656" y="212217"/>
                  </a:lnTo>
                  <a:lnTo>
                    <a:pt x="402488" y="216026"/>
                  </a:lnTo>
                  <a:lnTo>
                    <a:pt x="434619" y="216281"/>
                  </a:lnTo>
                  <a:lnTo>
                    <a:pt x="466877" y="216153"/>
                  </a:lnTo>
                  <a:lnTo>
                    <a:pt x="532409" y="214502"/>
                  </a:lnTo>
                  <a:lnTo>
                    <a:pt x="600481" y="211074"/>
                  </a:lnTo>
                  <a:lnTo>
                    <a:pt x="672744" y="205358"/>
                  </a:lnTo>
                  <a:lnTo>
                    <a:pt x="710971" y="201675"/>
                  </a:lnTo>
                  <a:lnTo>
                    <a:pt x="750722" y="197484"/>
                  </a:lnTo>
                  <a:lnTo>
                    <a:pt x="792251" y="192658"/>
                  </a:lnTo>
                  <a:lnTo>
                    <a:pt x="837844" y="173355"/>
                  </a:lnTo>
                  <a:lnTo>
                    <a:pt x="884961" y="141731"/>
                  </a:lnTo>
                  <a:lnTo>
                    <a:pt x="861974" y="142112"/>
                  </a:lnTo>
                  <a:lnTo>
                    <a:pt x="846607" y="144906"/>
                  </a:lnTo>
                  <a:lnTo>
                    <a:pt x="836828" y="145795"/>
                  </a:lnTo>
                  <a:lnTo>
                    <a:pt x="831240" y="140588"/>
                  </a:lnTo>
                  <a:lnTo>
                    <a:pt x="827684" y="129412"/>
                  </a:lnTo>
                  <a:lnTo>
                    <a:pt x="825525" y="115315"/>
                  </a:lnTo>
                  <a:lnTo>
                    <a:pt x="825779" y="100330"/>
                  </a:lnTo>
                  <a:lnTo>
                    <a:pt x="841908" y="78486"/>
                  </a:lnTo>
                  <a:lnTo>
                    <a:pt x="901471" y="75945"/>
                  </a:lnTo>
                  <a:lnTo>
                    <a:pt x="937539" y="76707"/>
                  </a:lnTo>
                  <a:lnTo>
                    <a:pt x="969035" y="79501"/>
                  </a:lnTo>
                  <a:lnTo>
                    <a:pt x="995070" y="85217"/>
                  </a:lnTo>
                  <a:lnTo>
                    <a:pt x="1020343" y="102743"/>
                  </a:lnTo>
                  <a:lnTo>
                    <a:pt x="1028090" y="134874"/>
                  </a:lnTo>
                  <a:lnTo>
                    <a:pt x="1027709" y="148970"/>
                  </a:lnTo>
                  <a:lnTo>
                    <a:pt x="1023645" y="154558"/>
                  </a:lnTo>
                  <a:lnTo>
                    <a:pt x="1014247" y="154939"/>
                  </a:lnTo>
                  <a:lnTo>
                    <a:pt x="997737" y="151511"/>
                  </a:lnTo>
                  <a:lnTo>
                    <a:pt x="972210" y="145669"/>
                  </a:lnTo>
                  <a:lnTo>
                    <a:pt x="955446" y="168020"/>
                  </a:lnTo>
                  <a:lnTo>
                    <a:pt x="906424" y="216915"/>
                  </a:lnTo>
                  <a:lnTo>
                    <a:pt x="848385" y="254634"/>
                  </a:lnTo>
                  <a:lnTo>
                    <a:pt x="783361" y="268350"/>
                  </a:lnTo>
                  <a:lnTo>
                    <a:pt x="712495" y="276225"/>
                  </a:lnTo>
                  <a:lnTo>
                    <a:pt x="643915" y="281813"/>
                  </a:lnTo>
                  <a:lnTo>
                    <a:pt x="575589" y="285369"/>
                  </a:lnTo>
                  <a:lnTo>
                    <a:pt x="505485" y="287527"/>
                  </a:lnTo>
                  <a:lnTo>
                    <a:pt x="431444" y="288544"/>
                  </a:lnTo>
                  <a:lnTo>
                    <a:pt x="392328" y="288798"/>
                  </a:lnTo>
                  <a:lnTo>
                    <a:pt x="365531" y="286765"/>
                  </a:lnTo>
                  <a:lnTo>
                    <a:pt x="306222" y="272033"/>
                  </a:lnTo>
                  <a:lnTo>
                    <a:pt x="243014" y="245744"/>
                  </a:lnTo>
                  <a:lnTo>
                    <a:pt x="179539" y="211962"/>
                  </a:lnTo>
                  <a:lnTo>
                    <a:pt x="119621" y="174498"/>
                  </a:lnTo>
                  <a:lnTo>
                    <a:pt x="65201" y="131825"/>
                  </a:lnTo>
                  <a:lnTo>
                    <a:pt x="25374" y="71500"/>
                  </a:lnTo>
                  <a:lnTo>
                    <a:pt x="11214" y="36702"/>
                  </a:lnTo>
                  <a:lnTo>
                    <a:pt x="0" y="0"/>
                  </a:lnTo>
                </a:path>
              </a:pathLst>
            </a:custGeom>
            <a:ln w="10157">
              <a:solidFill>
                <a:srgbClr val="221F1F"/>
              </a:solidFill>
              <a:prstDash val="sysDash"/>
            </a:ln>
          </p:spPr>
          <p:txBody>
            <a:bodyPr wrap="square" lIns="0" tIns="0" rIns="0" bIns="0" rtlCol="0"/>
            <a:lstStyle/>
            <a:p>
              <a:endParaRPr/>
            </a:p>
          </p:txBody>
        </p:sp>
        <p:sp>
          <p:nvSpPr>
            <p:cNvPr id="39" name="object 39"/>
            <p:cNvSpPr/>
            <p:nvPr/>
          </p:nvSpPr>
          <p:spPr>
            <a:xfrm>
              <a:off x="1901316" y="1551364"/>
              <a:ext cx="332105" cy="9525"/>
            </a:xfrm>
            <a:custGeom>
              <a:avLst/>
              <a:gdLst/>
              <a:ahLst/>
              <a:cxnLst/>
              <a:rect l="l" t="t" r="r" b="b"/>
              <a:pathLst>
                <a:path w="332105" h="9525">
                  <a:moveTo>
                    <a:pt x="331546" y="0"/>
                  </a:moveTo>
                  <a:lnTo>
                    <a:pt x="0" y="0"/>
                  </a:lnTo>
                  <a:lnTo>
                    <a:pt x="0" y="9084"/>
                  </a:lnTo>
                  <a:lnTo>
                    <a:pt x="331546" y="9084"/>
                  </a:lnTo>
                  <a:lnTo>
                    <a:pt x="331546" y="0"/>
                  </a:lnTo>
                  <a:close/>
                </a:path>
              </a:pathLst>
            </a:custGeom>
            <a:solidFill>
              <a:srgbClr val="221F1F"/>
            </a:solidFill>
          </p:spPr>
          <p:txBody>
            <a:bodyPr wrap="square" lIns="0" tIns="0" rIns="0" bIns="0" rtlCol="0"/>
            <a:lstStyle/>
            <a:p>
              <a:endParaRPr/>
            </a:p>
          </p:txBody>
        </p:sp>
        <p:sp>
          <p:nvSpPr>
            <p:cNvPr id="40" name="object 40"/>
            <p:cNvSpPr/>
            <p:nvPr/>
          </p:nvSpPr>
          <p:spPr>
            <a:xfrm>
              <a:off x="1899538" y="1549635"/>
              <a:ext cx="335280" cy="12700"/>
            </a:xfrm>
            <a:custGeom>
              <a:avLst/>
              <a:gdLst/>
              <a:ahLst/>
              <a:cxnLst/>
              <a:rect l="l" t="t" r="r" b="b"/>
              <a:pathLst>
                <a:path w="335280" h="12700">
                  <a:moveTo>
                    <a:pt x="335051" y="0"/>
                  </a:moveTo>
                  <a:lnTo>
                    <a:pt x="0" y="0"/>
                  </a:lnTo>
                  <a:lnTo>
                    <a:pt x="0" y="12591"/>
                  </a:lnTo>
                  <a:lnTo>
                    <a:pt x="335051" y="12591"/>
                  </a:lnTo>
                  <a:lnTo>
                    <a:pt x="335051" y="0"/>
                  </a:lnTo>
                  <a:close/>
                </a:path>
              </a:pathLst>
            </a:custGeom>
            <a:solidFill>
              <a:srgbClr val="FFFFFF"/>
            </a:solidFill>
          </p:spPr>
          <p:txBody>
            <a:bodyPr wrap="square" lIns="0" tIns="0" rIns="0" bIns="0" rtlCol="0"/>
            <a:lstStyle/>
            <a:p>
              <a:endParaRPr/>
            </a:p>
          </p:txBody>
        </p:sp>
        <p:sp>
          <p:nvSpPr>
            <p:cNvPr id="41" name="object 41"/>
            <p:cNvSpPr/>
            <p:nvPr/>
          </p:nvSpPr>
          <p:spPr>
            <a:xfrm>
              <a:off x="1953513" y="1775393"/>
              <a:ext cx="280035" cy="9525"/>
            </a:xfrm>
            <a:custGeom>
              <a:avLst/>
              <a:gdLst/>
              <a:ahLst/>
              <a:cxnLst/>
              <a:rect l="l" t="t" r="r" b="b"/>
              <a:pathLst>
                <a:path w="280035" h="9525">
                  <a:moveTo>
                    <a:pt x="279412" y="0"/>
                  </a:moveTo>
                  <a:lnTo>
                    <a:pt x="0" y="0"/>
                  </a:lnTo>
                  <a:lnTo>
                    <a:pt x="0" y="9083"/>
                  </a:lnTo>
                  <a:lnTo>
                    <a:pt x="279412" y="9083"/>
                  </a:lnTo>
                  <a:lnTo>
                    <a:pt x="279412" y="0"/>
                  </a:lnTo>
                  <a:close/>
                </a:path>
              </a:pathLst>
            </a:custGeom>
            <a:solidFill>
              <a:srgbClr val="221F1F"/>
            </a:solidFill>
          </p:spPr>
          <p:txBody>
            <a:bodyPr wrap="square" lIns="0" tIns="0" rIns="0" bIns="0" rtlCol="0"/>
            <a:lstStyle/>
            <a:p>
              <a:endParaRPr/>
            </a:p>
          </p:txBody>
        </p:sp>
        <p:sp>
          <p:nvSpPr>
            <p:cNvPr id="42" name="object 42"/>
            <p:cNvSpPr/>
            <p:nvPr/>
          </p:nvSpPr>
          <p:spPr>
            <a:xfrm>
              <a:off x="1951735" y="1773662"/>
              <a:ext cx="283210" cy="12700"/>
            </a:xfrm>
            <a:custGeom>
              <a:avLst/>
              <a:gdLst/>
              <a:ahLst/>
              <a:cxnLst/>
              <a:rect l="l" t="t" r="r" b="b"/>
              <a:pathLst>
                <a:path w="283210" h="12700">
                  <a:moveTo>
                    <a:pt x="282917" y="0"/>
                  </a:moveTo>
                  <a:lnTo>
                    <a:pt x="0" y="0"/>
                  </a:lnTo>
                  <a:lnTo>
                    <a:pt x="0" y="12592"/>
                  </a:lnTo>
                  <a:lnTo>
                    <a:pt x="282917" y="12592"/>
                  </a:lnTo>
                  <a:lnTo>
                    <a:pt x="282917" y="0"/>
                  </a:lnTo>
                  <a:close/>
                </a:path>
              </a:pathLst>
            </a:custGeom>
            <a:solidFill>
              <a:srgbClr val="FFFFFF"/>
            </a:solidFill>
          </p:spPr>
          <p:txBody>
            <a:bodyPr wrap="square" lIns="0" tIns="0" rIns="0" bIns="0" rtlCol="0"/>
            <a:lstStyle/>
            <a:p>
              <a:endParaRPr/>
            </a:p>
          </p:txBody>
        </p:sp>
        <p:sp>
          <p:nvSpPr>
            <p:cNvPr id="43" name="object 43"/>
            <p:cNvSpPr/>
            <p:nvPr/>
          </p:nvSpPr>
          <p:spPr>
            <a:xfrm>
              <a:off x="2182875" y="1491221"/>
              <a:ext cx="9525" cy="288925"/>
            </a:xfrm>
            <a:custGeom>
              <a:avLst/>
              <a:gdLst/>
              <a:ahLst/>
              <a:cxnLst/>
              <a:rect l="l" t="t" r="r" b="b"/>
              <a:pathLst>
                <a:path w="9525" h="288925">
                  <a:moveTo>
                    <a:pt x="9083" y="0"/>
                  </a:moveTo>
                  <a:lnTo>
                    <a:pt x="0" y="0"/>
                  </a:lnTo>
                  <a:lnTo>
                    <a:pt x="0" y="288683"/>
                  </a:lnTo>
                  <a:lnTo>
                    <a:pt x="9083" y="288683"/>
                  </a:lnTo>
                  <a:lnTo>
                    <a:pt x="9083" y="0"/>
                  </a:lnTo>
                  <a:close/>
                </a:path>
              </a:pathLst>
            </a:custGeom>
            <a:solidFill>
              <a:srgbClr val="221F1F"/>
            </a:solidFill>
          </p:spPr>
          <p:txBody>
            <a:bodyPr wrap="square" lIns="0" tIns="0" rIns="0" bIns="0" rtlCol="0"/>
            <a:lstStyle/>
            <a:p>
              <a:endParaRPr/>
            </a:p>
          </p:txBody>
        </p:sp>
        <p:sp>
          <p:nvSpPr>
            <p:cNvPr id="44" name="object 44"/>
            <p:cNvSpPr/>
            <p:nvPr/>
          </p:nvSpPr>
          <p:spPr>
            <a:xfrm>
              <a:off x="2181225" y="1489481"/>
              <a:ext cx="12700" cy="292735"/>
            </a:xfrm>
            <a:custGeom>
              <a:avLst/>
              <a:gdLst/>
              <a:ahLst/>
              <a:cxnLst/>
              <a:rect l="l" t="t" r="r" b="b"/>
              <a:pathLst>
                <a:path w="12700" h="292735">
                  <a:moveTo>
                    <a:pt x="12592" y="0"/>
                  </a:moveTo>
                  <a:lnTo>
                    <a:pt x="0" y="0"/>
                  </a:lnTo>
                  <a:lnTo>
                    <a:pt x="0" y="292201"/>
                  </a:lnTo>
                  <a:lnTo>
                    <a:pt x="12592" y="292201"/>
                  </a:lnTo>
                  <a:lnTo>
                    <a:pt x="12592" y="0"/>
                  </a:lnTo>
                  <a:close/>
                </a:path>
              </a:pathLst>
            </a:custGeom>
            <a:solidFill>
              <a:srgbClr val="FFFFFF"/>
            </a:solidFill>
          </p:spPr>
          <p:txBody>
            <a:bodyPr wrap="square" lIns="0" tIns="0" rIns="0" bIns="0" rtlCol="0"/>
            <a:lstStyle/>
            <a:p>
              <a:endParaRPr/>
            </a:p>
          </p:txBody>
        </p:sp>
        <p:sp>
          <p:nvSpPr>
            <p:cNvPr id="45" name="object 45"/>
            <p:cNvSpPr/>
            <p:nvPr/>
          </p:nvSpPr>
          <p:spPr>
            <a:xfrm>
              <a:off x="2160270" y="1354950"/>
              <a:ext cx="54610" cy="204470"/>
            </a:xfrm>
            <a:custGeom>
              <a:avLst/>
              <a:gdLst/>
              <a:ahLst/>
              <a:cxnLst/>
              <a:rect l="l" t="t" r="r" b="b"/>
              <a:pathLst>
                <a:path w="54610" h="204469">
                  <a:moveTo>
                    <a:pt x="54483" y="161810"/>
                  </a:moveTo>
                  <a:lnTo>
                    <a:pt x="46863" y="156857"/>
                  </a:lnTo>
                  <a:lnTo>
                    <a:pt x="31750" y="180098"/>
                  </a:lnTo>
                  <a:lnTo>
                    <a:pt x="31686" y="0"/>
                  </a:lnTo>
                  <a:lnTo>
                    <a:pt x="22606" y="0"/>
                  </a:lnTo>
                  <a:lnTo>
                    <a:pt x="22606" y="180098"/>
                  </a:lnTo>
                  <a:lnTo>
                    <a:pt x="7620" y="156857"/>
                  </a:lnTo>
                  <a:lnTo>
                    <a:pt x="0" y="161810"/>
                  </a:lnTo>
                  <a:lnTo>
                    <a:pt x="27178" y="203847"/>
                  </a:lnTo>
                  <a:lnTo>
                    <a:pt x="42672" y="180098"/>
                  </a:lnTo>
                  <a:lnTo>
                    <a:pt x="54483" y="161810"/>
                  </a:lnTo>
                  <a:close/>
                </a:path>
              </a:pathLst>
            </a:custGeom>
            <a:solidFill>
              <a:srgbClr val="221F1F"/>
            </a:solidFill>
          </p:spPr>
          <p:txBody>
            <a:bodyPr wrap="square" lIns="0" tIns="0" rIns="0" bIns="0" rtlCol="0"/>
            <a:lstStyle/>
            <a:p>
              <a:endParaRPr/>
            </a:p>
          </p:txBody>
        </p:sp>
        <p:sp>
          <p:nvSpPr>
            <p:cNvPr id="46" name="object 46"/>
            <p:cNvSpPr/>
            <p:nvPr/>
          </p:nvSpPr>
          <p:spPr>
            <a:xfrm>
              <a:off x="2160269" y="1354963"/>
              <a:ext cx="54610" cy="203835"/>
            </a:xfrm>
            <a:custGeom>
              <a:avLst/>
              <a:gdLst/>
              <a:ahLst/>
              <a:cxnLst/>
              <a:rect l="l" t="t" r="r" b="b"/>
              <a:pathLst>
                <a:path w="54610" h="203834">
                  <a:moveTo>
                    <a:pt x="23368" y="197993"/>
                  </a:moveTo>
                  <a:lnTo>
                    <a:pt x="0" y="161798"/>
                  </a:lnTo>
                  <a:lnTo>
                    <a:pt x="7619" y="156844"/>
                  </a:lnTo>
                  <a:lnTo>
                    <a:pt x="22606" y="180086"/>
                  </a:lnTo>
                  <a:lnTo>
                    <a:pt x="22606" y="0"/>
                  </a:lnTo>
                  <a:lnTo>
                    <a:pt x="31750" y="0"/>
                  </a:lnTo>
                  <a:lnTo>
                    <a:pt x="31750" y="180086"/>
                  </a:lnTo>
                  <a:lnTo>
                    <a:pt x="46862" y="156844"/>
                  </a:lnTo>
                  <a:lnTo>
                    <a:pt x="50673" y="159384"/>
                  </a:lnTo>
                  <a:lnTo>
                    <a:pt x="54482" y="161798"/>
                  </a:lnTo>
                  <a:lnTo>
                    <a:pt x="30987" y="197993"/>
                  </a:lnTo>
                  <a:lnTo>
                    <a:pt x="27178" y="203834"/>
                  </a:lnTo>
                  <a:lnTo>
                    <a:pt x="23368" y="197993"/>
                  </a:lnTo>
                  <a:close/>
                </a:path>
              </a:pathLst>
            </a:custGeom>
            <a:ln w="5080">
              <a:solidFill>
                <a:srgbClr val="FFFFFF"/>
              </a:solidFill>
            </a:ln>
          </p:spPr>
          <p:txBody>
            <a:bodyPr wrap="square" lIns="0" tIns="0" rIns="0" bIns="0" rtlCol="0"/>
            <a:lstStyle/>
            <a:p>
              <a:endParaRPr/>
            </a:p>
          </p:txBody>
        </p:sp>
        <p:sp>
          <p:nvSpPr>
            <p:cNvPr id="47" name="object 47"/>
            <p:cNvSpPr/>
            <p:nvPr/>
          </p:nvSpPr>
          <p:spPr>
            <a:xfrm>
              <a:off x="2160270" y="1775841"/>
              <a:ext cx="54610" cy="204470"/>
            </a:xfrm>
            <a:custGeom>
              <a:avLst/>
              <a:gdLst/>
              <a:ahLst/>
              <a:cxnLst/>
              <a:rect l="l" t="t" r="r" b="b"/>
              <a:pathLst>
                <a:path w="54610" h="204469">
                  <a:moveTo>
                    <a:pt x="54483" y="42037"/>
                  </a:moveTo>
                  <a:lnTo>
                    <a:pt x="42672" y="23876"/>
                  </a:lnTo>
                  <a:lnTo>
                    <a:pt x="27178" y="0"/>
                  </a:lnTo>
                  <a:lnTo>
                    <a:pt x="0" y="42037"/>
                  </a:lnTo>
                  <a:lnTo>
                    <a:pt x="7620" y="47117"/>
                  </a:lnTo>
                  <a:lnTo>
                    <a:pt x="22606" y="23876"/>
                  </a:lnTo>
                  <a:lnTo>
                    <a:pt x="22606" y="203962"/>
                  </a:lnTo>
                  <a:lnTo>
                    <a:pt x="31686" y="203962"/>
                  </a:lnTo>
                  <a:lnTo>
                    <a:pt x="31686" y="23876"/>
                  </a:lnTo>
                  <a:lnTo>
                    <a:pt x="46863" y="47117"/>
                  </a:lnTo>
                  <a:lnTo>
                    <a:pt x="54483" y="42037"/>
                  </a:lnTo>
                  <a:close/>
                </a:path>
              </a:pathLst>
            </a:custGeom>
            <a:solidFill>
              <a:srgbClr val="221F1F"/>
            </a:solidFill>
          </p:spPr>
          <p:txBody>
            <a:bodyPr wrap="square" lIns="0" tIns="0" rIns="0" bIns="0" rtlCol="0"/>
            <a:lstStyle/>
            <a:p>
              <a:endParaRPr/>
            </a:p>
          </p:txBody>
        </p:sp>
        <p:sp>
          <p:nvSpPr>
            <p:cNvPr id="48" name="object 48"/>
            <p:cNvSpPr/>
            <p:nvPr/>
          </p:nvSpPr>
          <p:spPr>
            <a:xfrm>
              <a:off x="2160269" y="1775841"/>
              <a:ext cx="54610" cy="204470"/>
            </a:xfrm>
            <a:custGeom>
              <a:avLst/>
              <a:gdLst/>
              <a:ahLst/>
              <a:cxnLst/>
              <a:rect l="l" t="t" r="r" b="b"/>
              <a:pathLst>
                <a:path w="54610" h="204469">
                  <a:moveTo>
                    <a:pt x="31750" y="23876"/>
                  </a:moveTo>
                  <a:lnTo>
                    <a:pt x="31750" y="203962"/>
                  </a:lnTo>
                  <a:lnTo>
                    <a:pt x="22606" y="203962"/>
                  </a:lnTo>
                  <a:lnTo>
                    <a:pt x="22606" y="23876"/>
                  </a:lnTo>
                  <a:lnTo>
                    <a:pt x="7619" y="47117"/>
                  </a:lnTo>
                  <a:lnTo>
                    <a:pt x="0" y="42037"/>
                  </a:lnTo>
                  <a:lnTo>
                    <a:pt x="23368" y="5968"/>
                  </a:lnTo>
                  <a:lnTo>
                    <a:pt x="27178" y="0"/>
                  </a:lnTo>
                  <a:lnTo>
                    <a:pt x="30987" y="5968"/>
                  </a:lnTo>
                  <a:lnTo>
                    <a:pt x="54482" y="42037"/>
                  </a:lnTo>
                  <a:lnTo>
                    <a:pt x="50673" y="44577"/>
                  </a:lnTo>
                  <a:lnTo>
                    <a:pt x="46862" y="47117"/>
                  </a:lnTo>
                  <a:lnTo>
                    <a:pt x="31750" y="23876"/>
                  </a:lnTo>
                  <a:close/>
                </a:path>
              </a:pathLst>
            </a:custGeom>
            <a:ln w="5080">
              <a:solidFill>
                <a:srgbClr val="FFFFFF"/>
              </a:solidFill>
            </a:ln>
          </p:spPr>
          <p:txBody>
            <a:bodyPr wrap="square" lIns="0" tIns="0" rIns="0" bIns="0" rtlCol="0"/>
            <a:lstStyle/>
            <a:p>
              <a:endParaRPr/>
            </a:p>
          </p:txBody>
        </p:sp>
      </p:grpSp>
      <p:grpSp>
        <p:nvGrpSpPr>
          <p:cNvPr id="49" name="object 49"/>
          <p:cNvGrpSpPr/>
          <p:nvPr/>
        </p:nvGrpSpPr>
        <p:grpSpPr>
          <a:xfrm>
            <a:off x="514692" y="2610002"/>
            <a:ext cx="1728470" cy="988060"/>
            <a:chOff x="514692" y="2610002"/>
            <a:chExt cx="1728470" cy="988060"/>
          </a:xfrm>
        </p:grpSpPr>
        <p:pic>
          <p:nvPicPr>
            <p:cNvPr id="50" name="object 50"/>
            <p:cNvPicPr/>
            <p:nvPr/>
          </p:nvPicPr>
          <p:blipFill>
            <a:blip r:embed="rId4" cstate="print"/>
            <a:stretch>
              <a:fillRect/>
            </a:stretch>
          </p:blipFill>
          <p:spPr>
            <a:xfrm>
              <a:off x="514692" y="2610002"/>
              <a:ext cx="1727962" cy="987437"/>
            </a:xfrm>
            <a:prstGeom prst="rect">
              <a:avLst/>
            </a:prstGeom>
          </p:spPr>
        </p:pic>
        <p:pic>
          <p:nvPicPr>
            <p:cNvPr id="51" name="object 51"/>
            <p:cNvPicPr/>
            <p:nvPr/>
          </p:nvPicPr>
          <p:blipFill>
            <a:blip r:embed="rId5" cstate="print"/>
            <a:stretch>
              <a:fillRect/>
            </a:stretch>
          </p:blipFill>
          <p:spPr>
            <a:xfrm>
              <a:off x="932929" y="2741472"/>
              <a:ext cx="453504" cy="644410"/>
            </a:xfrm>
            <a:prstGeom prst="rect">
              <a:avLst/>
            </a:prstGeom>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4250" cy="2989580"/>
          </a:xfrm>
          <a:prstGeom prst="rect">
            <a:avLst/>
          </a:prstGeom>
        </p:spPr>
        <p:txBody>
          <a:bodyPr vert="horz" wrap="square" lIns="0" tIns="74930" rIns="0" bIns="0" rtlCol="0">
            <a:spAutoFit/>
          </a:bodyPr>
          <a:lstStyle/>
          <a:p>
            <a:pPr marL="12700">
              <a:lnSpc>
                <a:spcPct val="100000"/>
              </a:lnSpc>
              <a:spcBef>
                <a:spcPts val="590"/>
              </a:spcBef>
            </a:pPr>
            <a:r>
              <a:rPr sz="800" b="1" spc="-10" dirty="0">
                <a:latin typeface="Montserrat"/>
                <a:cs typeface="Montserrat"/>
              </a:rPr>
              <a:t>LLANTAS</a:t>
            </a:r>
            <a:endParaRPr sz="800">
              <a:latin typeface="Montserrat"/>
              <a:cs typeface="Montserrat"/>
            </a:endParaRPr>
          </a:p>
          <a:p>
            <a:pPr marL="12700">
              <a:lnSpc>
                <a:spcPct val="100000"/>
              </a:lnSpc>
              <a:spcBef>
                <a:spcPts val="490"/>
              </a:spcBef>
            </a:pPr>
            <a:r>
              <a:rPr sz="800" b="1" dirty="0">
                <a:latin typeface="Montserrat"/>
                <a:cs typeface="Montserrat"/>
              </a:rPr>
              <a:t>PRESIÓN</a:t>
            </a:r>
            <a:r>
              <a:rPr sz="800" b="1" spc="-3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AIRE</a:t>
            </a:r>
            <a:r>
              <a:rPr sz="800" b="1" spc="-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5" dirty="0">
                <a:latin typeface="Montserrat"/>
                <a:cs typeface="Montserrat"/>
              </a:rPr>
              <a:t> </a:t>
            </a:r>
            <a:r>
              <a:rPr sz="800" b="1" spc="-10" dirty="0">
                <a:latin typeface="Montserrat"/>
                <a:cs typeface="Montserrat"/>
              </a:rPr>
              <a:t>LLANTAS</a:t>
            </a:r>
            <a:endParaRPr sz="800">
              <a:latin typeface="Montserrat"/>
              <a:cs typeface="Montserrat"/>
            </a:endParaRPr>
          </a:p>
          <a:p>
            <a:pPr marL="12700" marR="5080" algn="just">
              <a:lnSpc>
                <a:spcPct val="100000"/>
              </a:lnSpc>
              <a:spcBef>
                <a:spcPts val="509"/>
              </a:spcBef>
            </a:pPr>
            <a:r>
              <a:rPr sz="700" dirty="0">
                <a:latin typeface="Montserrat"/>
                <a:cs typeface="Montserrat"/>
              </a:rPr>
              <a:t>Revise</a:t>
            </a:r>
            <a:r>
              <a:rPr sz="700" spc="220"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presión</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aire</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las</a:t>
            </a:r>
            <a:r>
              <a:rPr sz="700" spc="225" dirty="0">
                <a:latin typeface="Montserrat"/>
                <a:cs typeface="Montserrat"/>
              </a:rPr>
              <a:t> </a:t>
            </a:r>
            <a:r>
              <a:rPr sz="700" dirty="0">
                <a:latin typeface="Montserrat"/>
                <a:cs typeface="Montserrat"/>
              </a:rPr>
              <a:t>llantas</a:t>
            </a:r>
            <a:r>
              <a:rPr sz="700" spc="235" dirty="0">
                <a:latin typeface="Montserrat"/>
                <a:cs typeface="Montserrat"/>
              </a:rPr>
              <a:t> </a:t>
            </a:r>
            <a:r>
              <a:rPr sz="700" dirty="0">
                <a:latin typeface="Montserrat"/>
                <a:cs typeface="Montserrat"/>
              </a:rPr>
              <a:t>por</a:t>
            </a:r>
            <a:r>
              <a:rPr sz="700" spc="22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menos</a:t>
            </a:r>
            <a:r>
              <a:rPr sz="700" spc="65"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vez</a:t>
            </a:r>
            <a:r>
              <a:rPr sz="700" spc="65" dirty="0">
                <a:latin typeface="Montserrat"/>
                <a:cs typeface="Montserrat"/>
              </a:rPr>
              <a:t> </a:t>
            </a:r>
            <a:r>
              <a:rPr sz="700" dirty="0">
                <a:latin typeface="Montserrat"/>
                <a:cs typeface="Montserrat"/>
              </a:rPr>
              <a:t>a</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semana.</a:t>
            </a:r>
            <a:r>
              <a:rPr sz="700" spc="6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presión</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spc="-20" dirty="0">
                <a:latin typeface="Montserrat"/>
                <a:cs typeface="Montserrat"/>
              </a:rPr>
              <a:t>aire</a:t>
            </a:r>
            <a:r>
              <a:rPr sz="700" spc="500" dirty="0">
                <a:latin typeface="Montserrat"/>
                <a:cs typeface="Montserrat"/>
              </a:rPr>
              <a:t> </a:t>
            </a:r>
            <a:r>
              <a:rPr sz="700" dirty="0">
                <a:latin typeface="Montserrat"/>
                <a:cs typeface="Montserrat"/>
              </a:rPr>
              <a:t>baja</a:t>
            </a:r>
            <a:r>
              <a:rPr sz="700" spc="2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solo</a:t>
            </a:r>
            <a:r>
              <a:rPr sz="700" spc="15" dirty="0">
                <a:latin typeface="Montserrat"/>
                <a:cs typeface="Montserrat"/>
              </a:rPr>
              <a:t> </a:t>
            </a:r>
            <a:r>
              <a:rPr sz="700" dirty="0">
                <a:latin typeface="Montserrat"/>
                <a:cs typeface="Montserrat"/>
              </a:rPr>
              <a:t>genera</a:t>
            </a:r>
            <a:r>
              <a:rPr sz="700" spc="25" dirty="0">
                <a:latin typeface="Montserrat"/>
                <a:cs typeface="Montserrat"/>
              </a:rPr>
              <a:t> </a:t>
            </a:r>
            <a:r>
              <a:rPr sz="700" dirty="0">
                <a:latin typeface="Montserrat"/>
                <a:cs typeface="Montserrat"/>
              </a:rPr>
              <a:t>un</a:t>
            </a:r>
            <a:r>
              <a:rPr sz="700" spc="25" dirty="0">
                <a:latin typeface="Montserrat"/>
                <a:cs typeface="Montserrat"/>
              </a:rPr>
              <a:t> </a:t>
            </a:r>
            <a:r>
              <a:rPr sz="700" dirty="0">
                <a:latin typeface="Montserrat"/>
                <a:cs typeface="Montserrat"/>
              </a:rPr>
              <a:t>desgaste</a:t>
            </a:r>
            <a:r>
              <a:rPr sz="700" spc="15" dirty="0">
                <a:latin typeface="Montserrat"/>
                <a:cs typeface="Montserrat"/>
              </a:rPr>
              <a:t> </a:t>
            </a:r>
            <a:r>
              <a:rPr sz="700" dirty="0">
                <a:latin typeface="Montserrat"/>
                <a:cs typeface="Montserrat"/>
              </a:rPr>
              <a:t>acelerado</a:t>
            </a:r>
            <a:r>
              <a:rPr sz="700" spc="3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sino</a:t>
            </a:r>
            <a:r>
              <a:rPr sz="700" spc="1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también</a:t>
            </a:r>
            <a:r>
              <a:rPr sz="700" spc="15" dirty="0">
                <a:latin typeface="Montserrat"/>
                <a:cs typeface="Montserrat"/>
              </a:rPr>
              <a:t> </a:t>
            </a:r>
            <a:r>
              <a:rPr sz="700" dirty="0">
                <a:latin typeface="Montserrat"/>
                <a:cs typeface="Montserrat"/>
              </a:rPr>
              <a:t>afecta</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estabilidad</a:t>
            </a:r>
            <a:r>
              <a:rPr sz="700" spc="2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latin typeface="Montserrat"/>
                <a:cs typeface="Montserrat"/>
              </a:rPr>
              <a:t>Baja</a:t>
            </a:r>
            <a:r>
              <a:rPr sz="700" spc="10"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dificulta</a:t>
            </a:r>
            <a:r>
              <a:rPr sz="700" spc="20" dirty="0">
                <a:latin typeface="Montserrat"/>
                <a:cs typeface="Montserrat"/>
              </a:rPr>
              <a:t> </a:t>
            </a:r>
            <a:r>
              <a:rPr sz="700" dirty="0">
                <a:latin typeface="Montserrat"/>
                <a:cs typeface="Montserrat"/>
              </a:rPr>
              <a:t>tomar</a:t>
            </a:r>
            <a:r>
              <a:rPr sz="700" spc="15" dirty="0">
                <a:latin typeface="Montserrat"/>
                <a:cs typeface="Montserrat"/>
              </a:rPr>
              <a:t> </a:t>
            </a:r>
            <a:r>
              <a:rPr sz="700" dirty="0">
                <a:latin typeface="Montserrat"/>
                <a:cs typeface="Montserrat"/>
              </a:rPr>
              <a:t>curvas</a:t>
            </a:r>
            <a:r>
              <a:rPr sz="700" spc="5" dirty="0">
                <a:latin typeface="Montserrat"/>
                <a:cs typeface="Montserrat"/>
              </a:rPr>
              <a:t> </a:t>
            </a:r>
            <a:r>
              <a:rPr sz="700" dirty="0">
                <a:latin typeface="Montserrat"/>
                <a:cs typeface="Montserrat"/>
              </a:rPr>
              <a:t>suavemente</a:t>
            </a:r>
            <a:r>
              <a:rPr sz="700" spc="2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consumo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mas</a:t>
            </a:r>
            <a:r>
              <a:rPr sz="700" spc="-25" dirty="0">
                <a:latin typeface="Montserrat"/>
                <a:cs typeface="Montserrat"/>
              </a:rPr>
              <a:t> </a:t>
            </a:r>
            <a:r>
              <a:rPr sz="700" spc="-10" dirty="0">
                <a:latin typeface="Montserrat"/>
                <a:cs typeface="Montserrat"/>
              </a:rPr>
              <a:t>alto.</a:t>
            </a:r>
            <a:endParaRPr sz="700">
              <a:latin typeface="Montserrat"/>
              <a:cs typeface="Montserrat"/>
            </a:endParaRPr>
          </a:p>
          <a:p>
            <a:pPr marL="12700" marR="5080" algn="just">
              <a:lnSpc>
                <a:spcPct val="100000"/>
              </a:lnSpc>
              <a:spcBef>
                <a:spcPts val="495"/>
              </a:spcBef>
            </a:pPr>
            <a:r>
              <a:rPr sz="700" dirty="0">
                <a:latin typeface="Montserrat"/>
                <a:cs typeface="Montserrat"/>
              </a:rPr>
              <a:t>Alta</a:t>
            </a:r>
            <a:r>
              <a:rPr sz="700" spc="55" dirty="0">
                <a:latin typeface="Montserrat"/>
                <a:cs typeface="Montserrat"/>
              </a:rPr>
              <a:t> </a:t>
            </a:r>
            <a:r>
              <a:rPr sz="700" dirty="0">
                <a:latin typeface="Montserrat"/>
                <a:cs typeface="Montserrat"/>
              </a:rPr>
              <a:t>presión</a:t>
            </a:r>
            <a:r>
              <a:rPr sz="700" spc="75" dirty="0">
                <a:latin typeface="Montserrat"/>
                <a:cs typeface="Montserrat"/>
              </a:rPr>
              <a:t> </a:t>
            </a:r>
            <a:r>
              <a:rPr sz="700" dirty="0">
                <a:latin typeface="Montserrat"/>
                <a:cs typeface="Montserrat"/>
              </a:rPr>
              <a:t>disminuye</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área</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contacto</a:t>
            </a:r>
            <a:r>
              <a:rPr sz="700" spc="85" dirty="0">
                <a:latin typeface="Montserrat"/>
                <a:cs typeface="Montserrat"/>
              </a:rPr>
              <a:t> </a:t>
            </a:r>
            <a:r>
              <a:rPr sz="700" dirty="0">
                <a:latin typeface="Montserrat"/>
                <a:cs typeface="Montserrat"/>
              </a:rPr>
              <a:t>de</a:t>
            </a:r>
            <a:r>
              <a:rPr sz="700" spc="6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llanta</a:t>
            </a:r>
            <a:r>
              <a:rPr sz="700" spc="45" dirty="0">
                <a:latin typeface="Montserrat"/>
                <a:cs typeface="Montserrat"/>
              </a:rPr>
              <a:t> </a:t>
            </a:r>
            <a:r>
              <a:rPr sz="700" dirty="0">
                <a:latin typeface="Montserrat"/>
                <a:cs typeface="Montserrat"/>
              </a:rPr>
              <a:t>con</a:t>
            </a:r>
            <a:r>
              <a:rPr sz="700" spc="45"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superficie,</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que</a:t>
            </a:r>
            <a:r>
              <a:rPr sz="700" spc="65" dirty="0">
                <a:latin typeface="Montserrat"/>
                <a:cs typeface="Montserrat"/>
              </a:rPr>
              <a:t> </a:t>
            </a:r>
            <a:r>
              <a:rPr sz="700" dirty="0">
                <a:latin typeface="Montserrat"/>
                <a:cs typeface="Montserrat"/>
              </a:rPr>
              <a:t>puede</a:t>
            </a:r>
            <a:r>
              <a:rPr sz="700" spc="60" dirty="0">
                <a:latin typeface="Montserrat"/>
                <a:cs typeface="Montserrat"/>
              </a:rPr>
              <a:t> </a:t>
            </a:r>
            <a:r>
              <a:rPr sz="700" dirty="0">
                <a:latin typeface="Montserrat"/>
                <a:cs typeface="Montserrat"/>
              </a:rPr>
              <a:t>significar</a:t>
            </a:r>
            <a:r>
              <a:rPr sz="700" spc="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perdida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adherencia</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llanta.</a:t>
            </a:r>
            <a:endParaRPr sz="700">
              <a:latin typeface="Montserrat"/>
              <a:cs typeface="Montserrat"/>
            </a:endParaRPr>
          </a:p>
          <a:p>
            <a:pPr marL="12700" marR="5715" algn="just">
              <a:lnSpc>
                <a:spcPct val="100000"/>
              </a:lnSpc>
              <a:spcBef>
                <a:spcPts val="505"/>
              </a:spcBef>
            </a:pPr>
            <a:r>
              <a:rPr sz="700" dirty="0">
                <a:latin typeface="Montserrat"/>
                <a:cs typeface="Montserrat"/>
              </a:rPr>
              <a:t>Mantenga</a:t>
            </a:r>
            <a:r>
              <a:rPr sz="700" spc="-20" dirty="0">
                <a:latin typeface="Montserrat"/>
                <a:cs typeface="Montserrat"/>
              </a:rPr>
              <a:t> </a:t>
            </a:r>
            <a:r>
              <a:rPr sz="700" dirty="0">
                <a:latin typeface="Montserrat"/>
                <a:cs typeface="Montserrat"/>
              </a:rPr>
              <a:t>siempre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aire</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las</a:t>
            </a:r>
            <a:r>
              <a:rPr sz="700" spc="-25" dirty="0">
                <a:latin typeface="Montserrat"/>
                <a:cs typeface="Montserrat"/>
              </a:rPr>
              <a:t> </a:t>
            </a:r>
            <a:r>
              <a:rPr sz="700" spc="-10" dirty="0">
                <a:latin typeface="Montserrat"/>
                <a:cs typeface="Montserrat"/>
              </a:rPr>
              <a:t>llantas</a:t>
            </a:r>
            <a:r>
              <a:rPr sz="700" spc="500" dirty="0">
                <a:latin typeface="Montserrat"/>
                <a:cs typeface="Montserrat"/>
              </a:rPr>
              <a:t> </a:t>
            </a:r>
            <a:r>
              <a:rPr sz="700" dirty="0">
                <a:latin typeface="Montserrat"/>
                <a:cs typeface="Montserrat"/>
              </a:rPr>
              <a:t>según</a:t>
            </a:r>
            <a:r>
              <a:rPr sz="700" spc="420" dirty="0">
                <a:latin typeface="Montserrat"/>
                <a:cs typeface="Montserrat"/>
              </a:rPr>
              <a:t>  </a:t>
            </a:r>
            <a:r>
              <a:rPr sz="700" dirty="0">
                <a:latin typeface="Montserrat"/>
                <a:cs typeface="Montserrat"/>
              </a:rPr>
              <a:t>lo</a:t>
            </a:r>
            <a:r>
              <a:rPr sz="700" spc="420" dirty="0">
                <a:latin typeface="Montserrat"/>
                <a:cs typeface="Montserrat"/>
              </a:rPr>
              <a:t>  </a:t>
            </a:r>
            <a:r>
              <a:rPr sz="700" dirty="0">
                <a:latin typeface="Montserrat"/>
                <a:cs typeface="Montserrat"/>
              </a:rPr>
              <a:t>recomendado</a:t>
            </a:r>
            <a:r>
              <a:rPr sz="700" spc="425" dirty="0">
                <a:latin typeface="Montserrat"/>
                <a:cs typeface="Montserrat"/>
              </a:rPr>
              <a:t>  </a:t>
            </a:r>
            <a:r>
              <a:rPr sz="700" dirty="0">
                <a:latin typeface="Montserrat"/>
                <a:cs typeface="Montserrat"/>
              </a:rPr>
              <a:t>en</a:t>
            </a:r>
            <a:r>
              <a:rPr sz="700" spc="420" dirty="0">
                <a:latin typeface="Montserrat"/>
                <a:cs typeface="Montserrat"/>
              </a:rPr>
              <a:t>  </a:t>
            </a:r>
            <a:r>
              <a:rPr sz="700" dirty="0">
                <a:latin typeface="Montserrat"/>
                <a:cs typeface="Montserrat"/>
              </a:rPr>
              <a:t>tabla</a:t>
            </a:r>
            <a:r>
              <a:rPr sz="700" spc="43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especificaciones</a:t>
            </a:r>
            <a:r>
              <a:rPr sz="700" spc="120" dirty="0">
                <a:latin typeface="Montserrat"/>
                <a:cs typeface="Montserrat"/>
              </a:rPr>
              <a:t> </a:t>
            </a:r>
            <a:r>
              <a:rPr sz="700" spc="-10" dirty="0">
                <a:latin typeface="Montserrat"/>
                <a:cs typeface="Montserrat"/>
              </a:rPr>
              <a:t>técnicas.</a:t>
            </a:r>
            <a:endParaRPr sz="700">
              <a:latin typeface="Montserrat"/>
              <a:cs typeface="Montserrat"/>
            </a:endParaRPr>
          </a:p>
          <a:p>
            <a:pPr marL="12700">
              <a:lnSpc>
                <a:spcPct val="100000"/>
              </a:lnSpc>
              <a:spcBef>
                <a:spcPts val="500"/>
              </a:spcBef>
            </a:pPr>
            <a:r>
              <a:rPr sz="800" b="1" dirty="0">
                <a:latin typeface="Montserrat"/>
                <a:cs typeface="Montserrat"/>
              </a:rPr>
              <a:t>CONDICIÓN</a:t>
            </a:r>
            <a:r>
              <a:rPr sz="800" b="1" spc="-4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15" dirty="0">
                <a:latin typeface="Montserrat"/>
                <a:cs typeface="Montserrat"/>
              </a:rPr>
              <a:t> </a:t>
            </a:r>
            <a:r>
              <a:rPr sz="800" b="1" spc="-10" dirty="0">
                <a:latin typeface="Montserrat"/>
                <a:cs typeface="Montserrat"/>
              </a:rPr>
              <a:t>LLANTAS</a:t>
            </a:r>
            <a:endParaRPr sz="800">
              <a:latin typeface="Montserrat"/>
              <a:cs typeface="Montserrat"/>
            </a:endParaRPr>
          </a:p>
          <a:p>
            <a:pPr marL="12700" marR="5715" algn="just">
              <a:lnSpc>
                <a:spcPct val="100000"/>
              </a:lnSpc>
              <a:spcBef>
                <a:spcPts val="500"/>
              </a:spcBef>
            </a:pPr>
            <a:r>
              <a:rPr sz="700" dirty="0">
                <a:latin typeface="Montserrat"/>
                <a:cs typeface="Montserrat"/>
              </a:rPr>
              <a:t>Usar</a:t>
            </a:r>
            <a:r>
              <a:rPr sz="700" spc="29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Vehículo</a:t>
            </a:r>
            <a:r>
              <a:rPr sz="700" spc="310" dirty="0">
                <a:latin typeface="Montserrat"/>
                <a:cs typeface="Montserrat"/>
              </a:rPr>
              <a:t> </a:t>
            </a:r>
            <a:r>
              <a:rPr sz="700" dirty="0">
                <a:latin typeface="Montserrat"/>
                <a:cs typeface="Montserrat"/>
              </a:rPr>
              <a:t>con</a:t>
            </a:r>
            <a:r>
              <a:rPr sz="700" spc="310" dirty="0">
                <a:latin typeface="Montserrat"/>
                <a:cs typeface="Montserrat"/>
              </a:rPr>
              <a:t> </a:t>
            </a:r>
            <a:r>
              <a:rPr sz="700" dirty="0">
                <a:latin typeface="Montserrat"/>
                <a:cs typeface="Montserrat"/>
              </a:rPr>
              <a:t>unas</a:t>
            </a:r>
            <a:r>
              <a:rPr sz="700" spc="300" dirty="0">
                <a:latin typeface="Montserrat"/>
                <a:cs typeface="Montserrat"/>
              </a:rPr>
              <a:t> </a:t>
            </a:r>
            <a:r>
              <a:rPr sz="700" dirty="0">
                <a:latin typeface="Montserrat"/>
                <a:cs typeface="Montserrat"/>
              </a:rPr>
              <a:t>llantas</a:t>
            </a:r>
            <a:r>
              <a:rPr sz="700" spc="305" dirty="0">
                <a:latin typeface="Montserrat"/>
                <a:cs typeface="Montserrat"/>
              </a:rPr>
              <a:t> </a:t>
            </a:r>
            <a:r>
              <a:rPr sz="700" spc="-10" dirty="0">
                <a:latin typeface="Montserrat"/>
                <a:cs typeface="Montserrat"/>
              </a:rPr>
              <a:t>demasiado</a:t>
            </a:r>
            <a:r>
              <a:rPr sz="700" spc="500" dirty="0">
                <a:latin typeface="Montserrat"/>
                <a:cs typeface="Montserrat"/>
              </a:rPr>
              <a:t> </a:t>
            </a:r>
            <a:r>
              <a:rPr sz="700" dirty="0">
                <a:latin typeface="Montserrat"/>
                <a:cs typeface="Montserrat"/>
              </a:rPr>
              <a:t>desgastadas</a:t>
            </a:r>
            <a:r>
              <a:rPr sz="700" spc="250" dirty="0">
                <a:latin typeface="Montserrat"/>
                <a:cs typeface="Montserrat"/>
              </a:rPr>
              <a:t> </a:t>
            </a:r>
            <a:r>
              <a:rPr sz="700" dirty="0">
                <a:latin typeface="Montserrat"/>
                <a:cs typeface="Montserrat"/>
              </a:rPr>
              <a:t>disminuye</a:t>
            </a:r>
            <a:r>
              <a:rPr sz="700" spc="26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estabilidad</a:t>
            </a:r>
            <a:r>
              <a:rPr sz="700" spc="250" dirty="0">
                <a:latin typeface="Montserrat"/>
                <a:cs typeface="Montserrat"/>
              </a:rPr>
              <a:t> </a:t>
            </a:r>
            <a:r>
              <a:rPr sz="700" dirty="0">
                <a:latin typeface="Montserrat"/>
                <a:cs typeface="Montserrat"/>
              </a:rPr>
              <a:t>y</a:t>
            </a:r>
            <a:r>
              <a:rPr sz="700" spc="25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0" dirty="0">
                <a:latin typeface="Montserrat"/>
                <a:cs typeface="Montserrat"/>
              </a:rPr>
              <a:t> </a:t>
            </a:r>
            <a:r>
              <a:rPr sz="700" dirty="0">
                <a:latin typeface="Montserrat"/>
                <a:cs typeface="Montserrat"/>
              </a:rPr>
              <a:t>perdida de</a:t>
            </a:r>
            <a:r>
              <a:rPr sz="700" spc="-15" dirty="0">
                <a:latin typeface="Montserrat"/>
                <a:cs typeface="Montserrat"/>
              </a:rPr>
              <a:t> </a:t>
            </a:r>
            <a:r>
              <a:rPr sz="700" dirty="0">
                <a:latin typeface="Montserrat"/>
                <a:cs typeface="Montserrat"/>
              </a:rPr>
              <a:t>control</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a:p>
            <a:pPr marL="12700" marR="6350" algn="just">
              <a:lnSpc>
                <a:spcPct val="100000"/>
              </a:lnSpc>
              <a:spcBef>
                <a:spcPts val="500"/>
              </a:spcBef>
            </a:pPr>
            <a:r>
              <a:rPr sz="700" dirty="0">
                <a:latin typeface="Montserrat"/>
                <a:cs typeface="Montserrat"/>
              </a:rPr>
              <a:t>Se</a:t>
            </a:r>
            <a:r>
              <a:rPr sz="700" spc="75" dirty="0">
                <a:latin typeface="Montserrat"/>
                <a:cs typeface="Montserrat"/>
              </a:rPr>
              <a:t> </a:t>
            </a:r>
            <a:r>
              <a:rPr sz="700" dirty="0">
                <a:latin typeface="Montserrat"/>
                <a:cs typeface="Montserrat"/>
              </a:rPr>
              <a:t>recomienda</a:t>
            </a:r>
            <a:r>
              <a:rPr sz="700" spc="85"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llanta</a:t>
            </a:r>
            <a:r>
              <a:rPr sz="700" spc="95" dirty="0">
                <a:latin typeface="Montserrat"/>
                <a:cs typeface="Montserrat"/>
              </a:rPr>
              <a:t> </a:t>
            </a:r>
            <a:r>
              <a:rPr sz="700" dirty="0">
                <a:latin typeface="Montserrat"/>
                <a:cs typeface="Montserrat"/>
              </a:rPr>
              <a:t>cuando</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llega</a:t>
            </a:r>
            <a:r>
              <a:rPr sz="700" spc="95" dirty="0">
                <a:latin typeface="Montserrat"/>
                <a:cs typeface="Montserrat"/>
              </a:rPr>
              <a:t> </a:t>
            </a:r>
            <a:r>
              <a:rPr sz="700" dirty="0">
                <a:latin typeface="Montserrat"/>
                <a:cs typeface="Montserrat"/>
              </a:rPr>
              <a:t>al</a:t>
            </a:r>
            <a:r>
              <a:rPr sz="700" spc="110" dirty="0">
                <a:latin typeface="Montserrat"/>
                <a:cs typeface="Montserrat"/>
              </a:rPr>
              <a:t> </a:t>
            </a:r>
            <a:r>
              <a:rPr sz="700" dirty="0">
                <a:latin typeface="Montserrat"/>
                <a:cs typeface="Montserrat"/>
              </a:rPr>
              <a:t>indicador</a:t>
            </a:r>
            <a:r>
              <a:rPr sz="700" spc="12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desgaste</a:t>
            </a:r>
            <a:r>
              <a:rPr sz="700" spc="114" dirty="0">
                <a:latin typeface="Montserrat"/>
                <a:cs typeface="Montserrat"/>
              </a:rPr>
              <a:t> </a:t>
            </a:r>
            <a:r>
              <a:rPr sz="700" dirty="0">
                <a:latin typeface="Montserrat"/>
                <a:cs typeface="Montserrat"/>
              </a:rPr>
              <a:t>que</a:t>
            </a:r>
            <a:r>
              <a:rPr sz="700" spc="105" dirty="0">
                <a:latin typeface="Montserrat"/>
                <a:cs typeface="Montserrat"/>
              </a:rPr>
              <a:t> </a:t>
            </a:r>
            <a:r>
              <a:rPr sz="700" dirty="0">
                <a:latin typeface="Montserrat"/>
                <a:cs typeface="Montserrat"/>
              </a:rPr>
              <a:t>trae</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spc="-10" dirty="0">
                <a:latin typeface="Montserrat"/>
                <a:cs typeface="Montserrat"/>
              </a:rPr>
              <a:t>llanta</a:t>
            </a:r>
            <a:r>
              <a:rPr sz="700" spc="50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banda</a:t>
            </a:r>
            <a:r>
              <a:rPr sz="700" spc="10" dirty="0">
                <a:latin typeface="Montserrat"/>
                <a:cs typeface="Montserrat"/>
              </a:rPr>
              <a:t> </a:t>
            </a:r>
            <a:r>
              <a:rPr sz="700" dirty="0">
                <a:latin typeface="Montserrat"/>
                <a:cs typeface="Montserrat"/>
              </a:rPr>
              <a:t>de </a:t>
            </a:r>
            <a:r>
              <a:rPr sz="700" spc="-10" dirty="0">
                <a:latin typeface="Montserrat"/>
                <a:cs typeface="Montserrat"/>
              </a:rPr>
              <a:t>rodadura.</a:t>
            </a:r>
            <a:endParaRPr sz="700">
              <a:latin typeface="Montserrat"/>
              <a:cs typeface="Montserrat"/>
            </a:endParaRPr>
          </a:p>
        </p:txBody>
      </p:sp>
      <p:sp>
        <p:nvSpPr>
          <p:cNvPr id="3" name="object 3"/>
          <p:cNvSpPr txBox="1"/>
          <p:nvPr/>
        </p:nvSpPr>
        <p:spPr>
          <a:xfrm>
            <a:off x="2698750" y="489331"/>
            <a:ext cx="2254250" cy="760095"/>
          </a:xfrm>
          <a:prstGeom prst="rect">
            <a:avLst/>
          </a:prstGeom>
        </p:spPr>
        <p:txBody>
          <a:bodyPr vert="horz" wrap="square" lIns="0" tIns="13335" rIns="0" bIns="0" rtlCol="0">
            <a:spAutoFit/>
          </a:bodyPr>
          <a:lstStyle/>
          <a:p>
            <a:pPr marL="12700" marR="5080" algn="just">
              <a:lnSpc>
                <a:spcPct val="100000"/>
              </a:lnSpc>
              <a:spcBef>
                <a:spcPts val="105"/>
              </a:spcBef>
            </a:pPr>
            <a:r>
              <a:rPr sz="800" b="1" dirty="0">
                <a:latin typeface="Montserrat"/>
                <a:cs typeface="Montserrat"/>
              </a:rPr>
              <a:t>DIRECCIÓN</a:t>
            </a:r>
            <a:r>
              <a:rPr sz="800" b="1" spc="285" dirty="0">
                <a:latin typeface="Montserrat"/>
                <a:cs typeface="Montserrat"/>
              </a:rPr>
              <a:t>  </a:t>
            </a:r>
            <a:r>
              <a:rPr sz="800" b="1" dirty="0">
                <a:latin typeface="Montserrat"/>
                <a:cs typeface="Montserrat"/>
              </a:rPr>
              <a:t>DE</a:t>
            </a:r>
            <a:r>
              <a:rPr sz="800" b="1" spc="285" dirty="0">
                <a:latin typeface="Montserrat"/>
                <a:cs typeface="Montserrat"/>
              </a:rPr>
              <a:t>  </a:t>
            </a:r>
            <a:r>
              <a:rPr sz="800" b="1" dirty="0">
                <a:latin typeface="Montserrat"/>
                <a:cs typeface="Montserrat"/>
              </a:rPr>
              <a:t>ROTACIÓN</a:t>
            </a:r>
            <a:r>
              <a:rPr sz="800" b="1" spc="290" dirty="0">
                <a:latin typeface="Montserrat"/>
                <a:cs typeface="Montserrat"/>
              </a:rPr>
              <a:t>  </a:t>
            </a:r>
            <a:r>
              <a:rPr sz="800" b="1" dirty="0">
                <a:latin typeface="Montserrat"/>
                <a:cs typeface="Montserrat"/>
              </a:rPr>
              <a:t>DE</a:t>
            </a:r>
            <a:r>
              <a:rPr sz="800" b="1" spc="285" dirty="0">
                <a:latin typeface="Montserrat"/>
                <a:cs typeface="Montserrat"/>
              </a:rPr>
              <a:t>  </a:t>
            </a:r>
            <a:r>
              <a:rPr sz="800" b="1" spc="-25" dirty="0">
                <a:latin typeface="Montserrat"/>
                <a:cs typeface="Montserrat"/>
              </a:rPr>
              <a:t>LAS </a:t>
            </a:r>
            <a:r>
              <a:rPr sz="800" b="1" spc="-10" dirty="0">
                <a:latin typeface="Montserrat"/>
                <a:cs typeface="Montserrat"/>
              </a:rPr>
              <a:t>LLANTAS</a:t>
            </a:r>
            <a:endParaRPr sz="800">
              <a:latin typeface="Montserrat"/>
              <a:cs typeface="Montserrat"/>
            </a:endParaRPr>
          </a:p>
          <a:p>
            <a:pPr marL="12700" marR="5715" algn="just">
              <a:lnSpc>
                <a:spcPct val="100000"/>
              </a:lnSpc>
              <a:spcBef>
                <a:spcPts val="495"/>
              </a:spcBef>
            </a:pPr>
            <a:r>
              <a:rPr sz="700" dirty="0">
                <a:latin typeface="Montserrat"/>
                <a:cs typeface="Montserrat"/>
              </a:rPr>
              <a:t>Al</a:t>
            </a:r>
            <a:r>
              <a:rPr sz="700" spc="95" dirty="0">
                <a:latin typeface="Montserrat"/>
                <a:cs typeface="Montserrat"/>
              </a:rPr>
              <a:t> </a:t>
            </a:r>
            <a:r>
              <a:rPr sz="700" dirty="0">
                <a:latin typeface="Montserrat"/>
                <a:cs typeface="Montserrat"/>
              </a:rPr>
              <a:t>volver</a:t>
            </a:r>
            <a:r>
              <a:rPr sz="700" spc="95" dirty="0">
                <a:latin typeface="Montserrat"/>
                <a:cs typeface="Montserrat"/>
              </a:rPr>
              <a:t> </a:t>
            </a:r>
            <a:r>
              <a:rPr sz="700" dirty="0">
                <a:latin typeface="Montserrat"/>
                <a:cs typeface="Montserrat"/>
              </a:rPr>
              <a:t>a</a:t>
            </a:r>
            <a:r>
              <a:rPr sz="700" spc="110" dirty="0">
                <a:latin typeface="Montserrat"/>
                <a:cs typeface="Montserrat"/>
              </a:rPr>
              <a:t> </a:t>
            </a:r>
            <a:r>
              <a:rPr sz="700" dirty="0">
                <a:latin typeface="Montserrat"/>
                <a:cs typeface="Montserrat"/>
              </a:rPr>
              <a:t>montar</a:t>
            </a:r>
            <a:r>
              <a:rPr sz="700" spc="95" dirty="0">
                <a:latin typeface="Montserrat"/>
                <a:cs typeface="Montserrat"/>
              </a:rPr>
              <a:t> </a:t>
            </a:r>
            <a:r>
              <a:rPr sz="700" dirty="0">
                <a:latin typeface="Montserrat"/>
                <a:cs typeface="Montserrat"/>
              </a:rPr>
              <a:t>la</a:t>
            </a:r>
            <a:r>
              <a:rPr sz="700" spc="90" dirty="0">
                <a:latin typeface="Montserrat"/>
                <a:cs typeface="Montserrat"/>
              </a:rPr>
              <a:t> </a:t>
            </a:r>
            <a:r>
              <a:rPr sz="700" dirty="0">
                <a:latin typeface="Montserrat"/>
                <a:cs typeface="Montserrat"/>
              </a:rPr>
              <a:t>llanta,</a:t>
            </a:r>
            <a:r>
              <a:rPr sz="700" spc="105" dirty="0">
                <a:latin typeface="Montserrat"/>
                <a:cs typeface="Montserrat"/>
              </a:rPr>
              <a:t> </a:t>
            </a:r>
            <a:r>
              <a:rPr sz="700" dirty="0">
                <a:latin typeface="Montserrat"/>
                <a:cs typeface="Montserrat"/>
              </a:rPr>
              <a:t>después</a:t>
            </a:r>
            <a:r>
              <a:rPr sz="700" spc="105" dirty="0">
                <a:latin typeface="Montserrat"/>
                <a:cs typeface="Montserrat"/>
              </a:rPr>
              <a:t> </a:t>
            </a:r>
            <a:r>
              <a:rPr sz="700" dirty="0">
                <a:latin typeface="Montserrat"/>
                <a:cs typeface="Montserrat"/>
              </a:rPr>
              <a:t>de</a:t>
            </a:r>
            <a:r>
              <a:rPr sz="700" spc="95" dirty="0">
                <a:latin typeface="Montserrat"/>
                <a:cs typeface="Montserrat"/>
              </a:rPr>
              <a:t> </a:t>
            </a:r>
            <a:r>
              <a:rPr sz="700" spc="-10" dirty="0">
                <a:latin typeface="Montserrat"/>
                <a:cs typeface="Montserrat"/>
              </a:rPr>
              <a:t>retirarla</a:t>
            </a:r>
            <a:r>
              <a:rPr sz="700" spc="50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rin, asegúrese</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que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marca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 flecha </a:t>
            </a:r>
            <a:r>
              <a:rPr sz="700" spc="-25" dirty="0">
                <a:latin typeface="Montserrat"/>
                <a:cs typeface="Montserrat"/>
              </a:rPr>
              <a:t>(A)</a:t>
            </a:r>
            <a:r>
              <a:rPr sz="700" spc="500"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llanta</a:t>
            </a:r>
            <a:r>
              <a:rPr sz="700" spc="235" dirty="0">
                <a:latin typeface="Montserrat"/>
                <a:cs typeface="Montserrat"/>
              </a:rPr>
              <a:t> </a:t>
            </a:r>
            <a:r>
              <a:rPr sz="700" dirty="0">
                <a:latin typeface="Montserrat"/>
                <a:cs typeface="Montserrat"/>
              </a:rPr>
              <a:t>esté</a:t>
            </a:r>
            <a:r>
              <a:rPr sz="700" spc="245" dirty="0">
                <a:latin typeface="Montserrat"/>
                <a:cs typeface="Montserrat"/>
              </a:rPr>
              <a:t> </a:t>
            </a:r>
            <a:r>
              <a:rPr sz="700" dirty="0">
                <a:latin typeface="Montserrat"/>
                <a:cs typeface="Montserrat"/>
              </a:rPr>
              <a:t>orientada</a:t>
            </a:r>
            <a:r>
              <a:rPr sz="700" spc="235"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35" dirty="0">
                <a:latin typeface="Montserrat"/>
                <a:cs typeface="Montserrat"/>
              </a:rPr>
              <a:t> </a:t>
            </a:r>
            <a:r>
              <a:rPr sz="700" dirty="0">
                <a:latin typeface="Montserrat"/>
                <a:cs typeface="Montserrat"/>
              </a:rPr>
              <a:t>dirección</a:t>
            </a:r>
            <a:r>
              <a:rPr sz="700" spc="2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rotación</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rueda.</a:t>
            </a:r>
            <a:endParaRPr sz="700">
              <a:latin typeface="Montserrat"/>
              <a:cs typeface="Montserrat"/>
            </a:endParaRPr>
          </a:p>
        </p:txBody>
      </p:sp>
      <p:sp>
        <p:nvSpPr>
          <p:cNvPr id="4" name="object 4"/>
          <p:cNvSpPr txBox="1"/>
          <p:nvPr/>
        </p:nvSpPr>
        <p:spPr>
          <a:xfrm>
            <a:off x="2698750" y="2585720"/>
            <a:ext cx="2253615" cy="95821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El</a:t>
            </a:r>
            <a:r>
              <a:rPr sz="700" spc="5" dirty="0">
                <a:latin typeface="Montserrat"/>
                <a:cs typeface="Montserrat"/>
              </a:rPr>
              <a:t> </a:t>
            </a:r>
            <a:r>
              <a:rPr sz="700" dirty="0">
                <a:latin typeface="Montserrat"/>
                <a:cs typeface="Montserrat"/>
              </a:rPr>
              <a:t>inflado</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las</a:t>
            </a:r>
            <a:r>
              <a:rPr sz="700" spc="1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frío</a:t>
            </a:r>
            <a:r>
              <a:rPr sz="700" spc="1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condición</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banda</a:t>
            </a:r>
            <a:r>
              <a:rPr sz="700" spc="400" dirty="0">
                <a:latin typeface="Montserrat"/>
                <a:cs typeface="Montserrat"/>
              </a:rPr>
              <a:t> </a:t>
            </a:r>
            <a:r>
              <a:rPr sz="700" dirty="0">
                <a:latin typeface="Montserrat"/>
                <a:cs typeface="Montserrat"/>
              </a:rPr>
              <a:t>de</a:t>
            </a:r>
            <a:r>
              <a:rPr sz="700" spc="400" dirty="0">
                <a:latin typeface="Montserrat"/>
                <a:cs typeface="Montserrat"/>
              </a:rPr>
              <a:t> </a:t>
            </a:r>
            <a:r>
              <a:rPr sz="700" dirty="0">
                <a:latin typeface="Montserrat"/>
                <a:cs typeface="Montserrat"/>
              </a:rPr>
              <a:t>rodadura</a:t>
            </a:r>
            <a:r>
              <a:rPr sz="700" spc="390" dirty="0">
                <a:latin typeface="Montserrat"/>
                <a:cs typeface="Montserrat"/>
              </a:rPr>
              <a:t> </a:t>
            </a:r>
            <a:r>
              <a:rPr sz="700" dirty="0">
                <a:latin typeface="Montserrat"/>
                <a:cs typeface="Montserrat"/>
              </a:rPr>
              <a:t>de</a:t>
            </a:r>
            <a:r>
              <a:rPr sz="700" spc="380" dirty="0">
                <a:latin typeface="Montserrat"/>
                <a:cs typeface="Montserrat"/>
              </a:rPr>
              <a:t> </a:t>
            </a:r>
            <a:r>
              <a:rPr sz="700" dirty="0">
                <a:latin typeface="Montserrat"/>
                <a:cs typeface="Montserrat"/>
              </a:rPr>
              <a:t>las</a:t>
            </a:r>
            <a:r>
              <a:rPr sz="700" spc="390" dirty="0">
                <a:latin typeface="Montserrat"/>
                <a:cs typeface="Montserrat"/>
              </a:rPr>
              <a:t> </a:t>
            </a:r>
            <a:r>
              <a:rPr sz="700" dirty="0">
                <a:latin typeface="Montserrat"/>
                <a:cs typeface="Montserrat"/>
              </a:rPr>
              <a:t>llantas</a:t>
            </a:r>
            <a:r>
              <a:rPr sz="700" spc="395" dirty="0">
                <a:latin typeface="Montserrat"/>
                <a:cs typeface="Montserrat"/>
              </a:rPr>
              <a:t> </a:t>
            </a:r>
            <a:r>
              <a:rPr sz="700" dirty="0">
                <a:latin typeface="Montserrat"/>
                <a:cs typeface="Montserrat"/>
              </a:rPr>
              <a:t>son</a:t>
            </a:r>
            <a:r>
              <a:rPr sz="700" spc="390" dirty="0">
                <a:latin typeface="Montserrat"/>
                <a:cs typeface="Montserrat"/>
              </a:rPr>
              <a:t> </a:t>
            </a:r>
            <a:r>
              <a:rPr sz="700" spc="-25" dirty="0">
                <a:latin typeface="Montserrat"/>
                <a:cs typeface="Montserrat"/>
              </a:rPr>
              <a:t>muy</a:t>
            </a:r>
            <a:r>
              <a:rPr sz="700" spc="500" dirty="0">
                <a:latin typeface="Montserrat"/>
                <a:cs typeface="Montserrat"/>
              </a:rPr>
              <a:t> </a:t>
            </a:r>
            <a:r>
              <a:rPr sz="700" dirty="0">
                <a:latin typeface="Montserrat"/>
                <a:cs typeface="Montserrat"/>
              </a:rPr>
              <a:t>importantes</a:t>
            </a:r>
            <a:r>
              <a:rPr sz="700" spc="35" dirty="0">
                <a:latin typeface="Montserrat"/>
                <a:cs typeface="Montserrat"/>
              </a:rPr>
              <a:t> </a:t>
            </a:r>
            <a:r>
              <a:rPr sz="700" dirty="0">
                <a:latin typeface="Montserrat"/>
                <a:cs typeface="Montserrat"/>
              </a:rPr>
              <a:t>para</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desempeño</a:t>
            </a:r>
            <a:r>
              <a:rPr sz="700" spc="40"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Vehículo</a:t>
            </a:r>
            <a:r>
              <a:rPr sz="700" spc="30" dirty="0">
                <a:latin typeface="Montserrat"/>
                <a:cs typeface="Montserrat"/>
              </a:rPr>
              <a:t> </a:t>
            </a:r>
            <a:r>
              <a:rPr sz="700" dirty="0">
                <a:latin typeface="Montserrat"/>
                <a:cs typeface="Montserrat"/>
              </a:rPr>
              <a:t>y</a:t>
            </a:r>
            <a:r>
              <a:rPr sz="700" spc="2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seguridad.</a:t>
            </a:r>
            <a:r>
              <a:rPr sz="700" spc="160" dirty="0">
                <a:latin typeface="Montserrat"/>
                <a:cs typeface="Montserrat"/>
              </a:rPr>
              <a:t>  </a:t>
            </a:r>
            <a:r>
              <a:rPr sz="700" dirty="0">
                <a:latin typeface="Montserrat"/>
                <a:cs typeface="Montserrat"/>
              </a:rPr>
              <a:t>Usar</a:t>
            </a:r>
            <a:r>
              <a:rPr sz="700" spc="165" dirty="0">
                <a:latin typeface="Montserrat"/>
                <a:cs typeface="Montserrat"/>
              </a:rPr>
              <a:t>  </a:t>
            </a:r>
            <a:r>
              <a:rPr sz="700" dirty="0">
                <a:latin typeface="Montserrat"/>
                <a:cs typeface="Montserrat"/>
              </a:rPr>
              <a:t>llantas</a:t>
            </a:r>
            <a:r>
              <a:rPr sz="700" spc="160" dirty="0">
                <a:latin typeface="Montserrat"/>
                <a:cs typeface="Montserrat"/>
              </a:rPr>
              <a:t>  </a:t>
            </a:r>
            <a:r>
              <a:rPr sz="700" dirty="0">
                <a:latin typeface="Montserrat"/>
                <a:cs typeface="Montserrat"/>
              </a:rPr>
              <a:t>con</a:t>
            </a:r>
            <a:r>
              <a:rPr sz="700" spc="165" dirty="0">
                <a:latin typeface="Montserrat"/>
                <a:cs typeface="Montserrat"/>
              </a:rPr>
              <a:t>  </a:t>
            </a:r>
            <a:r>
              <a:rPr sz="700" spc="-10" dirty="0">
                <a:latin typeface="Montserrat"/>
                <a:cs typeface="Montserrat"/>
              </a:rPr>
              <a:t>especificaciones</a:t>
            </a:r>
            <a:r>
              <a:rPr sz="700" spc="500" dirty="0">
                <a:latin typeface="Montserrat"/>
                <a:cs typeface="Montserrat"/>
              </a:rPr>
              <a:t> </a:t>
            </a:r>
            <a:r>
              <a:rPr sz="700" dirty="0">
                <a:latin typeface="Montserrat"/>
                <a:cs typeface="Montserrat"/>
              </a:rPr>
              <a:t>diferentes</a:t>
            </a:r>
            <a:r>
              <a:rPr sz="700" spc="220" dirty="0">
                <a:latin typeface="Montserrat"/>
                <a:cs typeface="Montserrat"/>
              </a:rPr>
              <a:t> </a:t>
            </a:r>
            <a:r>
              <a:rPr sz="700" dirty="0">
                <a:latin typeface="Montserrat"/>
                <a:cs typeface="Montserrat"/>
              </a:rPr>
              <a:t>a</a:t>
            </a:r>
            <a:r>
              <a:rPr sz="700" spc="210" dirty="0">
                <a:latin typeface="Montserrat"/>
                <a:cs typeface="Montserrat"/>
              </a:rPr>
              <a:t> </a:t>
            </a:r>
            <a:r>
              <a:rPr sz="700" dirty="0">
                <a:latin typeface="Montserrat"/>
                <a:cs typeface="Montserrat"/>
              </a:rPr>
              <a:t>las</a:t>
            </a:r>
            <a:r>
              <a:rPr sz="700" spc="210" dirty="0">
                <a:latin typeface="Montserrat"/>
                <a:cs typeface="Montserrat"/>
              </a:rPr>
              <a:t> </a:t>
            </a:r>
            <a:r>
              <a:rPr sz="700" dirty="0">
                <a:latin typeface="Montserrat"/>
                <a:cs typeface="Montserrat"/>
              </a:rPr>
              <a:t>recomendadas</a:t>
            </a:r>
            <a:r>
              <a:rPr sz="700" spc="210" dirty="0">
                <a:latin typeface="Montserrat"/>
                <a:cs typeface="Montserrat"/>
              </a:rPr>
              <a:t> </a:t>
            </a:r>
            <a:r>
              <a:rPr sz="700" dirty="0">
                <a:latin typeface="Montserrat"/>
                <a:cs typeface="Montserrat"/>
              </a:rPr>
              <a:t>(Ver</a:t>
            </a:r>
            <a:r>
              <a:rPr sz="700" spc="220" dirty="0">
                <a:latin typeface="Montserrat"/>
                <a:cs typeface="Montserrat"/>
              </a:rPr>
              <a:t> </a:t>
            </a:r>
            <a:r>
              <a:rPr sz="700" dirty="0">
                <a:latin typeface="Montserrat"/>
                <a:cs typeface="Montserrat"/>
              </a:rPr>
              <a:t>cuadro</a:t>
            </a:r>
            <a:r>
              <a:rPr sz="700" spc="2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especificaciones</a:t>
            </a:r>
            <a:r>
              <a:rPr sz="700" spc="475" dirty="0">
                <a:latin typeface="Montserrat"/>
                <a:cs typeface="Montserrat"/>
              </a:rPr>
              <a:t>  </a:t>
            </a:r>
            <a:r>
              <a:rPr sz="700" dirty="0">
                <a:latin typeface="Montserrat"/>
                <a:cs typeface="Montserrat"/>
              </a:rPr>
              <a:t>técnicas)</a:t>
            </a:r>
            <a:r>
              <a:rPr sz="700" spc="475" dirty="0">
                <a:latin typeface="Montserrat"/>
                <a:cs typeface="Montserrat"/>
              </a:rPr>
              <a:t>  </a:t>
            </a:r>
            <a:r>
              <a:rPr sz="700" dirty="0">
                <a:latin typeface="Montserrat"/>
                <a:cs typeface="Montserrat"/>
              </a:rPr>
              <a:t>puede</a:t>
            </a:r>
            <a:r>
              <a:rPr sz="700" spc="480" dirty="0">
                <a:latin typeface="Montserrat"/>
                <a:cs typeface="Montserrat"/>
              </a:rPr>
              <a:t>  </a:t>
            </a:r>
            <a:r>
              <a:rPr sz="700" spc="-10" dirty="0">
                <a:latin typeface="Montserrat"/>
                <a:cs typeface="Montserrat"/>
              </a:rPr>
              <a:t>causar</a:t>
            </a:r>
            <a:r>
              <a:rPr sz="700" spc="500" dirty="0">
                <a:latin typeface="Montserrat"/>
                <a:cs typeface="Montserrat"/>
              </a:rPr>
              <a:t> </a:t>
            </a:r>
            <a:r>
              <a:rPr sz="700" spc="-10" dirty="0">
                <a:latin typeface="Montserrat"/>
                <a:cs typeface="Montserrat"/>
              </a:rPr>
              <a:t>inestabilidad.</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p:nvPr/>
        </p:nvSpPr>
        <p:spPr>
          <a:xfrm>
            <a:off x="244856" y="204038"/>
            <a:ext cx="3147060" cy="163195"/>
          </a:xfrm>
          <a:prstGeom prst="rect">
            <a:avLst/>
          </a:prstGeom>
        </p:spPr>
        <p:txBody>
          <a:bodyPr vert="horz" wrap="square" lIns="0" tIns="12700" rIns="0" bIns="0" rtlCol="0">
            <a:spAutoFit/>
          </a:bodyPr>
          <a:lstStyle/>
          <a:p>
            <a:pPr marL="12700">
              <a:lnSpc>
                <a:spcPct val="100000"/>
              </a:lnSpc>
              <a:spcBef>
                <a:spcPts val="100"/>
              </a:spcBef>
            </a:pPr>
            <a:r>
              <a:rPr sz="900" b="1" dirty="0">
                <a:latin typeface="Montserrat-SemiBold"/>
                <a:cs typeface="Montserrat-SemiBold"/>
              </a:rPr>
              <a:t>PROCEDIMIENTOS</a:t>
            </a:r>
            <a:r>
              <a:rPr sz="900" b="1" spc="-45" dirty="0">
                <a:latin typeface="Montserrat-SemiBold"/>
                <a:cs typeface="Montserrat-SemiBold"/>
              </a:rPr>
              <a:t> </a:t>
            </a:r>
            <a:r>
              <a:rPr sz="900" b="1" dirty="0">
                <a:latin typeface="Montserrat-SemiBold"/>
                <a:cs typeface="Montserrat-SemiBold"/>
              </a:rPr>
              <a:t>SUGERIDOS</a:t>
            </a:r>
            <a:r>
              <a:rPr sz="900" b="1" spc="-25" dirty="0">
                <a:latin typeface="Montserrat-SemiBold"/>
                <a:cs typeface="Montserrat-SemiBold"/>
              </a:rPr>
              <a:t> </a:t>
            </a:r>
            <a:r>
              <a:rPr sz="900" b="1" dirty="0">
                <a:latin typeface="Montserrat-SemiBold"/>
                <a:cs typeface="Montserrat-SemiBold"/>
              </a:rPr>
              <a:t>DE</a:t>
            </a:r>
            <a:r>
              <a:rPr sz="900" b="1" spc="-25" dirty="0">
                <a:latin typeface="Montserrat-SemiBold"/>
                <a:cs typeface="Montserrat-SemiBold"/>
              </a:rPr>
              <a:t> </a:t>
            </a:r>
            <a:r>
              <a:rPr sz="900" b="1" spc="-10" dirty="0">
                <a:latin typeface="Montserrat-SemiBold"/>
                <a:cs typeface="Montserrat-SemiBold"/>
              </a:rPr>
              <a:t>MANTENIMIENTO</a:t>
            </a:r>
            <a:endParaRPr sz="900">
              <a:latin typeface="Montserrat-SemiBold"/>
              <a:cs typeface="Montserrat-SemiBold"/>
            </a:endParaRPr>
          </a:p>
        </p:txBody>
      </p:sp>
      <p:grpSp>
        <p:nvGrpSpPr>
          <p:cNvPr id="7" name="object 7"/>
          <p:cNvGrpSpPr/>
          <p:nvPr/>
        </p:nvGrpSpPr>
        <p:grpSpPr>
          <a:xfrm>
            <a:off x="2826639" y="1303324"/>
            <a:ext cx="2131695" cy="1231265"/>
            <a:chOff x="2826639" y="1303324"/>
            <a:chExt cx="2131695" cy="1231265"/>
          </a:xfrm>
        </p:grpSpPr>
        <p:pic>
          <p:nvPicPr>
            <p:cNvPr id="8" name="object 8"/>
            <p:cNvPicPr/>
            <p:nvPr/>
          </p:nvPicPr>
          <p:blipFill>
            <a:blip r:embed="rId2" cstate="print"/>
            <a:stretch>
              <a:fillRect/>
            </a:stretch>
          </p:blipFill>
          <p:spPr>
            <a:xfrm>
              <a:off x="2826639" y="1303324"/>
              <a:ext cx="2131567" cy="1231163"/>
            </a:xfrm>
            <a:prstGeom prst="rect">
              <a:avLst/>
            </a:prstGeom>
          </p:spPr>
        </p:pic>
        <p:sp>
          <p:nvSpPr>
            <p:cNvPr id="9" name="object 9"/>
            <p:cNvSpPr/>
            <p:nvPr/>
          </p:nvSpPr>
          <p:spPr>
            <a:xfrm>
              <a:off x="4268851" y="1833118"/>
              <a:ext cx="73660" cy="45085"/>
            </a:xfrm>
            <a:custGeom>
              <a:avLst/>
              <a:gdLst/>
              <a:ahLst/>
              <a:cxnLst/>
              <a:rect l="l" t="t" r="r" b="b"/>
              <a:pathLst>
                <a:path w="73660" h="45085">
                  <a:moveTo>
                    <a:pt x="73533" y="11049"/>
                  </a:moveTo>
                  <a:lnTo>
                    <a:pt x="40640" y="0"/>
                  </a:lnTo>
                  <a:lnTo>
                    <a:pt x="44069" y="13081"/>
                  </a:lnTo>
                  <a:lnTo>
                    <a:pt x="0" y="27051"/>
                  </a:lnTo>
                  <a:lnTo>
                    <a:pt x="5588" y="45085"/>
                  </a:lnTo>
                  <a:lnTo>
                    <a:pt x="49530" y="30861"/>
                  </a:lnTo>
                  <a:lnTo>
                    <a:pt x="52832" y="43561"/>
                  </a:lnTo>
                  <a:lnTo>
                    <a:pt x="60833" y="30861"/>
                  </a:lnTo>
                  <a:lnTo>
                    <a:pt x="73533" y="11049"/>
                  </a:lnTo>
                  <a:close/>
                </a:path>
              </a:pathLst>
            </a:custGeom>
            <a:solidFill>
              <a:srgbClr val="FFFFFF"/>
            </a:solidFill>
          </p:spPr>
          <p:txBody>
            <a:bodyPr wrap="square" lIns="0" tIns="0" rIns="0" bIns="0" rtlCol="0"/>
            <a:lstStyle/>
            <a:p>
              <a:endParaRPr/>
            </a:p>
          </p:txBody>
        </p:sp>
        <p:sp>
          <p:nvSpPr>
            <p:cNvPr id="10" name="object 10"/>
            <p:cNvSpPr/>
            <p:nvPr/>
          </p:nvSpPr>
          <p:spPr>
            <a:xfrm>
              <a:off x="4268851" y="1833118"/>
              <a:ext cx="73660" cy="45085"/>
            </a:xfrm>
            <a:custGeom>
              <a:avLst/>
              <a:gdLst/>
              <a:ahLst/>
              <a:cxnLst/>
              <a:rect l="l" t="t" r="r" b="b"/>
              <a:pathLst>
                <a:path w="73660" h="45085">
                  <a:moveTo>
                    <a:pt x="5587" y="45084"/>
                  </a:moveTo>
                  <a:lnTo>
                    <a:pt x="49529" y="30860"/>
                  </a:lnTo>
                  <a:lnTo>
                    <a:pt x="52832" y="43560"/>
                  </a:lnTo>
                  <a:lnTo>
                    <a:pt x="73533" y="11049"/>
                  </a:lnTo>
                  <a:lnTo>
                    <a:pt x="40639" y="0"/>
                  </a:lnTo>
                  <a:lnTo>
                    <a:pt x="44069" y="13081"/>
                  </a:lnTo>
                  <a:lnTo>
                    <a:pt x="0" y="27050"/>
                  </a:lnTo>
                  <a:lnTo>
                    <a:pt x="5587" y="45084"/>
                  </a:lnTo>
                  <a:close/>
                </a:path>
              </a:pathLst>
            </a:custGeom>
            <a:ln w="6350">
              <a:solidFill>
                <a:srgbClr val="221F1F"/>
              </a:solidFill>
            </a:ln>
          </p:spPr>
          <p:txBody>
            <a:bodyPr wrap="square" lIns="0" tIns="0" rIns="0" bIns="0" rtlCol="0"/>
            <a:lstStyle/>
            <a:p>
              <a:endParaRPr/>
            </a:p>
          </p:txBody>
        </p:sp>
        <p:sp>
          <p:nvSpPr>
            <p:cNvPr id="11" name="object 11"/>
            <p:cNvSpPr/>
            <p:nvPr/>
          </p:nvSpPr>
          <p:spPr>
            <a:xfrm>
              <a:off x="3900424" y="1366520"/>
              <a:ext cx="333375" cy="718820"/>
            </a:xfrm>
            <a:custGeom>
              <a:avLst/>
              <a:gdLst/>
              <a:ahLst/>
              <a:cxnLst/>
              <a:rect l="l" t="t" r="r" b="b"/>
              <a:pathLst>
                <a:path w="333375" h="718819">
                  <a:moveTo>
                    <a:pt x="179324" y="216281"/>
                  </a:moveTo>
                  <a:lnTo>
                    <a:pt x="197865" y="173481"/>
                  </a:lnTo>
                  <a:lnTo>
                    <a:pt x="182245" y="131444"/>
                  </a:lnTo>
                  <a:lnTo>
                    <a:pt x="164591" y="86741"/>
                  </a:lnTo>
                  <a:lnTo>
                    <a:pt x="145287" y="42163"/>
                  </a:lnTo>
                  <a:lnTo>
                    <a:pt x="124587" y="0"/>
                  </a:lnTo>
                  <a:lnTo>
                    <a:pt x="84581" y="79629"/>
                  </a:lnTo>
                  <a:lnTo>
                    <a:pt x="0" y="63118"/>
                  </a:lnTo>
                  <a:lnTo>
                    <a:pt x="19303" y="101854"/>
                  </a:lnTo>
                  <a:lnTo>
                    <a:pt x="37718" y="139700"/>
                  </a:lnTo>
                  <a:lnTo>
                    <a:pt x="55372" y="176911"/>
                  </a:lnTo>
                  <a:lnTo>
                    <a:pt x="72389" y="213360"/>
                  </a:lnTo>
                  <a:lnTo>
                    <a:pt x="83947" y="217931"/>
                  </a:lnTo>
                  <a:lnTo>
                    <a:pt x="95123" y="223647"/>
                  </a:lnTo>
                  <a:lnTo>
                    <a:pt x="106299" y="229362"/>
                  </a:lnTo>
                  <a:lnTo>
                    <a:pt x="117855" y="233806"/>
                  </a:lnTo>
                  <a:lnTo>
                    <a:pt x="244728" y="562356"/>
                  </a:lnTo>
                  <a:lnTo>
                    <a:pt x="198374" y="543179"/>
                  </a:lnTo>
                  <a:lnTo>
                    <a:pt x="315849" y="718312"/>
                  </a:lnTo>
                  <a:lnTo>
                    <a:pt x="332866" y="497839"/>
                  </a:lnTo>
                  <a:lnTo>
                    <a:pt x="301751" y="540131"/>
                  </a:lnTo>
                  <a:lnTo>
                    <a:pt x="288163" y="500506"/>
                  </a:lnTo>
                  <a:lnTo>
                    <a:pt x="273558" y="459613"/>
                  </a:lnTo>
                  <a:lnTo>
                    <a:pt x="258317" y="417956"/>
                  </a:lnTo>
                  <a:lnTo>
                    <a:pt x="242570" y="376174"/>
                  </a:lnTo>
                  <a:lnTo>
                    <a:pt x="226567" y="334644"/>
                  </a:lnTo>
                  <a:lnTo>
                    <a:pt x="210565" y="293750"/>
                  </a:lnTo>
                  <a:lnTo>
                    <a:pt x="194817" y="254254"/>
                  </a:lnTo>
                  <a:lnTo>
                    <a:pt x="179324" y="216281"/>
                  </a:lnTo>
                  <a:close/>
                </a:path>
              </a:pathLst>
            </a:custGeom>
            <a:ln w="12696">
              <a:solidFill>
                <a:srgbClr val="FFFFFF"/>
              </a:solidFill>
            </a:ln>
          </p:spPr>
          <p:txBody>
            <a:bodyPr wrap="square" lIns="0" tIns="0" rIns="0" bIns="0" rtlCol="0"/>
            <a:lstStyle/>
            <a:p>
              <a:endParaRPr/>
            </a:p>
          </p:txBody>
        </p:sp>
        <p:sp>
          <p:nvSpPr>
            <p:cNvPr id="12" name="object 12"/>
            <p:cNvSpPr/>
            <p:nvPr/>
          </p:nvSpPr>
          <p:spPr>
            <a:xfrm>
              <a:off x="4148328" y="1607693"/>
              <a:ext cx="121920" cy="123189"/>
            </a:xfrm>
            <a:custGeom>
              <a:avLst/>
              <a:gdLst/>
              <a:ahLst/>
              <a:cxnLst/>
              <a:rect l="l" t="t" r="r" b="b"/>
              <a:pathLst>
                <a:path w="121920" h="123189">
                  <a:moveTo>
                    <a:pt x="60833" y="0"/>
                  </a:moveTo>
                  <a:lnTo>
                    <a:pt x="37211" y="4825"/>
                  </a:lnTo>
                  <a:lnTo>
                    <a:pt x="17780" y="18033"/>
                  </a:lnTo>
                  <a:lnTo>
                    <a:pt x="4699" y="37591"/>
                  </a:lnTo>
                  <a:lnTo>
                    <a:pt x="0" y="61594"/>
                  </a:lnTo>
                  <a:lnTo>
                    <a:pt x="4699" y="85470"/>
                  </a:lnTo>
                  <a:lnTo>
                    <a:pt x="17780" y="105028"/>
                  </a:lnTo>
                  <a:lnTo>
                    <a:pt x="37211" y="118237"/>
                  </a:lnTo>
                  <a:lnTo>
                    <a:pt x="60833" y="123062"/>
                  </a:lnTo>
                  <a:lnTo>
                    <a:pt x="84582" y="118237"/>
                  </a:lnTo>
                  <a:lnTo>
                    <a:pt x="103886" y="105028"/>
                  </a:lnTo>
                  <a:lnTo>
                    <a:pt x="116967" y="85470"/>
                  </a:lnTo>
                  <a:lnTo>
                    <a:pt x="121793" y="61594"/>
                  </a:lnTo>
                  <a:lnTo>
                    <a:pt x="116967" y="37591"/>
                  </a:lnTo>
                  <a:lnTo>
                    <a:pt x="103886" y="18033"/>
                  </a:lnTo>
                  <a:lnTo>
                    <a:pt x="84582" y="4825"/>
                  </a:lnTo>
                  <a:lnTo>
                    <a:pt x="60833"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4151121" y="1575054"/>
            <a:ext cx="111125" cy="177800"/>
          </a:xfrm>
          <a:prstGeom prst="rect">
            <a:avLst/>
          </a:prstGeom>
        </p:spPr>
        <p:txBody>
          <a:bodyPr vert="horz" wrap="square" lIns="0" tIns="12065" rIns="0" bIns="0" rtlCol="0">
            <a:spAutoFit/>
          </a:bodyPr>
          <a:lstStyle/>
          <a:p>
            <a:pPr marL="12700">
              <a:lnSpc>
                <a:spcPct val="100000"/>
              </a:lnSpc>
              <a:spcBef>
                <a:spcPts val="95"/>
              </a:spcBef>
            </a:pPr>
            <a:r>
              <a:rPr sz="1000" spc="-655" dirty="0">
                <a:latin typeface="Montserrat"/>
                <a:cs typeface="Montserrat"/>
              </a:rPr>
              <a:t>A</a:t>
            </a:r>
            <a:r>
              <a:rPr sz="1200" spc="-37" baseline="3472" dirty="0">
                <a:solidFill>
                  <a:srgbClr val="221F1F"/>
                </a:solidFill>
                <a:latin typeface="Montserrat"/>
                <a:cs typeface="Montserrat"/>
              </a:rPr>
              <a:t>A</a:t>
            </a:r>
            <a:endParaRPr sz="1200" baseline="3472">
              <a:latin typeface="Montserrat"/>
              <a:cs typeface="Montserrat"/>
            </a:endParaRPr>
          </a:p>
        </p:txBody>
      </p:sp>
      <p:sp>
        <p:nvSpPr>
          <p:cNvPr id="14" name="object 14"/>
          <p:cNvSpPr/>
          <p:nvPr/>
        </p:nvSpPr>
        <p:spPr>
          <a:xfrm>
            <a:off x="4148328" y="1607693"/>
            <a:ext cx="121920" cy="123189"/>
          </a:xfrm>
          <a:custGeom>
            <a:avLst/>
            <a:gdLst/>
            <a:ahLst/>
            <a:cxnLst/>
            <a:rect l="l" t="t" r="r" b="b"/>
            <a:pathLst>
              <a:path w="121920" h="123189">
                <a:moveTo>
                  <a:pt x="60833" y="0"/>
                </a:moveTo>
                <a:lnTo>
                  <a:pt x="84582" y="4825"/>
                </a:lnTo>
                <a:lnTo>
                  <a:pt x="103886" y="18033"/>
                </a:lnTo>
                <a:lnTo>
                  <a:pt x="116967" y="37591"/>
                </a:lnTo>
                <a:lnTo>
                  <a:pt x="121793" y="61594"/>
                </a:lnTo>
                <a:lnTo>
                  <a:pt x="116967" y="85470"/>
                </a:lnTo>
                <a:lnTo>
                  <a:pt x="103886" y="105028"/>
                </a:lnTo>
                <a:lnTo>
                  <a:pt x="84582" y="118237"/>
                </a:lnTo>
                <a:lnTo>
                  <a:pt x="60833" y="123062"/>
                </a:lnTo>
                <a:lnTo>
                  <a:pt x="37211" y="118237"/>
                </a:lnTo>
                <a:lnTo>
                  <a:pt x="17780" y="105028"/>
                </a:lnTo>
                <a:lnTo>
                  <a:pt x="4699" y="85470"/>
                </a:lnTo>
                <a:lnTo>
                  <a:pt x="0" y="61594"/>
                </a:lnTo>
                <a:lnTo>
                  <a:pt x="4699" y="37591"/>
                </a:lnTo>
                <a:lnTo>
                  <a:pt x="17780" y="18033"/>
                </a:lnTo>
                <a:lnTo>
                  <a:pt x="37211" y="4825"/>
                </a:lnTo>
                <a:lnTo>
                  <a:pt x="60833" y="0"/>
                </a:lnTo>
                <a:close/>
              </a:path>
            </a:pathLst>
          </a:custGeom>
          <a:ln w="6346">
            <a:solidFill>
              <a:srgbClr val="221F1F"/>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SUGERENCIAS</a:t>
            </a:r>
            <a:r>
              <a:rPr spc="-30" dirty="0"/>
              <a:t> </a:t>
            </a:r>
            <a:r>
              <a:rPr dirty="0"/>
              <a:t>PARA</a:t>
            </a:r>
            <a:r>
              <a:rPr spc="-55" dirty="0"/>
              <a:t> </a:t>
            </a:r>
            <a:r>
              <a:rPr dirty="0"/>
              <a:t>CONDUCIR</a:t>
            </a:r>
            <a:r>
              <a:rPr spc="-40" dirty="0"/>
              <a:t> </a:t>
            </a:r>
            <a:r>
              <a:rPr dirty="0"/>
              <a:t>CON</a:t>
            </a:r>
            <a:r>
              <a:rPr spc="-55" dirty="0"/>
              <a:t> </a:t>
            </a:r>
            <a:r>
              <a:rPr spc="-10" dirty="0"/>
              <a:t>SEGURIDAD</a:t>
            </a:r>
          </a:p>
        </p:txBody>
      </p:sp>
      <p:sp>
        <p:nvSpPr>
          <p:cNvPr id="3" name="object 3"/>
          <p:cNvSpPr txBox="1"/>
          <p:nvPr/>
        </p:nvSpPr>
        <p:spPr>
          <a:xfrm>
            <a:off x="171450" y="478281"/>
            <a:ext cx="4876800" cy="3157916"/>
          </a:xfrm>
          <a:prstGeom prst="rect">
            <a:avLst/>
          </a:prstGeom>
        </p:spPr>
        <p:txBody>
          <a:bodyPr vert="horz" wrap="square" lIns="0" tIns="13335" rIns="0" bIns="0" rtlCol="0">
            <a:spAutoFit/>
          </a:bodyPr>
          <a:lstStyle/>
          <a:p>
            <a:pPr marL="12700" marR="38735">
              <a:lnSpc>
                <a:spcPct val="100000"/>
              </a:lnSpc>
              <a:spcBef>
                <a:spcPts val="105"/>
              </a:spcBef>
            </a:pPr>
            <a:r>
              <a:rPr sz="750" b="1" dirty="0">
                <a:solidFill>
                  <a:srgbClr val="221F1F"/>
                </a:solidFill>
                <a:latin typeface="Montserrat"/>
                <a:cs typeface="Montserrat"/>
              </a:rPr>
              <a:t>Un</a:t>
            </a:r>
            <a:r>
              <a:rPr sz="750" b="1" spc="80" dirty="0">
                <a:solidFill>
                  <a:srgbClr val="221F1F"/>
                </a:solidFill>
                <a:latin typeface="Montserrat"/>
                <a:cs typeface="Montserrat"/>
              </a:rPr>
              <a:t> </a:t>
            </a:r>
            <a:r>
              <a:rPr sz="750" b="1" dirty="0">
                <a:solidFill>
                  <a:srgbClr val="221F1F"/>
                </a:solidFill>
                <a:latin typeface="Montserrat"/>
                <a:cs typeface="Montserrat"/>
              </a:rPr>
              <a:t>motociclista</a:t>
            </a:r>
            <a:r>
              <a:rPr sz="750" b="1" spc="90" dirty="0">
                <a:solidFill>
                  <a:srgbClr val="221F1F"/>
                </a:solidFill>
                <a:latin typeface="Montserrat"/>
                <a:cs typeface="Montserrat"/>
              </a:rPr>
              <a:t> </a:t>
            </a:r>
            <a:r>
              <a:rPr sz="750" b="1" dirty="0">
                <a:solidFill>
                  <a:srgbClr val="221F1F"/>
                </a:solidFill>
                <a:latin typeface="Montserrat"/>
                <a:cs typeface="Montserrat"/>
              </a:rPr>
              <a:t>inteligente</a:t>
            </a:r>
            <a:r>
              <a:rPr sz="750" b="1" spc="90" dirty="0">
                <a:solidFill>
                  <a:srgbClr val="221F1F"/>
                </a:solidFill>
                <a:latin typeface="Montserrat"/>
                <a:cs typeface="Montserrat"/>
              </a:rPr>
              <a:t> </a:t>
            </a:r>
            <a:r>
              <a:rPr sz="750" b="1" dirty="0">
                <a:solidFill>
                  <a:srgbClr val="221F1F"/>
                </a:solidFill>
                <a:latin typeface="Montserrat"/>
                <a:cs typeface="Montserrat"/>
              </a:rPr>
              <a:t>es</a:t>
            </a:r>
            <a:r>
              <a:rPr sz="750" b="1" spc="85" dirty="0">
                <a:solidFill>
                  <a:srgbClr val="221F1F"/>
                </a:solidFill>
                <a:latin typeface="Montserrat"/>
                <a:cs typeface="Montserrat"/>
              </a:rPr>
              <a:t> </a:t>
            </a:r>
            <a:r>
              <a:rPr sz="750" b="1" dirty="0">
                <a:solidFill>
                  <a:srgbClr val="221F1F"/>
                </a:solidFill>
                <a:latin typeface="Montserrat"/>
                <a:cs typeface="Montserrat"/>
              </a:rPr>
              <a:t>aquel</a:t>
            </a:r>
            <a:r>
              <a:rPr sz="750" b="1" spc="85" dirty="0">
                <a:solidFill>
                  <a:srgbClr val="221F1F"/>
                </a:solidFill>
                <a:latin typeface="Montserrat"/>
                <a:cs typeface="Montserrat"/>
              </a:rPr>
              <a:t> </a:t>
            </a:r>
            <a:r>
              <a:rPr sz="750" b="1" dirty="0">
                <a:solidFill>
                  <a:srgbClr val="221F1F"/>
                </a:solidFill>
                <a:latin typeface="Montserrat"/>
                <a:cs typeface="Montserrat"/>
              </a:rPr>
              <a:t>que</a:t>
            </a:r>
            <a:r>
              <a:rPr sz="750" b="1" spc="90" dirty="0">
                <a:solidFill>
                  <a:srgbClr val="221F1F"/>
                </a:solidFill>
                <a:latin typeface="Montserrat"/>
                <a:cs typeface="Montserrat"/>
              </a:rPr>
              <a:t> </a:t>
            </a:r>
            <a:r>
              <a:rPr sz="750" b="1" dirty="0">
                <a:solidFill>
                  <a:srgbClr val="221F1F"/>
                </a:solidFill>
                <a:latin typeface="Montserrat"/>
                <a:cs typeface="Montserrat"/>
              </a:rPr>
              <a:t>quiere</a:t>
            </a:r>
            <a:r>
              <a:rPr sz="750" b="1" spc="90" dirty="0">
                <a:solidFill>
                  <a:srgbClr val="221F1F"/>
                </a:solidFill>
                <a:latin typeface="Montserrat"/>
                <a:cs typeface="Montserrat"/>
              </a:rPr>
              <a:t> </a:t>
            </a:r>
            <a:r>
              <a:rPr sz="750" b="1" dirty="0">
                <a:solidFill>
                  <a:srgbClr val="221F1F"/>
                </a:solidFill>
                <a:latin typeface="Montserrat"/>
                <a:cs typeface="Montserrat"/>
              </a:rPr>
              <a:t>seguir</a:t>
            </a:r>
            <a:r>
              <a:rPr sz="750" b="1" spc="85" dirty="0">
                <a:solidFill>
                  <a:srgbClr val="221F1F"/>
                </a:solidFill>
                <a:latin typeface="Montserrat"/>
                <a:cs typeface="Montserrat"/>
              </a:rPr>
              <a:t> </a:t>
            </a:r>
            <a:r>
              <a:rPr sz="750" b="1" dirty="0">
                <a:solidFill>
                  <a:srgbClr val="221F1F"/>
                </a:solidFill>
                <a:latin typeface="Montserrat"/>
                <a:cs typeface="Montserrat"/>
              </a:rPr>
              <a:t>disfrutando</a:t>
            </a:r>
            <a:r>
              <a:rPr sz="750" b="1" spc="100" dirty="0">
                <a:solidFill>
                  <a:srgbClr val="221F1F"/>
                </a:solidFill>
                <a:latin typeface="Montserrat"/>
                <a:cs typeface="Montserrat"/>
              </a:rPr>
              <a:t> </a:t>
            </a:r>
            <a:r>
              <a:rPr sz="750" b="1" dirty="0">
                <a:solidFill>
                  <a:srgbClr val="221F1F"/>
                </a:solidFill>
                <a:latin typeface="Montserrat"/>
                <a:cs typeface="Montserrat"/>
              </a:rPr>
              <a:t>su</a:t>
            </a:r>
            <a:r>
              <a:rPr sz="750" b="1" spc="80" dirty="0">
                <a:solidFill>
                  <a:srgbClr val="221F1F"/>
                </a:solidFill>
                <a:latin typeface="Montserrat"/>
                <a:cs typeface="Montserrat"/>
              </a:rPr>
              <a:t> </a:t>
            </a:r>
            <a:r>
              <a:rPr sz="750" b="1" dirty="0">
                <a:solidFill>
                  <a:srgbClr val="221F1F"/>
                </a:solidFill>
                <a:latin typeface="Montserrat"/>
                <a:cs typeface="Montserrat"/>
              </a:rPr>
              <a:t>pasión</a:t>
            </a:r>
            <a:r>
              <a:rPr sz="750" b="1" spc="95" dirty="0">
                <a:solidFill>
                  <a:srgbClr val="221F1F"/>
                </a:solidFill>
                <a:latin typeface="Montserrat"/>
                <a:cs typeface="Montserrat"/>
              </a:rPr>
              <a:t> </a:t>
            </a:r>
            <a:r>
              <a:rPr sz="750" b="1" dirty="0">
                <a:solidFill>
                  <a:srgbClr val="221F1F"/>
                </a:solidFill>
                <a:latin typeface="Montserrat"/>
                <a:cs typeface="Montserrat"/>
              </a:rPr>
              <a:t>por</a:t>
            </a:r>
            <a:r>
              <a:rPr sz="750" b="1" spc="85" dirty="0">
                <a:solidFill>
                  <a:srgbClr val="221F1F"/>
                </a:solidFill>
                <a:latin typeface="Montserrat"/>
                <a:cs typeface="Montserrat"/>
              </a:rPr>
              <a:t> </a:t>
            </a:r>
            <a:r>
              <a:rPr sz="750" b="1" spc="-10" dirty="0">
                <a:solidFill>
                  <a:srgbClr val="221F1F"/>
                </a:solidFill>
                <a:latin typeface="Montserrat"/>
                <a:cs typeface="Montserrat"/>
              </a:rPr>
              <a:t>muchos </a:t>
            </a:r>
            <a:r>
              <a:rPr sz="750" b="1" dirty="0">
                <a:solidFill>
                  <a:srgbClr val="221F1F"/>
                </a:solidFill>
                <a:latin typeface="Montserrat"/>
                <a:cs typeface="Montserrat"/>
              </a:rPr>
              <a:t>años</a:t>
            </a:r>
            <a:r>
              <a:rPr sz="750" b="1" spc="-20" dirty="0">
                <a:solidFill>
                  <a:srgbClr val="221F1F"/>
                </a:solidFill>
                <a:latin typeface="Montserrat"/>
                <a:cs typeface="Montserrat"/>
              </a:rPr>
              <a:t> </a:t>
            </a:r>
            <a:r>
              <a:rPr sz="750" b="1" dirty="0">
                <a:solidFill>
                  <a:srgbClr val="221F1F"/>
                </a:solidFill>
                <a:latin typeface="Montserrat"/>
                <a:cs typeface="Montserrat"/>
              </a:rPr>
              <a:t>y por</a:t>
            </a:r>
            <a:r>
              <a:rPr sz="750" b="1" spc="-10" dirty="0">
                <a:solidFill>
                  <a:srgbClr val="221F1F"/>
                </a:solidFill>
                <a:latin typeface="Montserrat"/>
                <a:cs typeface="Montserrat"/>
              </a:rPr>
              <a:t> </a:t>
            </a:r>
            <a:r>
              <a:rPr sz="750" b="1" dirty="0">
                <a:solidFill>
                  <a:srgbClr val="221F1F"/>
                </a:solidFill>
                <a:latin typeface="Montserrat"/>
                <a:cs typeface="Montserrat"/>
              </a:rPr>
              <a:t>eso,</a:t>
            </a:r>
            <a:r>
              <a:rPr sz="750" b="1" spc="10" dirty="0">
                <a:solidFill>
                  <a:srgbClr val="221F1F"/>
                </a:solidFill>
                <a:latin typeface="Montserrat"/>
                <a:cs typeface="Montserrat"/>
              </a:rPr>
              <a:t> </a:t>
            </a:r>
            <a:r>
              <a:rPr sz="750" b="1" dirty="0">
                <a:solidFill>
                  <a:srgbClr val="221F1F"/>
                </a:solidFill>
                <a:latin typeface="Montserrat"/>
                <a:cs typeface="Montserrat"/>
              </a:rPr>
              <a:t>no</a:t>
            </a:r>
            <a:r>
              <a:rPr sz="750" b="1" spc="-20" dirty="0">
                <a:solidFill>
                  <a:srgbClr val="221F1F"/>
                </a:solidFill>
                <a:latin typeface="Montserrat"/>
                <a:cs typeface="Montserrat"/>
              </a:rPr>
              <a:t> </a:t>
            </a:r>
            <a:r>
              <a:rPr sz="750" b="1" dirty="0">
                <a:solidFill>
                  <a:srgbClr val="221F1F"/>
                </a:solidFill>
                <a:latin typeface="Montserrat"/>
                <a:cs typeface="Montserrat"/>
              </a:rPr>
              <a:t>se</a:t>
            </a:r>
            <a:r>
              <a:rPr sz="750" b="1" spc="10" dirty="0">
                <a:solidFill>
                  <a:srgbClr val="221F1F"/>
                </a:solidFill>
                <a:latin typeface="Montserrat"/>
                <a:cs typeface="Montserrat"/>
              </a:rPr>
              <a:t> </a:t>
            </a:r>
            <a:r>
              <a:rPr sz="750" b="1" dirty="0">
                <a:solidFill>
                  <a:srgbClr val="221F1F"/>
                </a:solidFill>
                <a:latin typeface="Montserrat"/>
                <a:cs typeface="Montserrat"/>
              </a:rPr>
              <a:t>arriesga</a:t>
            </a:r>
            <a:r>
              <a:rPr sz="750" b="1" spc="-15" dirty="0">
                <a:solidFill>
                  <a:srgbClr val="221F1F"/>
                </a:solidFill>
                <a:latin typeface="Montserrat"/>
                <a:cs typeface="Montserrat"/>
              </a:rPr>
              <a:t> </a:t>
            </a:r>
            <a:r>
              <a:rPr sz="750" b="1" spc="-10" dirty="0" err="1">
                <a:solidFill>
                  <a:srgbClr val="221F1F"/>
                </a:solidFill>
                <a:latin typeface="Montserrat"/>
                <a:cs typeface="Montserrat"/>
              </a:rPr>
              <a:t>inútilmente</a:t>
            </a:r>
            <a:r>
              <a:rPr sz="750" b="1" spc="-10" dirty="0">
                <a:solidFill>
                  <a:srgbClr val="221F1F"/>
                </a:solidFill>
                <a:latin typeface="Montserrat"/>
                <a:cs typeface="Montserrat"/>
              </a:rPr>
              <a:t>.</a:t>
            </a:r>
            <a:r>
              <a:rPr lang="es-ES" sz="750" b="1" spc="-35" dirty="0">
                <a:solidFill>
                  <a:srgbClr val="221F1F"/>
                </a:solidFill>
                <a:latin typeface="Montserrat"/>
                <a:cs typeface="Montserrat"/>
              </a:rPr>
              <a:t> Le </a:t>
            </a:r>
            <a:r>
              <a:rPr sz="750" b="1" dirty="0" err="1">
                <a:solidFill>
                  <a:srgbClr val="221F1F"/>
                </a:solidFill>
                <a:latin typeface="Montserrat"/>
                <a:cs typeface="Montserrat"/>
              </a:rPr>
              <a:t>presenta</a:t>
            </a:r>
            <a:r>
              <a:rPr lang="es-ES" sz="750" b="1" dirty="0" err="1">
                <a:solidFill>
                  <a:srgbClr val="221F1F"/>
                </a:solidFill>
                <a:latin typeface="Montserrat"/>
                <a:cs typeface="Montserrat"/>
              </a:rPr>
              <a:t>mos</a:t>
            </a:r>
            <a:r>
              <a:rPr sz="750" b="1" spc="-25" dirty="0">
                <a:solidFill>
                  <a:srgbClr val="221F1F"/>
                </a:solidFill>
                <a:latin typeface="Montserrat"/>
                <a:cs typeface="Montserrat"/>
              </a:rPr>
              <a:t> </a:t>
            </a:r>
            <a:r>
              <a:rPr sz="750" b="1" dirty="0">
                <a:solidFill>
                  <a:srgbClr val="221F1F"/>
                </a:solidFill>
                <a:latin typeface="Montserrat"/>
                <a:cs typeface="Montserrat"/>
              </a:rPr>
              <a:t>el</a:t>
            </a:r>
            <a:r>
              <a:rPr sz="750" b="1" spc="-5" dirty="0">
                <a:solidFill>
                  <a:srgbClr val="221F1F"/>
                </a:solidFill>
                <a:latin typeface="Montserrat"/>
                <a:cs typeface="Montserrat"/>
              </a:rPr>
              <a:t> </a:t>
            </a:r>
            <a:r>
              <a:rPr sz="750" b="1" dirty="0">
                <a:solidFill>
                  <a:srgbClr val="221F1F"/>
                </a:solidFill>
                <a:latin typeface="Montserrat"/>
                <a:cs typeface="Montserrat"/>
              </a:rPr>
              <a:t>top</a:t>
            </a:r>
            <a:r>
              <a:rPr sz="750" b="1" spc="5" dirty="0">
                <a:solidFill>
                  <a:srgbClr val="221F1F"/>
                </a:solidFill>
                <a:latin typeface="Montserrat"/>
                <a:cs typeface="Montserrat"/>
              </a:rPr>
              <a:t> </a:t>
            </a:r>
            <a:r>
              <a:rPr sz="750" b="1" dirty="0">
                <a:solidFill>
                  <a:srgbClr val="221F1F"/>
                </a:solidFill>
                <a:latin typeface="Montserrat"/>
                <a:cs typeface="Montserrat"/>
              </a:rPr>
              <a:t>10</a:t>
            </a:r>
            <a:r>
              <a:rPr sz="750" b="1" spc="-5" dirty="0">
                <a:solidFill>
                  <a:srgbClr val="221F1F"/>
                </a:solidFill>
                <a:latin typeface="Montserrat"/>
                <a:cs typeface="Montserrat"/>
              </a:rPr>
              <a:t> </a:t>
            </a:r>
            <a:r>
              <a:rPr sz="750" b="1" dirty="0">
                <a:solidFill>
                  <a:srgbClr val="221F1F"/>
                </a:solidFill>
                <a:latin typeface="Montserrat"/>
                <a:cs typeface="Montserrat"/>
              </a:rPr>
              <a:t>del</a:t>
            </a:r>
            <a:r>
              <a:rPr sz="750" b="1" spc="-5" dirty="0">
                <a:solidFill>
                  <a:srgbClr val="221F1F"/>
                </a:solidFill>
                <a:latin typeface="Montserrat"/>
                <a:cs typeface="Montserrat"/>
              </a:rPr>
              <a:t> </a:t>
            </a:r>
            <a:r>
              <a:rPr sz="750" b="1" spc="-10" dirty="0">
                <a:solidFill>
                  <a:srgbClr val="221F1F"/>
                </a:solidFill>
                <a:latin typeface="Montserrat"/>
                <a:cs typeface="Montserrat"/>
              </a:rPr>
              <a:t>motociclista</a:t>
            </a:r>
            <a:r>
              <a:rPr sz="750" b="1" spc="-20" dirty="0">
                <a:solidFill>
                  <a:srgbClr val="221F1F"/>
                </a:solidFill>
                <a:latin typeface="Montserrat"/>
                <a:cs typeface="Montserrat"/>
              </a:rPr>
              <a:t> </a:t>
            </a:r>
            <a:r>
              <a:rPr sz="750" b="1" spc="-10" dirty="0">
                <a:solidFill>
                  <a:srgbClr val="221F1F"/>
                </a:solidFill>
                <a:latin typeface="Montserrat"/>
                <a:cs typeface="Montserrat"/>
              </a:rPr>
              <a:t>seguro.</a:t>
            </a:r>
            <a:endParaRPr sz="750" dirty="0">
              <a:latin typeface="Montserrat"/>
              <a:cs typeface="Montserrat"/>
            </a:endParaRPr>
          </a:p>
          <a:p>
            <a:pPr>
              <a:lnSpc>
                <a:spcPct val="100000"/>
              </a:lnSpc>
              <a:spcBef>
                <a:spcPts val="50"/>
              </a:spcBef>
            </a:pPr>
            <a:endParaRPr sz="650" b="1"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un</a:t>
            </a:r>
            <a:r>
              <a:rPr sz="700" spc="30" dirty="0">
                <a:solidFill>
                  <a:srgbClr val="221F1F"/>
                </a:solidFill>
                <a:latin typeface="Montserrat"/>
                <a:cs typeface="Montserrat"/>
              </a:rPr>
              <a:t> </a:t>
            </a:r>
            <a:r>
              <a:rPr sz="700" dirty="0">
                <a:solidFill>
                  <a:srgbClr val="221F1F"/>
                </a:solidFill>
                <a:latin typeface="Montserrat"/>
                <a:cs typeface="Montserrat"/>
              </a:rPr>
              <a:t>buen</a:t>
            </a:r>
            <a:r>
              <a:rPr sz="700" spc="35"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seguridad</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manténgalo</a:t>
            </a:r>
            <a:r>
              <a:rPr sz="700" spc="20"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abrochado.</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es</a:t>
            </a:r>
            <a:r>
              <a:rPr sz="700" spc="35" dirty="0">
                <a:solidFill>
                  <a:srgbClr val="221F1F"/>
                </a:solidFill>
                <a:latin typeface="Montserrat"/>
                <a:cs typeface="Montserrat"/>
              </a:rPr>
              <a:t> </a:t>
            </a:r>
            <a:r>
              <a:rPr sz="700" dirty="0">
                <a:solidFill>
                  <a:srgbClr val="221F1F"/>
                </a:solidFill>
                <a:latin typeface="Montserrat"/>
                <a:cs typeface="Montserrat"/>
              </a:rPr>
              <a:t>únicamente</a:t>
            </a:r>
            <a:r>
              <a:rPr sz="700" spc="3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evitar</a:t>
            </a:r>
            <a:r>
              <a:rPr sz="700" spc="-20" dirty="0">
                <a:solidFill>
                  <a:srgbClr val="221F1F"/>
                </a:solidFill>
                <a:latin typeface="Montserrat"/>
                <a:cs typeface="Montserrat"/>
              </a:rPr>
              <a:t> </a:t>
            </a:r>
            <a:r>
              <a:rPr sz="700" dirty="0">
                <a:solidFill>
                  <a:srgbClr val="221F1F"/>
                </a:solidFill>
                <a:latin typeface="Montserrat"/>
                <a:cs typeface="Montserrat"/>
              </a:rPr>
              <a:t>una</a:t>
            </a:r>
            <a:r>
              <a:rPr sz="700" spc="-10" dirty="0">
                <a:solidFill>
                  <a:srgbClr val="221F1F"/>
                </a:solidFill>
                <a:latin typeface="Montserrat"/>
                <a:cs typeface="Montserrat"/>
              </a:rPr>
              <a:t> </a:t>
            </a:r>
            <a:r>
              <a:rPr sz="700" dirty="0">
                <a:solidFill>
                  <a:srgbClr val="221F1F"/>
                </a:solidFill>
                <a:latin typeface="Montserrat"/>
                <a:cs typeface="Montserrat"/>
              </a:rPr>
              <a:t>infracción</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tránsito,</a:t>
            </a:r>
            <a:r>
              <a:rPr sz="700" spc="-10" dirty="0">
                <a:solidFill>
                  <a:srgbClr val="221F1F"/>
                </a:solidFill>
                <a:latin typeface="Montserrat"/>
                <a:cs typeface="Montserrat"/>
              </a:rPr>
              <a:t> </a:t>
            </a:r>
            <a:r>
              <a:rPr sz="700" dirty="0">
                <a:solidFill>
                  <a:srgbClr val="221F1F"/>
                </a:solidFill>
                <a:latin typeface="Montserrat"/>
                <a:cs typeface="Montserrat"/>
              </a:rPr>
              <a:t>use uno</a:t>
            </a:r>
            <a:r>
              <a:rPr sz="700" spc="-1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spc="-10" dirty="0">
                <a:solidFill>
                  <a:srgbClr val="221F1F"/>
                </a:solidFill>
                <a:latin typeface="Montserrat"/>
                <a:cs typeface="Montserrat"/>
              </a:rPr>
              <a:t>realmente</a:t>
            </a:r>
            <a:r>
              <a:rPr sz="700" spc="-20" dirty="0">
                <a:solidFill>
                  <a:srgbClr val="221F1F"/>
                </a:solidFill>
                <a:latin typeface="Montserrat"/>
                <a:cs typeface="Montserrat"/>
              </a:rPr>
              <a:t> </a:t>
            </a:r>
            <a:r>
              <a:rPr sz="700" dirty="0">
                <a:solidFill>
                  <a:srgbClr val="221F1F"/>
                </a:solidFill>
                <a:latin typeface="Montserrat"/>
                <a:cs typeface="Montserrat"/>
              </a:rPr>
              <a:t>ofrezca protección</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caso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defensiva,</a:t>
            </a:r>
            <a:r>
              <a:rPr sz="700" spc="170" dirty="0">
                <a:solidFill>
                  <a:srgbClr val="221F1F"/>
                </a:solidFill>
                <a:latin typeface="Montserrat"/>
                <a:cs typeface="Montserrat"/>
              </a:rPr>
              <a:t> </a:t>
            </a:r>
            <a:r>
              <a:rPr sz="700" dirty="0">
                <a:solidFill>
                  <a:srgbClr val="221F1F"/>
                </a:solidFill>
                <a:latin typeface="Montserrat"/>
                <a:cs typeface="Montserrat"/>
              </a:rPr>
              <a:t>asuma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nadie</a:t>
            </a:r>
            <a:r>
              <a:rPr sz="700" spc="155" dirty="0">
                <a:solidFill>
                  <a:srgbClr val="221F1F"/>
                </a:solidFill>
                <a:latin typeface="Montserrat"/>
                <a:cs typeface="Montserrat"/>
              </a:rPr>
              <a:t> </a:t>
            </a:r>
            <a:r>
              <a:rPr sz="700" dirty="0">
                <a:solidFill>
                  <a:srgbClr val="221F1F"/>
                </a:solidFill>
                <a:latin typeface="Montserrat"/>
                <a:cs typeface="Montserrat"/>
              </a:rPr>
              <a:t>lo</a:t>
            </a:r>
            <a:r>
              <a:rPr sz="700" spc="165" dirty="0">
                <a:solidFill>
                  <a:srgbClr val="221F1F"/>
                </a:solidFill>
                <a:latin typeface="Montserrat"/>
                <a:cs typeface="Montserrat"/>
              </a:rPr>
              <a:t> </a:t>
            </a:r>
            <a:r>
              <a:rPr sz="700" dirty="0">
                <a:solidFill>
                  <a:srgbClr val="221F1F"/>
                </a:solidFill>
                <a:latin typeface="Montserrat"/>
                <a:cs typeface="Montserrat"/>
              </a:rPr>
              <a:t>ha</a:t>
            </a:r>
            <a:r>
              <a:rPr sz="700" spc="165" dirty="0">
                <a:solidFill>
                  <a:srgbClr val="221F1F"/>
                </a:solidFill>
                <a:latin typeface="Montserrat"/>
                <a:cs typeface="Montserrat"/>
              </a:rPr>
              <a:t> </a:t>
            </a:r>
            <a:r>
              <a:rPr sz="700" dirty="0">
                <a:solidFill>
                  <a:srgbClr val="221F1F"/>
                </a:solidFill>
                <a:latin typeface="Montserrat"/>
                <a:cs typeface="Montserrat"/>
              </a:rPr>
              <a:t>visto</a:t>
            </a:r>
            <a:r>
              <a:rPr sz="700" spc="165"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vía</a:t>
            </a:r>
            <a:r>
              <a:rPr sz="700" spc="165" dirty="0">
                <a:solidFill>
                  <a:srgbClr val="221F1F"/>
                </a:solidFill>
                <a:latin typeface="Montserrat"/>
                <a:cs typeface="Montserrat"/>
              </a:rPr>
              <a:t> </a:t>
            </a:r>
            <a:r>
              <a:rPr sz="700" dirty="0">
                <a:solidFill>
                  <a:srgbClr val="221F1F"/>
                </a:solidFill>
                <a:latin typeface="Montserrat"/>
                <a:cs typeface="Montserrat"/>
              </a:rPr>
              <a:t>para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pueda</a:t>
            </a:r>
            <a:r>
              <a:rPr sz="700" spc="165" dirty="0">
                <a:solidFill>
                  <a:srgbClr val="221F1F"/>
                </a:solidFill>
                <a:latin typeface="Montserrat"/>
                <a:cs typeface="Montserrat"/>
              </a:rPr>
              <a:t> </a:t>
            </a:r>
            <a:r>
              <a:rPr sz="700" dirty="0">
                <a:solidFill>
                  <a:srgbClr val="221F1F"/>
                </a:solidFill>
                <a:latin typeface="Montserrat"/>
                <a:cs typeface="Montserrat"/>
              </a:rPr>
              <a:t>anticiparse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spc="-10" dirty="0" err="1">
                <a:solidFill>
                  <a:srgbClr val="221F1F"/>
                </a:solidFill>
                <a:latin typeface="Montserrat"/>
                <a:cs typeface="Montserrat"/>
              </a:rPr>
              <a:t>emergencias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Nunca</a:t>
            </a:r>
            <a:r>
              <a:rPr sz="700" spc="75" dirty="0">
                <a:solidFill>
                  <a:srgbClr val="221F1F"/>
                </a:solidFill>
                <a:latin typeface="Montserrat"/>
                <a:cs typeface="Montserrat"/>
              </a:rPr>
              <a:t> </a:t>
            </a:r>
            <a:r>
              <a:rPr sz="700" dirty="0">
                <a:solidFill>
                  <a:srgbClr val="221F1F"/>
                </a:solidFill>
                <a:latin typeface="Montserrat"/>
                <a:cs typeface="Montserrat"/>
              </a:rPr>
              <a:t>adelante</a:t>
            </a:r>
            <a:r>
              <a:rPr sz="700" spc="80" dirty="0">
                <a:solidFill>
                  <a:srgbClr val="221F1F"/>
                </a:solidFill>
                <a:latin typeface="Montserrat"/>
                <a:cs typeface="Montserrat"/>
              </a:rPr>
              <a:t> </a:t>
            </a:r>
            <a:r>
              <a:rPr sz="700" dirty="0">
                <a:solidFill>
                  <a:srgbClr val="221F1F"/>
                </a:solidFill>
                <a:latin typeface="Montserrat"/>
                <a:cs typeface="Montserrat"/>
              </a:rPr>
              <a:t>entre</a:t>
            </a:r>
            <a:r>
              <a:rPr sz="700" spc="75" dirty="0">
                <a:solidFill>
                  <a:srgbClr val="221F1F"/>
                </a:solidFill>
                <a:latin typeface="Montserrat"/>
                <a:cs typeface="Montserrat"/>
              </a:rPr>
              <a:t> </a:t>
            </a:r>
            <a:r>
              <a:rPr sz="700" dirty="0">
                <a:solidFill>
                  <a:srgbClr val="221F1F"/>
                </a:solidFill>
                <a:latin typeface="Montserrat"/>
                <a:cs typeface="Montserrat"/>
              </a:rPr>
              <a:t>dos</a:t>
            </a:r>
            <a:r>
              <a:rPr sz="700" spc="75" dirty="0">
                <a:solidFill>
                  <a:srgbClr val="221F1F"/>
                </a:solidFill>
                <a:latin typeface="Montserrat"/>
                <a:cs typeface="Montserrat"/>
              </a:rPr>
              <a:t> </a:t>
            </a:r>
            <a:r>
              <a:rPr sz="700" dirty="0">
                <a:solidFill>
                  <a:srgbClr val="221F1F"/>
                </a:solidFill>
                <a:latin typeface="Montserrat"/>
                <a:cs typeface="Montserrat"/>
              </a:rPr>
              <a:t>vehículos</a:t>
            </a:r>
            <a:r>
              <a:rPr sz="700" spc="75" dirty="0">
                <a:solidFill>
                  <a:srgbClr val="221F1F"/>
                </a:solidFill>
                <a:latin typeface="Montserrat"/>
                <a:cs typeface="Montserrat"/>
              </a:rPr>
              <a:t> </a:t>
            </a:r>
            <a:r>
              <a:rPr sz="700" dirty="0">
                <a:solidFill>
                  <a:srgbClr val="221F1F"/>
                </a:solidFill>
                <a:latin typeface="Montserrat"/>
                <a:cs typeface="Montserrat"/>
              </a:rPr>
              <a:t>en</a:t>
            </a:r>
            <a:r>
              <a:rPr sz="700" spc="65"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Cualquier</a:t>
            </a:r>
            <a:r>
              <a:rPr sz="700" spc="80"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inesperado</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uno</a:t>
            </a:r>
            <a:r>
              <a:rPr sz="700" spc="70" dirty="0">
                <a:solidFill>
                  <a:srgbClr val="221F1F"/>
                </a:solidFill>
                <a:latin typeface="Montserrat"/>
                <a:cs typeface="Montserrat"/>
              </a:rPr>
              <a:t> </a:t>
            </a:r>
            <a:r>
              <a:rPr sz="700" spc="-25" dirty="0">
                <a:solidFill>
                  <a:srgbClr val="221F1F"/>
                </a:solidFill>
                <a:latin typeface="Montserrat"/>
                <a:cs typeface="Montserrat"/>
              </a:rPr>
              <a:t>de</a:t>
            </a:r>
            <a:r>
              <a:rPr lang="es-ES" sz="700" spc="-25" dirty="0">
                <a:latin typeface="Montserrat"/>
                <a:cs typeface="Montserrat"/>
              </a:rPr>
              <a:t> </a:t>
            </a:r>
            <a:r>
              <a:rPr sz="700" dirty="0" err="1">
                <a:solidFill>
                  <a:srgbClr val="221F1F"/>
                </a:solidFill>
                <a:latin typeface="Montserrat"/>
                <a:cs typeface="Montserrat"/>
              </a:rPr>
              <a:t>ellos</a:t>
            </a:r>
            <a:r>
              <a:rPr sz="700" spc="-20" dirty="0">
                <a:solidFill>
                  <a:srgbClr val="221F1F"/>
                </a:solidFill>
                <a:latin typeface="Montserrat"/>
                <a:cs typeface="Montserrat"/>
              </a:rPr>
              <a:t> </a:t>
            </a:r>
            <a:r>
              <a:rPr sz="700" dirty="0">
                <a:solidFill>
                  <a:srgbClr val="221F1F"/>
                </a:solidFill>
                <a:latin typeface="Montserrat"/>
                <a:cs typeface="Montserrat"/>
              </a:rPr>
              <a:t>puede hacer</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pierda</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control 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sufrir</a:t>
            </a:r>
            <a:r>
              <a:rPr sz="700" spc="-20"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Evite</a:t>
            </a:r>
            <a:r>
              <a:rPr lang="es-ES" sz="700" spc="100" dirty="0">
                <a:solidFill>
                  <a:srgbClr val="221F1F"/>
                </a:solidFill>
                <a:latin typeface="Montserrat"/>
                <a:cs typeface="Montserrat"/>
              </a:rPr>
              <a:t> </a:t>
            </a:r>
            <a:r>
              <a:rPr lang="es-ES" sz="700" dirty="0">
                <a:solidFill>
                  <a:srgbClr val="221F1F"/>
                </a:solidFill>
                <a:latin typeface="Montserrat"/>
                <a:cs typeface="Montserrat"/>
              </a:rPr>
              <a:t>transitar</a:t>
            </a:r>
            <a:r>
              <a:rPr lang="es-ES" sz="700" spc="90" dirty="0">
                <a:solidFill>
                  <a:srgbClr val="221F1F"/>
                </a:solidFill>
                <a:latin typeface="Montserrat"/>
                <a:cs typeface="Montserrat"/>
              </a:rPr>
              <a:t> </a:t>
            </a:r>
            <a:r>
              <a:rPr lang="es-ES" sz="700" dirty="0">
                <a:solidFill>
                  <a:srgbClr val="221F1F"/>
                </a:solidFill>
                <a:latin typeface="Montserrat"/>
                <a:cs typeface="Montserrat"/>
              </a:rPr>
              <a:t>sobre</a:t>
            </a:r>
            <a:r>
              <a:rPr lang="es-ES" sz="700" spc="105" dirty="0">
                <a:solidFill>
                  <a:srgbClr val="221F1F"/>
                </a:solidFill>
                <a:latin typeface="Montserrat"/>
                <a:cs typeface="Montserrat"/>
              </a:rPr>
              <a:t> </a:t>
            </a:r>
            <a:r>
              <a:rPr lang="es-ES" sz="700" dirty="0">
                <a:solidFill>
                  <a:srgbClr val="221F1F"/>
                </a:solidFill>
                <a:latin typeface="Montserrat"/>
                <a:cs typeface="Montserrat"/>
              </a:rPr>
              <a:t>las</a:t>
            </a:r>
            <a:r>
              <a:rPr lang="es-ES" sz="700" spc="85" dirty="0">
                <a:solidFill>
                  <a:srgbClr val="221F1F"/>
                </a:solidFill>
                <a:latin typeface="Montserrat"/>
                <a:cs typeface="Montserrat"/>
              </a:rPr>
              <a:t> </a:t>
            </a:r>
            <a:r>
              <a:rPr lang="es-ES" sz="700" dirty="0">
                <a:solidFill>
                  <a:srgbClr val="221F1F"/>
                </a:solidFill>
                <a:latin typeface="Montserrat"/>
                <a:cs typeface="Montserrat"/>
              </a:rPr>
              <a:t>líneas</a:t>
            </a:r>
            <a:r>
              <a:rPr lang="es-ES" sz="700" spc="105" dirty="0">
                <a:solidFill>
                  <a:srgbClr val="221F1F"/>
                </a:solidFill>
                <a:latin typeface="Montserrat"/>
                <a:cs typeface="Montserrat"/>
              </a:rPr>
              <a:t> </a:t>
            </a:r>
            <a:r>
              <a:rPr lang="es-ES" sz="700" dirty="0">
                <a:solidFill>
                  <a:srgbClr val="221F1F"/>
                </a:solidFill>
                <a:latin typeface="Montserrat"/>
                <a:cs typeface="Montserrat"/>
              </a:rPr>
              <a:t>y</a:t>
            </a:r>
            <a:r>
              <a:rPr lang="es-ES" sz="700" spc="85" dirty="0">
                <a:solidFill>
                  <a:srgbClr val="221F1F"/>
                </a:solidFill>
                <a:latin typeface="Montserrat"/>
                <a:cs typeface="Montserrat"/>
              </a:rPr>
              <a:t> </a:t>
            </a:r>
            <a:r>
              <a:rPr lang="es-ES" sz="700" dirty="0">
                <a:solidFill>
                  <a:srgbClr val="221F1F"/>
                </a:solidFill>
                <a:latin typeface="Montserrat"/>
                <a:cs typeface="Montserrat"/>
              </a:rPr>
              <a:t>señales</a:t>
            </a:r>
            <a:r>
              <a:rPr lang="es-ES" sz="700" spc="100" dirty="0">
                <a:solidFill>
                  <a:srgbClr val="221F1F"/>
                </a:solidFill>
                <a:latin typeface="Montserrat"/>
                <a:cs typeface="Montserrat"/>
              </a:rPr>
              <a:t> </a:t>
            </a:r>
            <a:r>
              <a:rPr lang="es-ES" sz="700" dirty="0">
                <a:solidFill>
                  <a:srgbClr val="221F1F"/>
                </a:solidFill>
                <a:latin typeface="Montserrat"/>
                <a:cs typeface="Montserrat"/>
              </a:rPr>
              <a:t>blancas</a:t>
            </a:r>
            <a:r>
              <a:rPr lang="es-ES" sz="700" spc="110" dirty="0">
                <a:solidFill>
                  <a:srgbClr val="221F1F"/>
                </a:solidFill>
                <a:latin typeface="Montserrat"/>
                <a:cs typeface="Montserrat"/>
              </a:rPr>
              <a:t> </a:t>
            </a:r>
            <a:r>
              <a:rPr lang="es-ES" sz="700" dirty="0">
                <a:solidFill>
                  <a:srgbClr val="221F1F"/>
                </a:solidFill>
                <a:latin typeface="Montserrat"/>
                <a:cs typeface="Montserrat"/>
              </a:rPr>
              <a:t>y</a:t>
            </a:r>
            <a:r>
              <a:rPr lang="es-ES" sz="700" spc="100" dirty="0">
                <a:solidFill>
                  <a:srgbClr val="221F1F"/>
                </a:solidFill>
                <a:latin typeface="Montserrat"/>
                <a:cs typeface="Montserrat"/>
              </a:rPr>
              <a:t> </a:t>
            </a:r>
            <a:r>
              <a:rPr lang="es-ES" sz="700" dirty="0">
                <a:solidFill>
                  <a:srgbClr val="221F1F"/>
                </a:solidFill>
                <a:latin typeface="Montserrat"/>
                <a:cs typeface="Montserrat"/>
              </a:rPr>
              <a:t>amarillas</a:t>
            </a:r>
            <a:r>
              <a:rPr lang="es-ES" sz="700" spc="90" dirty="0">
                <a:solidFill>
                  <a:srgbClr val="221F1F"/>
                </a:solidFill>
                <a:latin typeface="Montserrat"/>
                <a:cs typeface="Montserrat"/>
              </a:rPr>
              <a:t> </a:t>
            </a:r>
            <a:r>
              <a:rPr lang="es-ES" sz="700" dirty="0">
                <a:solidFill>
                  <a:srgbClr val="221F1F"/>
                </a:solidFill>
                <a:latin typeface="Montserrat"/>
                <a:cs typeface="Montserrat"/>
              </a:rPr>
              <a:t>cuando</a:t>
            </a:r>
            <a:r>
              <a:rPr lang="es-ES" sz="700" spc="90" dirty="0">
                <a:solidFill>
                  <a:srgbClr val="221F1F"/>
                </a:solidFill>
                <a:latin typeface="Montserrat"/>
                <a:cs typeface="Montserrat"/>
              </a:rPr>
              <a:t> </a:t>
            </a:r>
            <a:r>
              <a:rPr lang="es-ES" sz="700" dirty="0">
                <a:solidFill>
                  <a:srgbClr val="221F1F"/>
                </a:solidFill>
                <a:latin typeface="Montserrat"/>
                <a:cs typeface="Montserrat"/>
              </a:rPr>
              <a:t>la</a:t>
            </a:r>
            <a:r>
              <a:rPr lang="es-ES" sz="700" spc="100" dirty="0">
                <a:solidFill>
                  <a:srgbClr val="221F1F"/>
                </a:solidFill>
                <a:latin typeface="Montserrat"/>
                <a:cs typeface="Montserrat"/>
              </a:rPr>
              <a:t> </a:t>
            </a:r>
            <a:r>
              <a:rPr lang="es-ES" sz="700" dirty="0">
                <a:solidFill>
                  <a:srgbClr val="221F1F"/>
                </a:solidFill>
                <a:latin typeface="Montserrat"/>
                <a:cs typeface="Montserrat"/>
              </a:rPr>
              <a:t>vía</a:t>
            </a:r>
            <a:r>
              <a:rPr lang="es-ES" sz="700" spc="95" dirty="0">
                <a:solidFill>
                  <a:srgbClr val="221F1F"/>
                </a:solidFill>
                <a:latin typeface="Montserrat"/>
                <a:cs typeface="Montserrat"/>
              </a:rPr>
              <a:t> </a:t>
            </a:r>
            <a:r>
              <a:rPr lang="es-ES" sz="700" dirty="0">
                <a:solidFill>
                  <a:srgbClr val="221F1F"/>
                </a:solidFill>
                <a:latin typeface="Montserrat"/>
                <a:cs typeface="Montserrat"/>
              </a:rPr>
              <a:t>se</a:t>
            </a:r>
            <a:r>
              <a:rPr lang="es-ES" sz="700" spc="100" dirty="0">
                <a:solidFill>
                  <a:srgbClr val="221F1F"/>
                </a:solidFill>
                <a:latin typeface="Montserrat"/>
                <a:cs typeface="Montserrat"/>
              </a:rPr>
              <a:t> </a:t>
            </a:r>
            <a:r>
              <a:rPr lang="es-ES" sz="700" dirty="0">
                <a:solidFill>
                  <a:srgbClr val="221F1F"/>
                </a:solidFill>
                <a:latin typeface="Montserrat"/>
                <a:cs typeface="Montserrat"/>
              </a:rPr>
              <a:t>encuentre</a:t>
            </a:r>
            <a:r>
              <a:rPr lang="es-ES" sz="700" spc="110" dirty="0">
                <a:solidFill>
                  <a:srgbClr val="221F1F"/>
                </a:solidFill>
                <a:latin typeface="Montserrat"/>
                <a:cs typeface="Montserrat"/>
              </a:rPr>
              <a:t> </a:t>
            </a:r>
            <a:r>
              <a:rPr lang="es-ES" sz="700" dirty="0">
                <a:solidFill>
                  <a:srgbClr val="221F1F"/>
                </a:solidFill>
                <a:latin typeface="Montserrat"/>
                <a:cs typeface="Montserrat"/>
              </a:rPr>
              <a:t>mojada</a:t>
            </a:r>
            <a:r>
              <a:rPr lang="es-ES" sz="700" spc="110" dirty="0">
                <a:solidFill>
                  <a:srgbClr val="221F1F"/>
                </a:solidFill>
                <a:latin typeface="Montserrat"/>
                <a:cs typeface="Montserrat"/>
              </a:rPr>
              <a:t> </a:t>
            </a:r>
            <a:r>
              <a:rPr lang="es-ES" sz="700" spc="-50" dirty="0">
                <a:solidFill>
                  <a:srgbClr val="221F1F"/>
                </a:solidFill>
                <a:latin typeface="Montserrat"/>
                <a:cs typeface="Montserrat"/>
              </a:rPr>
              <a:t>y</a:t>
            </a:r>
            <a:r>
              <a:rPr lang="es-ES" sz="700" spc="500" dirty="0">
                <a:solidFill>
                  <a:srgbClr val="221F1F"/>
                </a:solidFill>
                <a:latin typeface="Montserrat"/>
                <a:cs typeface="Montserrat"/>
              </a:rPr>
              <a:t> </a:t>
            </a:r>
            <a:r>
              <a:rPr lang="es-ES" sz="700" spc="-10" dirty="0">
                <a:solidFill>
                  <a:srgbClr val="221F1F"/>
                </a:solidFill>
                <a:latin typeface="Montserrat"/>
                <a:cs typeface="Montserrat"/>
              </a:rPr>
              <a:t>manténgase</a:t>
            </a:r>
            <a:r>
              <a:rPr lang="es-ES" sz="700" spc="-5" dirty="0">
                <a:solidFill>
                  <a:srgbClr val="221F1F"/>
                </a:solidFill>
                <a:latin typeface="Montserrat"/>
                <a:cs typeface="Montserrat"/>
              </a:rPr>
              <a:t> </a:t>
            </a:r>
            <a:r>
              <a:rPr lang="es-ES" sz="700" dirty="0">
                <a:solidFill>
                  <a:srgbClr val="221F1F"/>
                </a:solidFill>
                <a:latin typeface="Montserrat"/>
                <a:cs typeface="Montserrat"/>
              </a:rPr>
              <a:t>atento a</a:t>
            </a:r>
            <a:r>
              <a:rPr lang="es-ES" sz="700" spc="-15" dirty="0">
                <a:solidFill>
                  <a:srgbClr val="221F1F"/>
                </a:solidFill>
                <a:latin typeface="Montserrat"/>
                <a:cs typeface="Montserrat"/>
              </a:rPr>
              <a:t> </a:t>
            </a:r>
            <a:r>
              <a:rPr lang="es-ES" sz="700" dirty="0">
                <a:solidFill>
                  <a:srgbClr val="221F1F"/>
                </a:solidFill>
                <a:latin typeface="Montserrat"/>
                <a:cs typeface="Montserrat"/>
              </a:rPr>
              <a:t>las</a:t>
            </a:r>
            <a:r>
              <a:rPr lang="es-ES" sz="700" spc="-15" dirty="0">
                <a:solidFill>
                  <a:srgbClr val="221F1F"/>
                </a:solidFill>
                <a:latin typeface="Montserrat"/>
                <a:cs typeface="Montserrat"/>
              </a:rPr>
              <a:t> </a:t>
            </a:r>
            <a:r>
              <a:rPr lang="es-ES" sz="700" dirty="0">
                <a:solidFill>
                  <a:srgbClr val="221F1F"/>
                </a:solidFill>
                <a:latin typeface="Montserrat"/>
                <a:cs typeface="Montserrat"/>
              </a:rPr>
              <a:t>manchas</a:t>
            </a:r>
            <a:r>
              <a:rPr lang="es-ES" sz="700" spc="-5" dirty="0">
                <a:solidFill>
                  <a:srgbClr val="221F1F"/>
                </a:solidFill>
                <a:latin typeface="Montserrat"/>
                <a:cs typeface="Montserrat"/>
              </a:rPr>
              <a:t> </a:t>
            </a:r>
            <a:r>
              <a:rPr lang="es-ES" sz="700" dirty="0">
                <a:solidFill>
                  <a:srgbClr val="221F1F"/>
                </a:solidFill>
                <a:latin typeface="Montserrat"/>
                <a:cs typeface="Montserrat"/>
              </a:rPr>
              <a:t>de</a:t>
            </a:r>
            <a:r>
              <a:rPr lang="es-ES" sz="700" spc="-5" dirty="0">
                <a:solidFill>
                  <a:srgbClr val="221F1F"/>
                </a:solidFill>
                <a:latin typeface="Montserrat"/>
                <a:cs typeface="Montserrat"/>
              </a:rPr>
              <a:t> </a:t>
            </a:r>
            <a:r>
              <a:rPr lang="es-ES" sz="700" dirty="0">
                <a:solidFill>
                  <a:srgbClr val="221F1F"/>
                </a:solidFill>
                <a:latin typeface="Montserrat"/>
                <a:cs typeface="Montserrat"/>
              </a:rPr>
              <a:t>aceite</a:t>
            </a:r>
            <a:r>
              <a:rPr lang="es-ES" sz="700" spc="-10" dirty="0">
                <a:solidFill>
                  <a:srgbClr val="221F1F"/>
                </a:solidFill>
                <a:latin typeface="Montserrat"/>
                <a:cs typeface="Montserrat"/>
              </a:rPr>
              <a:t> </a:t>
            </a:r>
            <a:r>
              <a:rPr lang="es-ES" sz="700" dirty="0">
                <a:solidFill>
                  <a:srgbClr val="221F1F"/>
                </a:solidFill>
                <a:latin typeface="Montserrat"/>
                <a:cs typeface="Montserrat"/>
              </a:rPr>
              <a:t>dejados</a:t>
            </a:r>
            <a:r>
              <a:rPr lang="es-ES" sz="700" spc="5" dirty="0">
                <a:solidFill>
                  <a:srgbClr val="221F1F"/>
                </a:solidFill>
                <a:latin typeface="Montserrat"/>
                <a:cs typeface="Montserrat"/>
              </a:rPr>
              <a:t> </a:t>
            </a:r>
            <a:r>
              <a:rPr lang="es-ES" sz="700" dirty="0">
                <a:solidFill>
                  <a:srgbClr val="221F1F"/>
                </a:solidFill>
                <a:latin typeface="Montserrat"/>
                <a:cs typeface="Montserrat"/>
              </a:rPr>
              <a:t>por</a:t>
            </a:r>
            <a:r>
              <a:rPr lang="es-ES" sz="700" spc="-10" dirty="0">
                <a:solidFill>
                  <a:srgbClr val="221F1F"/>
                </a:solidFill>
                <a:latin typeface="Montserrat"/>
                <a:cs typeface="Montserrat"/>
              </a:rPr>
              <a:t> </a:t>
            </a:r>
            <a:r>
              <a:rPr lang="es-ES" sz="700" dirty="0">
                <a:solidFill>
                  <a:srgbClr val="221F1F"/>
                </a:solidFill>
                <a:latin typeface="Montserrat"/>
                <a:cs typeface="Montserrat"/>
              </a:rPr>
              <a:t>otros</a:t>
            </a:r>
            <a:r>
              <a:rPr lang="es-ES" sz="700" spc="-15" dirty="0">
                <a:solidFill>
                  <a:srgbClr val="221F1F"/>
                </a:solidFill>
                <a:latin typeface="Montserrat"/>
                <a:cs typeface="Montserrat"/>
              </a:rPr>
              <a:t> </a:t>
            </a:r>
            <a:r>
              <a:rPr lang="es-ES" sz="700" spc="-10" dirty="0">
                <a:solidFill>
                  <a:srgbClr val="221F1F"/>
                </a:solidFill>
                <a:latin typeface="Montserrat"/>
                <a:cs typeface="Montserrat"/>
              </a:rPr>
              <a:t>vehículos.</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Use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3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direccionales,</a:t>
            </a:r>
            <a:r>
              <a:rPr sz="700" spc="35" dirty="0">
                <a:solidFill>
                  <a:srgbClr val="221F1F"/>
                </a:solidFill>
                <a:latin typeface="Montserrat"/>
                <a:cs typeface="Montserrat"/>
              </a:rPr>
              <a:t> </a:t>
            </a:r>
            <a:r>
              <a:rPr sz="700" dirty="0">
                <a:solidFill>
                  <a:srgbClr val="221F1F"/>
                </a:solidFill>
                <a:latin typeface="Montserrat"/>
                <a:cs typeface="Montserrat"/>
              </a:rPr>
              <a:t>stop,</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35" dirty="0">
                <a:solidFill>
                  <a:srgbClr val="221F1F"/>
                </a:solidFill>
                <a:latin typeface="Montserrat"/>
                <a:cs typeface="Montserrat"/>
              </a:rPr>
              <a:t> </a:t>
            </a:r>
            <a:r>
              <a:rPr sz="700" dirty="0">
                <a:solidFill>
                  <a:srgbClr val="221F1F"/>
                </a:solidFill>
                <a:latin typeface="Montserrat"/>
                <a:cs typeface="Montserrat"/>
              </a:rPr>
              <a:t>frontal</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indicar</a:t>
            </a:r>
            <a:r>
              <a:rPr sz="700" spc="30"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otros</a:t>
            </a:r>
            <a:r>
              <a:rPr sz="700" spc="30" dirty="0">
                <a:solidFill>
                  <a:srgbClr val="221F1F"/>
                </a:solidFill>
                <a:latin typeface="Montserrat"/>
                <a:cs typeface="Montserrat"/>
              </a:rPr>
              <a:t> </a:t>
            </a:r>
            <a:r>
              <a:rPr sz="700" dirty="0">
                <a:solidFill>
                  <a:srgbClr val="221F1F"/>
                </a:solidFill>
                <a:latin typeface="Montserrat"/>
                <a:cs typeface="Montserrat"/>
              </a:rPr>
              <a:t>conductores</a:t>
            </a:r>
            <a:r>
              <a:rPr sz="700" spc="15" dirty="0">
                <a:solidFill>
                  <a:srgbClr val="221F1F"/>
                </a:solidFill>
                <a:latin typeface="Montserrat"/>
                <a:cs typeface="Montserrat"/>
              </a:rPr>
              <a:t> </a:t>
            </a:r>
            <a:r>
              <a:rPr sz="700" dirty="0">
                <a:solidFill>
                  <a:srgbClr val="221F1F"/>
                </a:solidFill>
                <a:latin typeface="Montserrat"/>
                <a:cs typeface="Montserrat"/>
              </a:rPr>
              <a:t>cuál</a:t>
            </a:r>
            <a:r>
              <a:rPr sz="700" spc="25" dirty="0">
                <a:solidFill>
                  <a:srgbClr val="221F1F"/>
                </a:solidFill>
                <a:latin typeface="Montserrat"/>
                <a:cs typeface="Montserrat"/>
              </a:rPr>
              <a:t> </a:t>
            </a:r>
            <a:r>
              <a:rPr sz="700" dirty="0">
                <a:solidFill>
                  <a:srgbClr val="221F1F"/>
                </a:solidFill>
                <a:latin typeface="Montserrat"/>
                <a:cs typeface="Montserrat"/>
              </a:rPr>
              <a:t>será</a:t>
            </a:r>
            <a:r>
              <a:rPr sz="700" spc="30" dirty="0">
                <a:solidFill>
                  <a:srgbClr val="221F1F"/>
                </a:solidFill>
                <a:latin typeface="Montserrat"/>
                <a:cs typeface="Montserrat"/>
              </a:rPr>
              <a:t> </a:t>
            </a:r>
            <a:r>
              <a:rPr sz="700" dirty="0">
                <a:solidFill>
                  <a:srgbClr val="221F1F"/>
                </a:solidFill>
                <a:latin typeface="Montserrat"/>
                <a:cs typeface="Montserrat"/>
              </a:rPr>
              <a:t>su</a:t>
            </a:r>
            <a:r>
              <a:rPr sz="700" spc="30" dirty="0">
                <a:solidFill>
                  <a:srgbClr val="221F1F"/>
                </a:solidFill>
                <a:latin typeface="Montserrat"/>
                <a:cs typeface="Montserrat"/>
              </a:rPr>
              <a:t> </a:t>
            </a:r>
            <a:r>
              <a:rPr sz="700" spc="-10" dirty="0">
                <a:solidFill>
                  <a:srgbClr val="221F1F"/>
                </a:solidFill>
                <a:latin typeface="Montserrat"/>
                <a:cs typeface="Montserrat"/>
              </a:rPr>
              <a:t>próxima</a:t>
            </a:r>
            <a:r>
              <a:rPr sz="700" spc="500" dirty="0">
                <a:solidFill>
                  <a:srgbClr val="221F1F"/>
                </a:solidFill>
                <a:latin typeface="Montserrat"/>
                <a:cs typeface="Montserrat"/>
              </a:rPr>
              <a:t> </a:t>
            </a:r>
            <a:r>
              <a:rPr sz="700" dirty="0">
                <a:solidFill>
                  <a:srgbClr val="221F1F"/>
                </a:solidFill>
                <a:latin typeface="Montserrat"/>
                <a:cs typeface="Montserrat"/>
              </a:rPr>
              <a:t>maniobra,</a:t>
            </a:r>
            <a:r>
              <a:rPr sz="700" spc="5" dirty="0">
                <a:solidFill>
                  <a:srgbClr val="221F1F"/>
                </a:solidFill>
                <a:latin typeface="Montserrat"/>
                <a:cs typeface="Montserrat"/>
              </a:rPr>
              <a:t> </a:t>
            </a:r>
            <a:r>
              <a:rPr sz="700" dirty="0">
                <a:solidFill>
                  <a:srgbClr val="221F1F"/>
                </a:solidFill>
                <a:latin typeface="Montserrat"/>
                <a:cs typeface="Montserrat"/>
              </a:rPr>
              <a:t>apóyese</a:t>
            </a:r>
            <a:r>
              <a:rPr sz="700" spc="20" dirty="0">
                <a:solidFill>
                  <a:srgbClr val="221F1F"/>
                </a:solidFill>
                <a:latin typeface="Montserrat"/>
                <a:cs typeface="Montserrat"/>
              </a:rPr>
              <a:t> </a:t>
            </a:r>
            <a:r>
              <a:rPr sz="700" dirty="0">
                <a:solidFill>
                  <a:srgbClr val="221F1F"/>
                </a:solidFill>
                <a:latin typeface="Montserrat"/>
                <a:cs typeface="Montserrat"/>
              </a:rPr>
              <a:t>visualmente</a:t>
            </a:r>
            <a:r>
              <a:rPr sz="700" spc="15" dirty="0">
                <a:solidFill>
                  <a:srgbClr val="221F1F"/>
                </a:solidFill>
                <a:latin typeface="Montserrat"/>
                <a:cs typeface="Montserrat"/>
              </a:rPr>
              <a:t> </a:t>
            </a:r>
            <a:r>
              <a:rPr sz="700" dirty="0">
                <a:solidFill>
                  <a:srgbClr val="221F1F"/>
                </a:solidFill>
                <a:latin typeface="Montserrat"/>
                <a:cs typeface="Montserrat"/>
              </a:rPr>
              <a:t>en los</a:t>
            </a:r>
            <a:r>
              <a:rPr sz="700" spc="10" dirty="0">
                <a:solidFill>
                  <a:srgbClr val="221F1F"/>
                </a:solidFill>
                <a:latin typeface="Montserrat"/>
                <a:cs typeface="Montserrat"/>
              </a:rPr>
              <a:t> </a:t>
            </a:r>
            <a:r>
              <a:rPr sz="700" spc="-10" dirty="0">
                <a:solidFill>
                  <a:srgbClr val="221F1F"/>
                </a:solidFill>
                <a:latin typeface="Montserrat"/>
                <a:cs typeface="Montserrat"/>
              </a:rPr>
              <a:t>retrovisores</a:t>
            </a:r>
            <a:r>
              <a:rPr sz="700" spc="1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conducción más</a:t>
            </a:r>
            <a:r>
              <a:rPr sz="700" spc="10" dirty="0">
                <a:solidFill>
                  <a:srgbClr val="221F1F"/>
                </a:solidFill>
                <a:latin typeface="Montserrat"/>
                <a:cs typeface="Montserrat"/>
              </a:rPr>
              <a:t> </a:t>
            </a:r>
            <a:r>
              <a:rPr sz="700" dirty="0">
                <a:solidFill>
                  <a:srgbClr val="221F1F"/>
                </a:solidFill>
                <a:latin typeface="Montserrat"/>
                <a:cs typeface="Montserrat"/>
              </a:rPr>
              <a:t>segura</a:t>
            </a:r>
            <a:r>
              <a:rPr sz="700" spc="10" dirty="0">
                <a:solidFill>
                  <a:srgbClr val="221F1F"/>
                </a:solidFill>
                <a:latin typeface="Montserrat"/>
                <a:cs typeface="Montserrat"/>
              </a:rPr>
              <a:t> </a:t>
            </a:r>
            <a:r>
              <a:rPr sz="700" dirty="0">
                <a:solidFill>
                  <a:srgbClr val="221F1F"/>
                </a:solidFill>
                <a:latin typeface="Montserrat"/>
                <a:cs typeface="Montserrat"/>
              </a:rPr>
              <a:t>y tenga</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10" dirty="0">
                <a:solidFill>
                  <a:srgbClr val="221F1F"/>
                </a:solidFill>
                <a:latin typeface="Montserrat"/>
                <a:cs typeface="Montserrat"/>
              </a:rPr>
              <a:t>cuenta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objetos se</a:t>
            </a:r>
            <a:r>
              <a:rPr sz="700" spc="-15" dirty="0">
                <a:solidFill>
                  <a:srgbClr val="221F1F"/>
                </a:solidFill>
                <a:latin typeface="Montserrat"/>
                <a:cs typeface="Montserrat"/>
              </a:rPr>
              <a:t> </a:t>
            </a:r>
            <a:r>
              <a:rPr sz="700" dirty="0">
                <a:solidFill>
                  <a:srgbClr val="221F1F"/>
                </a:solidFill>
                <a:latin typeface="Montserrat"/>
                <a:cs typeface="Montserrat"/>
              </a:rPr>
              <a:t>vean</a:t>
            </a:r>
            <a:r>
              <a:rPr sz="700" spc="-1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cerca</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realmente</a:t>
            </a:r>
            <a:r>
              <a:rPr sz="700" spc="-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spc="-10" dirty="0" err="1">
                <a:solidFill>
                  <a:srgbClr val="221F1F"/>
                </a:solidFill>
                <a:latin typeface="Montserrat"/>
                <a:cs typeface="Montserrat"/>
              </a:rPr>
              <a:t>encuentran</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Mantenga</a:t>
            </a:r>
            <a:r>
              <a:rPr sz="700" spc="75"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presión</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aire</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llantas</a:t>
            </a:r>
            <a:r>
              <a:rPr sz="700" spc="75" dirty="0">
                <a:solidFill>
                  <a:srgbClr val="221F1F"/>
                </a:solidFill>
                <a:latin typeface="Montserrat"/>
                <a:cs typeface="Montserrat"/>
              </a:rPr>
              <a:t> </a:t>
            </a:r>
            <a:r>
              <a:rPr sz="700" dirty="0">
                <a:solidFill>
                  <a:srgbClr val="221F1F"/>
                </a:solidFill>
                <a:latin typeface="Montserrat"/>
                <a:cs typeface="Montserrat"/>
              </a:rPr>
              <a:t>según</a:t>
            </a:r>
            <a:r>
              <a:rPr sz="700" spc="70"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recomendación</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este</a:t>
            </a:r>
            <a:r>
              <a:rPr sz="700" spc="80" dirty="0">
                <a:solidFill>
                  <a:srgbClr val="221F1F"/>
                </a:solidFill>
                <a:latin typeface="Montserrat"/>
                <a:cs typeface="Montserrat"/>
              </a:rPr>
              <a:t> </a:t>
            </a:r>
            <a:r>
              <a:rPr sz="700" dirty="0">
                <a:solidFill>
                  <a:srgbClr val="221F1F"/>
                </a:solidFill>
                <a:latin typeface="Montserrat"/>
                <a:cs typeface="Montserrat"/>
              </a:rPr>
              <a:t>Manual</a:t>
            </a:r>
            <a:r>
              <a:rPr sz="700" spc="75" dirty="0">
                <a:solidFill>
                  <a:srgbClr val="221F1F"/>
                </a:solidFill>
                <a:latin typeface="Montserrat"/>
                <a:cs typeface="Montserrat"/>
              </a:rPr>
              <a:t> </a:t>
            </a:r>
            <a:r>
              <a:rPr sz="700" dirty="0">
                <a:solidFill>
                  <a:srgbClr val="221F1F"/>
                </a:solidFill>
                <a:latin typeface="Montserrat"/>
                <a:cs typeface="Montserrat"/>
              </a:rPr>
              <a:t>(Ver</a:t>
            </a:r>
            <a:r>
              <a:rPr sz="700" spc="75" dirty="0">
                <a:solidFill>
                  <a:srgbClr val="221F1F"/>
                </a:solidFill>
                <a:latin typeface="Montserrat"/>
                <a:cs typeface="Montserrat"/>
              </a:rPr>
              <a:t> </a:t>
            </a:r>
            <a:r>
              <a:rPr sz="700" dirty="0">
                <a:solidFill>
                  <a:srgbClr val="221F1F"/>
                </a:solidFill>
                <a:latin typeface="Montserrat"/>
                <a:cs typeface="Montserrat"/>
              </a:rPr>
              <a:t>cuadro</a:t>
            </a:r>
            <a:r>
              <a:rPr sz="700" spc="7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especificaciones</a:t>
            </a:r>
            <a:r>
              <a:rPr sz="700" spc="114" dirty="0">
                <a:solidFill>
                  <a:srgbClr val="221F1F"/>
                </a:solidFill>
                <a:latin typeface="Montserrat"/>
                <a:cs typeface="Montserrat"/>
              </a:rPr>
              <a:t> </a:t>
            </a:r>
            <a:r>
              <a:rPr sz="700" dirty="0">
                <a:solidFill>
                  <a:srgbClr val="221F1F"/>
                </a:solidFill>
                <a:latin typeface="Montserrat"/>
                <a:cs typeface="Montserrat"/>
              </a:rPr>
              <a:t>técnicas).</a:t>
            </a:r>
            <a:r>
              <a:rPr sz="700" spc="105"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llantas</a:t>
            </a:r>
            <a:r>
              <a:rPr sz="700" spc="110"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exceso</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05" dirty="0">
                <a:solidFill>
                  <a:srgbClr val="221F1F"/>
                </a:solidFill>
                <a:latin typeface="Montserrat"/>
                <a:cs typeface="Montserrat"/>
              </a:rPr>
              <a:t> </a:t>
            </a:r>
            <a:r>
              <a:rPr sz="700" dirty="0">
                <a:solidFill>
                  <a:srgbClr val="221F1F"/>
                </a:solidFill>
                <a:latin typeface="Montserrat"/>
                <a:cs typeface="Montserrat"/>
              </a:rPr>
              <a:t>falta</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5" dirty="0">
                <a:solidFill>
                  <a:srgbClr val="221F1F"/>
                </a:solidFill>
                <a:latin typeface="Montserrat"/>
                <a:cs typeface="Montserrat"/>
              </a:rPr>
              <a:t> </a:t>
            </a:r>
            <a:r>
              <a:rPr sz="700" dirty="0">
                <a:solidFill>
                  <a:srgbClr val="221F1F"/>
                </a:solidFill>
                <a:latin typeface="Montserrat"/>
                <a:cs typeface="Montserrat"/>
              </a:rPr>
              <a:t>presión</a:t>
            </a:r>
            <a:r>
              <a:rPr sz="700" spc="110" dirty="0">
                <a:solidFill>
                  <a:srgbClr val="221F1F"/>
                </a:solidFill>
                <a:latin typeface="Montserrat"/>
                <a:cs typeface="Montserrat"/>
              </a:rPr>
              <a:t> </a:t>
            </a:r>
            <a:r>
              <a:rPr sz="700" dirty="0">
                <a:solidFill>
                  <a:srgbClr val="221F1F"/>
                </a:solidFill>
                <a:latin typeface="Montserrat"/>
                <a:cs typeface="Montserrat"/>
              </a:rPr>
              <a:t>comprometen</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0" dirty="0">
                <a:solidFill>
                  <a:srgbClr val="221F1F"/>
                </a:solidFill>
                <a:latin typeface="Montserrat"/>
                <a:cs typeface="Montserrat"/>
              </a:rPr>
              <a:t> </a:t>
            </a:r>
            <a:r>
              <a:rPr sz="700" dirty="0">
                <a:solidFill>
                  <a:srgbClr val="221F1F"/>
                </a:solidFill>
                <a:latin typeface="Montserrat"/>
                <a:cs typeface="Montserrat"/>
              </a:rPr>
              <a:t>adherencia</a:t>
            </a:r>
            <a:r>
              <a:rPr sz="700" spc="110"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4" dirty="0">
                <a:solidFill>
                  <a:srgbClr val="221F1F"/>
                </a:solidFill>
                <a:latin typeface="Montserrat"/>
                <a:cs typeface="Montserrat"/>
              </a:rPr>
              <a:t> </a:t>
            </a:r>
            <a:r>
              <a:rPr sz="700" dirty="0">
                <a:solidFill>
                  <a:srgbClr val="221F1F"/>
                </a:solidFill>
                <a:latin typeface="Montserrat"/>
                <a:cs typeface="Montserrat"/>
              </a:rPr>
              <a:t>al</a:t>
            </a:r>
            <a:r>
              <a:rPr sz="700" spc="220" dirty="0">
                <a:solidFill>
                  <a:srgbClr val="221F1F"/>
                </a:solidFill>
                <a:latin typeface="Montserrat"/>
                <a:cs typeface="Montserrat"/>
              </a:rPr>
              <a:t> </a:t>
            </a:r>
            <a:r>
              <a:rPr sz="700" dirty="0">
                <a:solidFill>
                  <a:srgbClr val="221F1F"/>
                </a:solidFill>
                <a:latin typeface="Montserrat"/>
                <a:cs typeface="Montserrat"/>
              </a:rPr>
              <a:t>piso</a:t>
            </a:r>
            <a:r>
              <a:rPr sz="700" spc="195" dirty="0">
                <a:solidFill>
                  <a:srgbClr val="221F1F"/>
                </a:solidFill>
                <a:latin typeface="Montserrat"/>
                <a:cs typeface="Montserrat"/>
              </a:rPr>
              <a:t> </a:t>
            </a:r>
            <a:r>
              <a:rPr sz="700" dirty="0">
                <a:solidFill>
                  <a:srgbClr val="221F1F"/>
                </a:solidFill>
                <a:latin typeface="Montserrat"/>
                <a:cs typeface="Montserrat"/>
              </a:rPr>
              <a:t>y</a:t>
            </a:r>
            <a:r>
              <a:rPr sz="700" spc="204" dirty="0">
                <a:solidFill>
                  <a:srgbClr val="221F1F"/>
                </a:solidFill>
                <a:latin typeface="Montserrat"/>
                <a:cs typeface="Montserrat"/>
              </a:rPr>
              <a:t> </a:t>
            </a:r>
            <a:r>
              <a:rPr sz="700" dirty="0">
                <a:solidFill>
                  <a:srgbClr val="221F1F"/>
                </a:solidFill>
                <a:latin typeface="Montserrat"/>
                <a:cs typeface="Montserrat"/>
              </a:rPr>
              <a:t>hacen</a:t>
            </a:r>
            <a:r>
              <a:rPr sz="700" spc="210" dirty="0">
                <a:solidFill>
                  <a:srgbClr val="221F1F"/>
                </a:solidFill>
                <a:latin typeface="Montserrat"/>
                <a:cs typeface="Montserrat"/>
              </a:rPr>
              <a:t> </a:t>
            </a:r>
            <a:r>
              <a:rPr sz="700" dirty="0">
                <a:solidFill>
                  <a:srgbClr val="221F1F"/>
                </a:solidFill>
                <a:latin typeface="Montserrat"/>
                <a:cs typeface="Montserrat"/>
              </a:rPr>
              <a:t>que</a:t>
            </a:r>
            <a:r>
              <a:rPr sz="700" spc="200" dirty="0">
                <a:solidFill>
                  <a:srgbClr val="221F1F"/>
                </a:solidFill>
                <a:latin typeface="Montserrat"/>
                <a:cs typeface="Montserrat"/>
              </a:rPr>
              <a:t> </a:t>
            </a:r>
            <a:r>
              <a:rPr sz="700" dirty="0">
                <a:solidFill>
                  <a:srgbClr val="221F1F"/>
                </a:solidFill>
                <a:latin typeface="Montserrat"/>
                <a:cs typeface="Montserrat"/>
              </a:rPr>
              <a:t>la</a:t>
            </a:r>
            <a:r>
              <a:rPr sz="700" spc="210" dirty="0">
                <a:solidFill>
                  <a:srgbClr val="221F1F"/>
                </a:solidFill>
                <a:latin typeface="Montserrat"/>
                <a:cs typeface="Montserrat"/>
              </a:rPr>
              <a:t> </a:t>
            </a:r>
            <a:r>
              <a:rPr sz="700" dirty="0">
                <a:solidFill>
                  <a:srgbClr val="221F1F"/>
                </a:solidFill>
                <a:latin typeface="Montserrat"/>
                <a:cs typeface="Montserrat"/>
              </a:rPr>
              <a:t>conducción</a:t>
            </a:r>
            <a:r>
              <a:rPr sz="700" spc="210" dirty="0">
                <a:solidFill>
                  <a:srgbClr val="221F1F"/>
                </a:solidFill>
                <a:latin typeface="Montserrat"/>
                <a:cs typeface="Montserrat"/>
              </a:rPr>
              <a:t> </a:t>
            </a:r>
            <a:r>
              <a:rPr sz="700" dirty="0">
                <a:solidFill>
                  <a:srgbClr val="221F1F"/>
                </a:solidFill>
                <a:latin typeface="Montserrat"/>
                <a:cs typeface="Montserrat"/>
              </a:rPr>
              <a:t>se</a:t>
            </a:r>
            <a:r>
              <a:rPr sz="700" spc="210" dirty="0">
                <a:solidFill>
                  <a:srgbClr val="221F1F"/>
                </a:solidFill>
                <a:latin typeface="Montserrat"/>
                <a:cs typeface="Montserrat"/>
              </a:rPr>
              <a:t> </a:t>
            </a:r>
            <a:r>
              <a:rPr sz="700" dirty="0">
                <a:solidFill>
                  <a:srgbClr val="221F1F"/>
                </a:solidFill>
                <a:latin typeface="Montserrat"/>
                <a:cs typeface="Montserrat"/>
              </a:rPr>
              <a:t>vuelva</a:t>
            </a:r>
            <a:r>
              <a:rPr sz="700" spc="200" dirty="0">
                <a:solidFill>
                  <a:srgbClr val="221F1F"/>
                </a:solidFill>
                <a:latin typeface="Montserrat"/>
                <a:cs typeface="Montserrat"/>
              </a:rPr>
              <a:t> </a:t>
            </a:r>
            <a:r>
              <a:rPr sz="700" dirty="0">
                <a:solidFill>
                  <a:srgbClr val="221F1F"/>
                </a:solidFill>
                <a:latin typeface="Montserrat"/>
                <a:cs typeface="Montserrat"/>
              </a:rPr>
              <a:t>inestable</a:t>
            </a:r>
            <a:r>
              <a:rPr sz="700" spc="215" dirty="0">
                <a:solidFill>
                  <a:srgbClr val="221F1F"/>
                </a:solidFill>
                <a:latin typeface="Montserrat"/>
                <a:cs typeface="Montserrat"/>
              </a:rPr>
              <a:t> </a:t>
            </a:r>
            <a:r>
              <a:rPr sz="700" dirty="0">
                <a:solidFill>
                  <a:srgbClr val="221F1F"/>
                </a:solidFill>
                <a:latin typeface="Montserrat"/>
                <a:cs typeface="Montserrat"/>
              </a:rPr>
              <a:t>y</a:t>
            </a:r>
            <a:r>
              <a:rPr sz="700" spc="195" dirty="0">
                <a:solidFill>
                  <a:srgbClr val="221F1F"/>
                </a:solidFill>
                <a:latin typeface="Montserrat"/>
                <a:cs typeface="Montserrat"/>
              </a:rPr>
              <a:t> </a:t>
            </a:r>
            <a:r>
              <a:rPr sz="700" dirty="0">
                <a:solidFill>
                  <a:srgbClr val="221F1F"/>
                </a:solidFill>
                <a:latin typeface="Montserrat"/>
                <a:cs typeface="Montserrat"/>
              </a:rPr>
              <a:t>peligrosa.</a:t>
            </a:r>
            <a:r>
              <a:rPr sz="700" spc="195" dirty="0">
                <a:solidFill>
                  <a:srgbClr val="221F1F"/>
                </a:solidFill>
                <a:latin typeface="Montserrat"/>
                <a:cs typeface="Montserrat"/>
              </a:rPr>
              <a:t> </a:t>
            </a:r>
            <a:r>
              <a:rPr sz="700" dirty="0">
                <a:solidFill>
                  <a:srgbClr val="221F1F"/>
                </a:solidFill>
                <a:latin typeface="Montserrat"/>
                <a:cs typeface="Montserrat"/>
              </a:rPr>
              <a:t>Además</a:t>
            </a:r>
            <a:r>
              <a:rPr sz="700" spc="210" dirty="0">
                <a:solidFill>
                  <a:srgbClr val="221F1F"/>
                </a:solidFill>
                <a:latin typeface="Montserrat"/>
                <a:cs typeface="Montserrat"/>
              </a:rPr>
              <a:t> </a:t>
            </a:r>
            <a:r>
              <a:rPr sz="700" dirty="0">
                <a:solidFill>
                  <a:srgbClr val="221F1F"/>
                </a:solidFill>
                <a:latin typeface="Montserrat"/>
                <a:cs typeface="Montserrat"/>
              </a:rPr>
              <a:t>aumenta</a:t>
            </a:r>
            <a:r>
              <a:rPr sz="700" spc="21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combustible si</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spc="-10" dirty="0" err="1">
                <a:solidFill>
                  <a:srgbClr val="221F1F"/>
                </a:solidFill>
                <a:latin typeface="Montserrat"/>
                <a:cs typeface="Montserrat"/>
              </a:rPr>
              <a:t>baja</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Utilice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ambos</a:t>
            </a:r>
            <a:r>
              <a:rPr sz="700" spc="25" dirty="0">
                <a:solidFill>
                  <a:srgbClr val="221F1F"/>
                </a:solidFill>
                <a:latin typeface="Montserrat"/>
                <a:cs typeface="Montserrat"/>
              </a:rPr>
              <a:t> </a:t>
            </a:r>
            <a:r>
              <a:rPr sz="700" dirty="0">
                <a:solidFill>
                  <a:srgbClr val="221F1F"/>
                </a:solidFill>
                <a:latin typeface="Montserrat"/>
                <a:cs typeface="Montserrat"/>
              </a:rPr>
              <a:t>frenos</a:t>
            </a:r>
            <a:r>
              <a:rPr sz="700" spc="2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hora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detenerse.</a:t>
            </a:r>
            <a:r>
              <a:rPr sz="700" spc="20" dirty="0">
                <a:solidFill>
                  <a:srgbClr val="221F1F"/>
                </a:solidFill>
                <a:latin typeface="Montserrat"/>
                <a:cs typeface="Montserrat"/>
              </a:rPr>
              <a:t> </a:t>
            </a:r>
            <a:r>
              <a:rPr sz="700" dirty="0">
                <a:solidFill>
                  <a:srgbClr val="221F1F"/>
                </a:solidFill>
                <a:latin typeface="Montserrat"/>
                <a:cs typeface="Montserrat"/>
              </a:rPr>
              <a:t>Recuerde</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freno</a:t>
            </a:r>
            <a:r>
              <a:rPr sz="700" spc="20" dirty="0">
                <a:solidFill>
                  <a:srgbClr val="221F1F"/>
                </a:solidFill>
                <a:latin typeface="Montserrat"/>
                <a:cs typeface="Montserrat"/>
              </a:rPr>
              <a:t> </a:t>
            </a:r>
            <a:r>
              <a:rPr sz="700" dirty="0">
                <a:solidFill>
                  <a:srgbClr val="221F1F"/>
                </a:solidFill>
                <a:latin typeface="Montserrat"/>
                <a:cs typeface="Montserrat"/>
              </a:rPr>
              <a:t>delantero</a:t>
            </a:r>
            <a:r>
              <a:rPr sz="700" spc="30" dirty="0">
                <a:solidFill>
                  <a:srgbClr val="221F1F"/>
                </a:solidFill>
                <a:latin typeface="Montserrat"/>
                <a:cs typeface="Montserrat"/>
              </a:rPr>
              <a:t> </a:t>
            </a:r>
            <a:r>
              <a:rPr sz="700" dirty="0">
                <a:solidFill>
                  <a:srgbClr val="221F1F"/>
                </a:solidFill>
                <a:latin typeface="Montserrat"/>
                <a:cs typeface="Montserrat"/>
              </a:rPr>
              <a:t>lleva</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70%</a:t>
            </a:r>
            <a:r>
              <a:rPr sz="700" spc="2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potencia</a:t>
            </a:r>
            <a:r>
              <a:rPr sz="700" spc="10" dirty="0">
                <a:solidFill>
                  <a:srgbClr val="221F1F"/>
                </a:solidFill>
                <a:latin typeface="Montserrat"/>
                <a:cs typeface="Montserrat"/>
              </a:rPr>
              <a:t> </a:t>
            </a:r>
            <a:r>
              <a:rPr sz="700" dirty="0">
                <a:solidFill>
                  <a:srgbClr val="221F1F"/>
                </a:solidFill>
                <a:latin typeface="Montserrat"/>
                <a:cs typeface="Montserrat"/>
              </a:rPr>
              <a:t>de frenado y</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trasero</a:t>
            </a:r>
            <a:r>
              <a:rPr sz="700" spc="5" dirty="0">
                <a:solidFill>
                  <a:srgbClr val="221F1F"/>
                </a:solidFill>
                <a:latin typeface="Montserrat"/>
                <a:cs typeface="Montserrat"/>
              </a:rPr>
              <a:t> </a:t>
            </a:r>
            <a:r>
              <a:rPr sz="700" dirty="0">
                <a:solidFill>
                  <a:srgbClr val="221F1F"/>
                </a:solidFill>
                <a:latin typeface="Montserrat"/>
                <a:cs typeface="Montserrat"/>
              </a:rPr>
              <a:t>el 30%.</a:t>
            </a:r>
            <a:r>
              <a:rPr sz="700" spc="5" dirty="0">
                <a:solidFill>
                  <a:srgbClr val="221F1F"/>
                </a:solidFill>
                <a:latin typeface="Montserrat"/>
                <a:cs typeface="Montserrat"/>
              </a:rPr>
              <a:t> </a:t>
            </a:r>
            <a:r>
              <a:rPr sz="700" dirty="0">
                <a:solidFill>
                  <a:srgbClr val="221F1F"/>
                </a:solidFill>
                <a:latin typeface="Montserrat"/>
                <a:cs typeface="Montserrat"/>
              </a:rPr>
              <a:t>Trate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practicar la</a:t>
            </a:r>
            <a:r>
              <a:rPr sz="700" spc="5" dirty="0">
                <a:solidFill>
                  <a:srgbClr val="221F1F"/>
                </a:solidFill>
                <a:latin typeface="Montserrat"/>
                <a:cs typeface="Montserrat"/>
              </a:rPr>
              <a:t> </a:t>
            </a:r>
            <a:r>
              <a:rPr sz="700" dirty="0">
                <a:solidFill>
                  <a:srgbClr val="221F1F"/>
                </a:solidFill>
                <a:latin typeface="Montserrat"/>
                <a:cs typeface="Montserrat"/>
              </a:rPr>
              <a:t>maniobra de frenado</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una zona</a:t>
            </a:r>
            <a:r>
              <a:rPr sz="700" spc="10" dirty="0">
                <a:solidFill>
                  <a:srgbClr val="221F1F"/>
                </a:solidFill>
                <a:latin typeface="Montserrat"/>
                <a:cs typeface="Montserrat"/>
              </a:rPr>
              <a:t> </a:t>
            </a:r>
            <a:r>
              <a:rPr sz="700" spc="-10" dirty="0">
                <a:solidFill>
                  <a:srgbClr val="221F1F"/>
                </a:solidFill>
                <a:latin typeface="Montserrat"/>
                <a:cs typeface="Montserrat"/>
              </a:rPr>
              <a:t>segura</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spc="-10" dirty="0">
                <a:solidFill>
                  <a:srgbClr val="221F1F"/>
                </a:solidFill>
                <a:latin typeface="Montserrat"/>
                <a:cs typeface="Montserrat"/>
              </a:rPr>
              <a:t>despejada</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hora de</a:t>
            </a:r>
            <a:r>
              <a:rPr sz="700" spc="-5" dirty="0">
                <a:solidFill>
                  <a:srgbClr val="221F1F"/>
                </a:solidFill>
                <a:latin typeface="Montserrat"/>
                <a:cs typeface="Montserrat"/>
              </a:rPr>
              <a:t> </a:t>
            </a:r>
            <a:r>
              <a:rPr sz="700" dirty="0">
                <a:solidFill>
                  <a:srgbClr val="221F1F"/>
                </a:solidFill>
                <a:latin typeface="Montserrat"/>
                <a:cs typeface="Montserrat"/>
              </a:rPr>
              <a:t>una </a:t>
            </a:r>
            <a:r>
              <a:rPr sz="700" spc="-10" dirty="0">
                <a:solidFill>
                  <a:srgbClr val="221F1F"/>
                </a:solidFill>
                <a:latin typeface="Montserrat"/>
                <a:cs typeface="Montserrat"/>
              </a:rPr>
              <a:t>emergencia,</a:t>
            </a:r>
            <a:r>
              <a:rPr sz="700" spc="-5" dirty="0">
                <a:solidFill>
                  <a:srgbClr val="221F1F"/>
                </a:solidFill>
                <a:latin typeface="Montserrat"/>
                <a:cs typeface="Montserrat"/>
              </a:rPr>
              <a:t> </a:t>
            </a:r>
            <a:r>
              <a:rPr sz="700" dirty="0">
                <a:solidFill>
                  <a:srgbClr val="221F1F"/>
                </a:solidFill>
                <a:latin typeface="Montserrat"/>
                <a:cs typeface="Montserrat"/>
              </a:rPr>
              <a:t>pueda</a:t>
            </a:r>
            <a:r>
              <a:rPr sz="700" spc="10" dirty="0">
                <a:solidFill>
                  <a:srgbClr val="221F1F"/>
                </a:solidFill>
                <a:latin typeface="Montserrat"/>
                <a:cs typeface="Montserrat"/>
              </a:rPr>
              <a:t> </a:t>
            </a:r>
            <a:r>
              <a:rPr sz="700" dirty="0">
                <a:solidFill>
                  <a:srgbClr val="221F1F"/>
                </a:solidFill>
                <a:latin typeface="Montserrat"/>
                <a:cs typeface="Montserrat"/>
              </a:rPr>
              <a:t>hacerlo</a:t>
            </a:r>
            <a:r>
              <a:rPr sz="700" spc="5" dirty="0">
                <a:solidFill>
                  <a:srgbClr val="221F1F"/>
                </a:solidFill>
                <a:latin typeface="Montserrat"/>
                <a:cs typeface="Montserrat"/>
              </a:rPr>
              <a:t> </a:t>
            </a:r>
            <a:r>
              <a:rPr sz="700" dirty="0">
                <a:solidFill>
                  <a:srgbClr val="221F1F"/>
                </a:solidFill>
                <a:latin typeface="Montserrat"/>
                <a:cs typeface="Montserrat"/>
              </a:rPr>
              <a:t>sin</a:t>
            </a:r>
            <a:r>
              <a:rPr sz="700" spc="-15" dirty="0">
                <a:solidFill>
                  <a:srgbClr val="221F1F"/>
                </a:solidFill>
                <a:latin typeface="Montserrat"/>
                <a:cs typeface="Montserrat"/>
              </a:rPr>
              <a:t> </a:t>
            </a:r>
            <a:r>
              <a:rPr sz="700" spc="-10" dirty="0" err="1">
                <a:solidFill>
                  <a:srgbClr val="221F1F"/>
                </a:solidFill>
                <a:latin typeface="Montserrat"/>
                <a:cs typeface="Montserrat"/>
              </a:rPr>
              <a:t>problemas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Antes</a:t>
            </a:r>
            <a:r>
              <a:rPr sz="700" spc="150"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girar</a:t>
            </a:r>
            <a:r>
              <a:rPr sz="700" spc="140"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atravesar</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65" dirty="0">
                <a:solidFill>
                  <a:srgbClr val="221F1F"/>
                </a:solidFill>
                <a:latin typeface="Montserrat"/>
                <a:cs typeface="Montserrat"/>
              </a:rPr>
              <a:t> </a:t>
            </a:r>
            <a:r>
              <a:rPr sz="700" dirty="0">
                <a:solidFill>
                  <a:srgbClr val="221F1F"/>
                </a:solidFill>
                <a:latin typeface="Montserrat"/>
                <a:cs typeface="Montserrat"/>
              </a:rPr>
              <a:t>cruce,</a:t>
            </a:r>
            <a:r>
              <a:rPr sz="700" spc="145" dirty="0">
                <a:solidFill>
                  <a:srgbClr val="221F1F"/>
                </a:solidFill>
                <a:latin typeface="Montserrat"/>
                <a:cs typeface="Montserrat"/>
              </a:rPr>
              <a:t> </a:t>
            </a:r>
            <a:r>
              <a:rPr sz="700" dirty="0">
                <a:solidFill>
                  <a:srgbClr val="221F1F"/>
                </a:solidFill>
                <a:latin typeface="Montserrat"/>
                <a:cs typeface="Montserrat"/>
              </a:rPr>
              <a:t>mire</a:t>
            </a:r>
            <a:r>
              <a:rPr sz="700" spc="140"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55" dirty="0">
                <a:solidFill>
                  <a:srgbClr val="221F1F"/>
                </a:solidFill>
                <a:latin typeface="Montserrat"/>
                <a:cs typeface="Montserrat"/>
              </a:rPr>
              <a:t> </a:t>
            </a:r>
            <a:r>
              <a:rPr sz="700" dirty="0">
                <a:solidFill>
                  <a:srgbClr val="221F1F"/>
                </a:solidFill>
                <a:latin typeface="Montserrat"/>
                <a:cs typeface="Montserrat"/>
              </a:rPr>
              <a:t>izquierda,</a:t>
            </a:r>
            <a:r>
              <a:rPr sz="700" spc="140" dirty="0">
                <a:solidFill>
                  <a:srgbClr val="221F1F"/>
                </a:solidFill>
                <a:latin typeface="Montserrat"/>
                <a:cs typeface="Montserrat"/>
              </a:rPr>
              <a:t> </a:t>
            </a:r>
            <a:r>
              <a:rPr sz="700" dirty="0">
                <a:solidFill>
                  <a:srgbClr val="221F1F"/>
                </a:solidFill>
                <a:latin typeface="Montserrat"/>
                <a:cs typeface="Montserrat"/>
              </a:rPr>
              <a:t>luego</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40" dirty="0">
                <a:solidFill>
                  <a:srgbClr val="221F1F"/>
                </a:solidFill>
                <a:latin typeface="Montserrat"/>
                <a:cs typeface="Montserrat"/>
              </a:rPr>
              <a:t> </a:t>
            </a:r>
            <a:r>
              <a:rPr sz="700" dirty="0">
                <a:solidFill>
                  <a:srgbClr val="221F1F"/>
                </a:solidFill>
                <a:latin typeface="Montserrat"/>
                <a:cs typeface="Montserrat"/>
              </a:rPr>
              <a:t>derecha</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55" dirty="0">
                <a:solidFill>
                  <a:srgbClr val="221F1F"/>
                </a:solidFill>
                <a:latin typeface="Montserrat"/>
                <a:cs typeface="Montserrat"/>
              </a:rPr>
              <a:t> </a:t>
            </a:r>
            <a:r>
              <a:rPr sz="700" dirty="0">
                <a:solidFill>
                  <a:srgbClr val="221F1F"/>
                </a:solidFill>
                <a:latin typeface="Montserrat"/>
                <a:cs typeface="Montserrat"/>
              </a:rPr>
              <a:t>nuevamente</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izquierda.</a:t>
            </a:r>
            <a:r>
              <a:rPr sz="700" spc="-5" dirty="0">
                <a:solidFill>
                  <a:srgbClr val="221F1F"/>
                </a:solidFill>
                <a:latin typeface="Montserrat"/>
                <a:cs typeface="Montserrat"/>
              </a:rPr>
              <a:t> </a:t>
            </a:r>
            <a:r>
              <a:rPr sz="700" dirty="0">
                <a:solidFill>
                  <a:srgbClr val="221F1F"/>
                </a:solidFill>
                <a:latin typeface="Montserrat"/>
                <a:cs typeface="Montserrat"/>
              </a:rPr>
              <a:t>Esta</a:t>
            </a:r>
            <a:r>
              <a:rPr sz="700" spc="-20" dirty="0">
                <a:solidFill>
                  <a:srgbClr val="221F1F"/>
                </a:solidFill>
                <a:latin typeface="Montserrat"/>
                <a:cs typeface="Montserrat"/>
              </a:rPr>
              <a:t> </a:t>
            </a:r>
            <a:r>
              <a:rPr sz="700" dirty="0">
                <a:solidFill>
                  <a:srgbClr val="221F1F"/>
                </a:solidFill>
                <a:latin typeface="Montserrat"/>
                <a:cs typeface="Montserrat"/>
              </a:rPr>
              <a:t>maniobra</a:t>
            </a:r>
            <a:r>
              <a:rPr sz="700" spc="-10" dirty="0">
                <a:solidFill>
                  <a:srgbClr val="221F1F"/>
                </a:solidFill>
                <a:latin typeface="Montserrat"/>
                <a:cs typeface="Montserrat"/>
              </a:rPr>
              <a:t> </a:t>
            </a:r>
            <a:r>
              <a:rPr sz="700" dirty="0">
                <a:solidFill>
                  <a:srgbClr val="221F1F"/>
                </a:solidFill>
                <a:latin typeface="Montserrat"/>
                <a:cs typeface="Montserrat"/>
              </a:rPr>
              <a:t>sirve</a:t>
            </a:r>
            <a:r>
              <a:rPr sz="700" spc="-2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asegurarse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aparecerá</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último</a:t>
            </a:r>
            <a:r>
              <a:rPr sz="700" spc="-25" dirty="0">
                <a:solidFill>
                  <a:srgbClr val="221F1F"/>
                </a:solidFill>
                <a:latin typeface="Montserrat"/>
                <a:cs typeface="Montserrat"/>
              </a:rPr>
              <a:t> </a:t>
            </a:r>
            <a:r>
              <a:rPr sz="700" spc="-10" dirty="0" err="1">
                <a:solidFill>
                  <a:srgbClr val="221F1F"/>
                </a:solidFill>
                <a:latin typeface="Montserrat"/>
                <a:cs typeface="Montserrat"/>
              </a:rPr>
              <a:t>momento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Al</a:t>
            </a:r>
            <a:r>
              <a:rPr sz="700" spc="295"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otro</a:t>
            </a:r>
            <a:r>
              <a:rPr sz="700" spc="300" dirty="0">
                <a:solidFill>
                  <a:srgbClr val="221F1F"/>
                </a:solidFill>
                <a:latin typeface="Montserrat"/>
                <a:cs typeface="Montserrat"/>
              </a:rPr>
              <a:t> </a:t>
            </a:r>
            <a:r>
              <a:rPr sz="700" dirty="0">
                <a:solidFill>
                  <a:srgbClr val="221F1F"/>
                </a:solidFill>
                <a:latin typeface="Montserrat"/>
                <a:cs typeface="Montserrat"/>
              </a:rPr>
              <a:t>vehículo</a:t>
            </a:r>
            <a:r>
              <a:rPr sz="700" spc="320" dirty="0">
                <a:solidFill>
                  <a:srgbClr val="221F1F"/>
                </a:solidFill>
                <a:latin typeface="Montserrat"/>
                <a:cs typeface="Montserrat"/>
              </a:rPr>
              <a:t> </a:t>
            </a:r>
            <a:r>
              <a:rPr sz="700" dirty="0">
                <a:solidFill>
                  <a:srgbClr val="221F1F"/>
                </a:solidFill>
                <a:latin typeface="Montserrat"/>
                <a:cs typeface="Montserrat"/>
              </a:rPr>
              <a:t>hágalo</a:t>
            </a:r>
            <a:r>
              <a:rPr sz="700" spc="290" dirty="0">
                <a:solidFill>
                  <a:srgbClr val="221F1F"/>
                </a:solidFill>
                <a:latin typeface="Montserrat"/>
                <a:cs typeface="Montserrat"/>
              </a:rPr>
              <a:t> </a:t>
            </a:r>
            <a:r>
              <a:rPr sz="700" dirty="0">
                <a:solidFill>
                  <a:srgbClr val="221F1F"/>
                </a:solidFill>
                <a:latin typeface="Montserrat"/>
                <a:cs typeface="Montserrat"/>
              </a:rPr>
              <a:t>solamente</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10" dirty="0">
                <a:solidFill>
                  <a:srgbClr val="221F1F"/>
                </a:solidFill>
                <a:latin typeface="Montserrat"/>
                <a:cs typeface="Montserrat"/>
              </a:rPr>
              <a:t> </a:t>
            </a:r>
            <a:r>
              <a:rPr sz="700" dirty="0">
                <a:solidFill>
                  <a:srgbClr val="221F1F"/>
                </a:solidFill>
                <a:latin typeface="Montserrat"/>
                <a:cs typeface="Montserrat"/>
              </a:rPr>
              <a:t>izquierda.</a:t>
            </a:r>
            <a:r>
              <a:rPr sz="700" spc="300"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05" dirty="0">
                <a:solidFill>
                  <a:srgbClr val="221F1F"/>
                </a:solidFill>
                <a:latin typeface="Montserrat"/>
                <a:cs typeface="Montserrat"/>
              </a:rPr>
              <a:t> </a:t>
            </a:r>
            <a:r>
              <a:rPr sz="700" dirty="0">
                <a:solidFill>
                  <a:srgbClr val="221F1F"/>
                </a:solidFill>
                <a:latin typeface="Montserrat"/>
                <a:cs typeface="Montserrat"/>
              </a:rPr>
              <a:t>derecha</a:t>
            </a:r>
            <a:r>
              <a:rPr sz="700" spc="29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spc="-10" dirty="0">
                <a:solidFill>
                  <a:srgbClr val="221F1F"/>
                </a:solidFill>
                <a:latin typeface="Montserrat"/>
                <a:cs typeface="Montserrat"/>
              </a:rPr>
              <a:t>extremadamente</a:t>
            </a:r>
            <a:r>
              <a:rPr sz="700" spc="85" dirty="0">
                <a:solidFill>
                  <a:srgbClr val="221F1F"/>
                </a:solidFill>
                <a:latin typeface="Montserrat"/>
                <a:cs typeface="Montserrat"/>
              </a:rPr>
              <a:t> </a:t>
            </a:r>
            <a:r>
              <a:rPr sz="700" spc="-10" dirty="0" err="1">
                <a:solidFill>
                  <a:srgbClr val="221F1F"/>
                </a:solidFill>
                <a:latin typeface="Montserrat"/>
                <a:cs typeface="Montserrat"/>
              </a:rPr>
              <a:t>peligroso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45" dirty="0">
                <a:solidFill>
                  <a:srgbClr val="221F1F"/>
                </a:solidFill>
                <a:latin typeface="Montserrat"/>
                <a:cs typeface="Montserrat"/>
              </a:rPr>
              <a:t> </a:t>
            </a:r>
            <a:r>
              <a:rPr sz="700" dirty="0">
                <a:solidFill>
                  <a:srgbClr val="221F1F"/>
                </a:solidFill>
                <a:latin typeface="Montserrat"/>
                <a:cs typeface="Montserrat"/>
              </a:rPr>
              <a:t>más</a:t>
            </a:r>
            <a:r>
              <a:rPr sz="700" spc="155" dirty="0">
                <a:solidFill>
                  <a:srgbClr val="221F1F"/>
                </a:solidFill>
                <a:latin typeface="Montserrat"/>
                <a:cs typeface="Montserrat"/>
              </a:rPr>
              <a:t> </a:t>
            </a:r>
            <a:r>
              <a:rPr sz="700" dirty="0">
                <a:solidFill>
                  <a:srgbClr val="221F1F"/>
                </a:solidFill>
                <a:latin typeface="Montserrat"/>
                <a:cs typeface="Montserrat"/>
              </a:rPr>
              <a:t>despacio</a:t>
            </a:r>
            <a:r>
              <a:rPr sz="700" spc="155"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su</a:t>
            </a:r>
            <a:r>
              <a:rPr sz="700" spc="155" dirty="0">
                <a:solidFill>
                  <a:srgbClr val="221F1F"/>
                </a:solidFill>
                <a:latin typeface="Montserrat"/>
                <a:cs typeface="Montserrat"/>
              </a:rPr>
              <a:t> </a:t>
            </a:r>
            <a:r>
              <a:rPr sz="700" dirty="0">
                <a:solidFill>
                  <a:srgbClr val="221F1F"/>
                </a:solidFill>
                <a:latin typeface="Montserrat"/>
                <a:cs typeface="Montserrat"/>
              </a:rPr>
              <a:t>capacidad</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60" dirty="0">
                <a:solidFill>
                  <a:srgbClr val="221F1F"/>
                </a:solidFill>
                <a:latin typeface="Montserrat"/>
                <a:cs typeface="Montserrat"/>
              </a:rPr>
              <a:t> </a:t>
            </a:r>
            <a:r>
              <a:rPr sz="700" dirty="0">
                <a:solidFill>
                  <a:srgbClr val="221F1F"/>
                </a:solidFill>
                <a:latin typeface="Montserrat"/>
                <a:cs typeface="Montserrat"/>
              </a:rPr>
              <a:t>del</a:t>
            </a:r>
            <a:r>
              <a:rPr sz="700" spc="160" dirty="0">
                <a:solidFill>
                  <a:srgbClr val="221F1F"/>
                </a:solidFill>
                <a:latin typeface="Montserrat"/>
                <a:cs typeface="Montserrat"/>
              </a:rPr>
              <a:t> </a:t>
            </a:r>
            <a:r>
              <a:rPr sz="700" dirty="0">
                <a:solidFill>
                  <a:srgbClr val="221F1F"/>
                </a:solidFill>
                <a:latin typeface="Montserrat"/>
                <a:cs typeface="Montserrat"/>
              </a:rPr>
              <a:t>Vehículo</a:t>
            </a:r>
            <a:r>
              <a:rPr sz="700" spc="140" dirty="0">
                <a:solidFill>
                  <a:srgbClr val="221F1F"/>
                </a:solidFill>
                <a:latin typeface="Montserrat"/>
                <a:cs typeface="Montserrat"/>
              </a:rPr>
              <a:t> </a:t>
            </a:r>
            <a:r>
              <a:rPr sz="700" dirty="0">
                <a:solidFill>
                  <a:srgbClr val="221F1F"/>
                </a:solidFill>
                <a:latin typeface="Montserrat"/>
                <a:cs typeface="Montserrat"/>
              </a:rPr>
              <a:t>se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permita.</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caso</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imprudencia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dirty="0">
                <a:solidFill>
                  <a:srgbClr val="221F1F"/>
                </a:solidFill>
                <a:latin typeface="Montserrat"/>
                <a:cs typeface="Montserrat"/>
              </a:rPr>
              <a:t>tercero</a:t>
            </a:r>
            <a:r>
              <a:rPr sz="700" spc="15" dirty="0">
                <a:solidFill>
                  <a:srgbClr val="221F1F"/>
                </a:solidFill>
                <a:latin typeface="Montserrat"/>
                <a:cs typeface="Montserrat"/>
              </a:rPr>
              <a:t> </a:t>
            </a:r>
            <a:r>
              <a:rPr sz="700" dirty="0">
                <a:solidFill>
                  <a:srgbClr val="221F1F"/>
                </a:solidFill>
                <a:latin typeface="Montserrat"/>
                <a:cs typeface="Montserrat"/>
              </a:rPr>
              <a:t>(otro</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30" dirty="0">
                <a:solidFill>
                  <a:srgbClr val="221F1F"/>
                </a:solidFill>
                <a:latin typeface="Montserrat"/>
                <a:cs typeface="Montserrat"/>
              </a:rPr>
              <a:t> </a:t>
            </a:r>
            <a:r>
              <a:rPr sz="700" dirty="0">
                <a:solidFill>
                  <a:srgbClr val="221F1F"/>
                </a:solidFill>
                <a:latin typeface="Montserrat"/>
                <a:cs typeface="Montserrat"/>
              </a:rPr>
              <a:t>peatones,</a:t>
            </a:r>
            <a:r>
              <a:rPr sz="700" spc="30" dirty="0">
                <a:solidFill>
                  <a:srgbClr val="221F1F"/>
                </a:solidFill>
                <a:latin typeface="Montserrat"/>
                <a:cs typeface="Montserrat"/>
              </a:rPr>
              <a:t> </a:t>
            </a:r>
            <a:r>
              <a:rPr sz="700" dirty="0">
                <a:solidFill>
                  <a:srgbClr val="221F1F"/>
                </a:solidFill>
                <a:latin typeface="Montserrat"/>
                <a:cs typeface="Montserrat"/>
              </a:rPr>
              <a:t>huecos,</a:t>
            </a:r>
            <a:r>
              <a:rPr sz="700" spc="30" dirty="0">
                <a:solidFill>
                  <a:srgbClr val="221F1F"/>
                </a:solidFill>
                <a:latin typeface="Montserrat"/>
                <a:cs typeface="Montserrat"/>
              </a:rPr>
              <a:t> </a:t>
            </a:r>
            <a:r>
              <a:rPr sz="700" dirty="0">
                <a:solidFill>
                  <a:srgbClr val="221F1F"/>
                </a:solidFill>
                <a:latin typeface="Montserrat"/>
                <a:cs typeface="Montserrat"/>
              </a:rPr>
              <a:t>etc.)</a:t>
            </a:r>
            <a:r>
              <a:rPr sz="700" spc="15" dirty="0">
                <a:solidFill>
                  <a:srgbClr val="221F1F"/>
                </a:solidFill>
                <a:latin typeface="Montserrat"/>
                <a:cs typeface="Montserrat"/>
              </a:rPr>
              <a:t> </a:t>
            </a:r>
            <a:r>
              <a:rPr sz="700" dirty="0">
                <a:solidFill>
                  <a:srgbClr val="221F1F"/>
                </a:solidFill>
                <a:latin typeface="Montserrat"/>
                <a:cs typeface="Montserrat"/>
              </a:rPr>
              <a:t>tendrá</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reflejos</a:t>
            </a:r>
            <a:r>
              <a:rPr sz="700" spc="3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potencia</a:t>
            </a:r>
            <a:r>
              <a:rPr sz="700" spc="25" dirty="0">
                <a:solidFill>
                  <a:srgbClr val="221F1F"/>
                </a:solidFill>
                <a:latin typeface="Montserrat"/>
                <a:cs typeface="Montserrat"/>
              </a:rPr>
              <a:t> </a:t>
            </a:r>
            <a:r>
              <a:rPr sz="700" spc="-10" dirty="0">
                <a:solidFill>
                  <a:srgbClr val="221F1F"/>
                </a:solidFill>
                <a:latin typeface="Montserrat"/>
                <a:cs typeface="Montserrat"/>
              </a:rPr>
              <a:t>extra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necesitan para</a:t>
            </a:r>
            <a:r>
              <a:rPr sz="700" spc="-10" dirty="0">
                <a:solidFill>
                  <a:srgbClr val="221F1F"/>
                </a:solidFill>
                <a:latin typeface="Montserrat"/>
                <a:cs typeface="Montserrat"/>
              </a:rPr>
              <a:t> </a:t>
            </a:r>
            <a:r>
              <a:rPr sz="700" dirty="0">
                <a:solidFill>
                  <a:srgbClr val="221F1F"/>
                </a:solidFill>
                <a:latin typeface="Montserrat"/>
                <a:cs typeface="Montserrat"/>
              </a:rPr>
              <a:t>sortear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situación.</a:t>
            </a:r>
            <a:endParaRPr sz="700" dirty="0">
              <a:latin typeface="Montserrat"/>
              <a:cs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3615" cy="151320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CADENA</a:t>
            </a:r>
            <a:endParaRPr sz="800">
              <a:latin typeface="Montserrat"/>
              <a:cs typeface="Montserrat"/>
            </a:endParaRPr>
          </a:p>
          <a:p>
            <a:pPr marL="12700" marR="5080" algn="just">
              <a:lnSpc>
                <a:spcPct val="100000"/>
              </a:lnSpc>
              <a:spcBef>
                <a:spcPts val="495"/>
              </a:spcBef>
            </a:pPr>
            <a:r>
              <a:rPr sz="700" dirty="0">
                <a:latin typeface="Montserrat"/>
                <a:cs typeface="Montserrat"/>
              </a:rPr>
              <a:t>Una</a:t>
            </a:r>
            <a:r>
              <a:rPr sz="700" spc="275" dirty="0">
                <a:latin typeface="Montserrat"/>
                <a:cs typeface="Montserrat"/>
              </a:rPr>
              <a:t> </a:t>
            </a:r>
            <a:r>
              <a:rPr sz="700" dirty="0">
                <a:latin typeface="Montserrat"/>
                <a:cs typeface="Montserrat"/>
              </a:rPr>
              <a:t>buena</a:t>
            </a:r>
            <a:r>
              <a:rPr sz="700" spc="275" dirty="0">
                <a:latin typeface="Montserrat"/>
                <a:cs typeface="Montserrat"/>
              </a:rPr>
              <a:t> </a:t>
            </a:r>
            <a:r>
              <a:rPr sz="700" dirty="0">
                <a:latin typeface="Montserrat"/>
                <a:cs typeface="Montserrat"/>
              </a:rPr>
              <a:t>lubricación</a:t>
            </a:r>
            <a:r>
              <a:rPr sz="700" spc="270" dirty="0">
                <a:latin typeface="Montserrat"/>
                <a:cs typeface="Montserrat"/>
              </a:rPr>
              <a:t> </a:t>
            </a:r>
            <a:r>
              <a:rPr sz="700" dirty="0">
                <a:latin typeface="Montserrat"/>
                <a:cs typeface="Montserrat"/>
              </a:rPr>
              <a:t>y</a:t>
            </a:r>
            <a:r>
              <a:rPr sz="700" spc="270" dirty="0">
                <a:latin typeface="Montserrat"/>
                <a:cs typeface="Montserrat"/>
              </a:rPr>
              <a:t> </a:t>
            </a:r>
            <a:r>
              <a:rPr sz="700" dirty="0">
                <a:latin typeface="Montserrat"/>
                <a:cs typeface="Montserrat"/>
              </a:rPr>
              <a:t>ajuste</a:t>
            </a:r>
            <a:r>
              <a:rPr sz="700" spc="280"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la</a:t>
            </a:r>
            <a:r>
              <a:rPr sz="700" spc="275"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alarga</a:t>
            </a:r>
            <a:r>
              <a:rPr sz="700" spc="295" dirty="0">
                <a:latin typeface="Montserrat"/>
                <a:cs typeface="Montserrat"/>
              </a:rPr>
              <a:t> </a:t>
            </a:r>
            <a:r>
              <a:rPr sz="700" dirty="0">
                <a:latin typeface="Montserrat"/>
                <a:cs typeface="Montserrat"/>
              </a:rPr>
              <a:t>la</a:t>
            </a:r>
            <a:r>
              <a:rPr sz="700" spc="305" dirty="0">
                <a:latin typeface="Montserrat"/>
                <a:cs typeface="Montserrat"/>
              </a:rPr>
              <a:t> </a:t>
            </a:r>
            <a:r>
              <a:rPr sz="700" dirty="0">
                <a:latin typeface="Montserrat"/>
                <a:cs typeface="Montserrat"/>
              </a:rPr>
              <a:t>vida</a:t>
            </a:r>
            <a:r>
              <a:rPr sz="700" spc="310" dirty="0">
                <a:latin typeface="Montserrat"/>
                <a:cs typeface="Montserrat"/>
              </a:rPr>
              <a:t> </a:t>
            </a:r>
            <a:r>
              <a:rPr sz="700" dirty="0">
                <a:latin typeface="Montserrat"/>
                <a:cs typeface="Montserrat"/>
              </a:rPr>
              <a:t>útil</a:t>
            </a:r>
            <a:r>
              <a:rPr sz="700" spc="305" dirty="0">
                <a:latin typeface="Montserrat"/>
                <a:cs typeface="Montserrat"/>
              </a:rPr>
              <a:t> </a:t>
            </a:r>
            <a:r>
              <a:rPr sz="700" dirty="0">
                <a:latin typeface="Montserrat"/>
                <a:cs typeface="Montserrat"/>
              </a:rPr>
              <a:t>del</a:t>
            </a:r>
            <a:r>
              <a:rPr sz="700" spc="315" dirty="0">
                <a:latin typeface="Montserrat"/>
                <a:cs typeface="Montserrat"/>
              </a:rPr>
              <a:t> </a:t>
            </a:r>
            <a:r>
              <a:rPr sz="700" dirty="0">
                <a:latin typeface="Montserrat"/>
                <a:cs typeface="Montserrat"/>
              </a:rPr>
              <a:t>kit</a:t>
            </a:r>
            <a:r>
              <a:rPr sz="700" spc="320" dirty="0">
                <a:latin typeface="Montserrat"/>
                <a:cs typeface="Montserrat"/>
              </a:rPr>
              <a:t> </a:t>
            </a:r>
            <a:r>
              <a:rPr sz="700" dirty="0">
                <a:latin typeface="Montserrat"/>
                <a:cs typeface="Montserrat"/>
              </a:rPr>
              <a:t>de</a:t>
            </a:r>
            <a:r>
              <a:rPr sz="700" spc="310" dirty="0">
                <a:latin typeface="Montserrat"/>
                <a:cs typeface="Montserrat"/>
              </a:rPr>
              <a:t> </a:t>
            </a:r>
            <a:r>
              <a:rPr sz="700" dirty="0">
                <a:latin typeface="Montserrat"/>
                <a:cs typeface="Montserrat"/>
              </a:rPr>
              <a:t>arrastre.</a:t>
            </a:r>
            <a:r>
              <a:rPr sz="700" spc="305" dirty="0">
                <a:latin typeface="Montserrat"/>
                <a:cs typeface="Montserrat"/>
              </a:rPr>
              <a:t> </a:t>
            </a:r>
            <a:r>
              <a:rPr sz="700" dirty="0">
                <a:latin typeface="Montserrat"/>
                <a:cs typeface="Montserrat"/>
              </a:rPr>
              <a:t>Por</a:t>
            </a:r>
            <a:r>
              <a:rPr sz="700" spc="3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contrario</a:t>
            </a:r>
            <a:r>
              <a:rPr sz="700" spc="300" dirty="0">
                <a:latin typeface="Montserrat"/>
                <a:cs typeface="Montserrat"/>
              </a:rPr>
              <a:t>  </a:t>
            </a:r>
            <a:r>
              <a:rPr sz="700" dirty="0">
                <a:latin typeface="Montserrat"/>
                <a:cs typeface="Montserrat"/>
              </a:rPr>
              <a:t>si</a:t>
            </a:r>
            <a:r>
              <a:rPr sz="700" spc="310" dirty="0">
                <a:latin typeface="Montserrat"/>
                <a:cs typeface="Montserrat"/>
              </a:rPr>
              <a:t>  </a:t>
            </a:r>
            <a:r>
              <a:rPr sz="700" dirty="0">
                <a:latin typeface="Montserrat"/>
                <a:cs typeface="Montserrat"/>
              </a:rPr>
              <a:t>no</a:t>
            </a:r>
            <a:r>
              <a:rPr sz="700" spc="310" dirty="0">
                <a:latin typeface="Montserrat"/>
                <a:cs typeface="Montserrat"/>
              </a:rPr>
              <a:t>  </a:t>
            </a:r>
            <a:r>
              <a:rPr sz="700" dirty="0">
                <a:latin typeface="Montserrat"/>
                <a:cs typeface="Montserrat"/>
              </a:rPr>
              <a:t>se</a:t>
            </a:r>
            <a:r>
              <a:rPr sz="700" spc="300" dirty="0">
                <a:latin typeface="Montserrat"/>
                <a:cs typeface="Montserrat"/>
              </a:rPr>
              <a:t>  </a:t>
            </a:r>
            <a:r>
              <a:rPr sz="700" dirty="0">
                <a:latin typeface="Montserrat"/>
                <a:cs typeface="Montserrat"/>
              </a:rPr>
              <a:t>realiza</a:t>
            </a:r>
            <a:r>
              <a:rPr sz="700" spc="310" dirty="0">
                <a:latin typeface="Montserrat"/>
                <a:cs typeface="Montserrat"/>
              </a:rPr>
              <a:t>  </a:t>
            </a:r>
            <a:r>
              <a:rPr sz="700" dirty="0">
                <a:latin typeface="Montserrat"/>
                <a:cs typeface="Montserrat"/>
              </a:rPr>
              <a:t>un</a:t>
            </a:r>
            <a:r>
              <a:rPr sz="700" spc="300" dirty="0">
                <a:latin typeface="Montserrat"/>
                <a:cs typeface="Montserrat"/>
              </a:rPr>
              <a:t>  </a:t>
            </a:r>
            <a:r>
              <a:rPr sz="700" spc="-10" dirty="0">
                <a:latin typeface="Montserrat"/>
                <a:cs typeface="Montserrat"/>
              </a:rPr>
              <a:t>correcto</a:t>
            </a:r>
            <a:r>
              <a:rPr sz="700" spc="500" dirty="0">
                <a:latin typeface="Montserrat"/>
                <a:cs typeface="Montserrat"/>
              </a:rPr>
              <a:t> </a:t>
            </a:r>
            <a:r>
              <a:rPr sz="700" dirty="0">
                <a:latin typeface="Montserrat"/>
                <a:cs typeface="Montserrat"/>
              </a:rPr>
              <a:t>mantenimiento</a:t>
            </a:r>
            <a:r>
              <a:rPr sz="700" spc="210" dirty="0">
                <a:latin typeface="Montserrat"/>
                <a:cs typeface="Montserrat"/>
              </a:rPr>
              <a:t>  </a:t>
            </a:r>
            <a:r>
              <a:rPr sz="700" dirty="0">
                <a:latin typeface="Montserrat"/>
                <a:cs typeface="Montserrat"/>
              </a:rPr>
              <a:t>a</a:t>
            </a:r>
            <a:r>
              <a:rPr sz="700" spc="204" dirty="0">
                <a:latin typeface="Montserrat"/>
                <a:cs typeface="Montserrat"/>
              </a:rPr>
              <a:t>  </a:t>
            </a:r>
            <a:r>
              <a:rPr sz="700" dirty="0">
                <a:latin typeface="Montserrat"/>
                <a:cs typeface="Montserrat"/>
              </a:rPr>
              <a:t>la</a:t>
            </a:r>
            <a:r>
              <a:rPr sz="700" spc="210" dirty="0">
                <a:latin typeface="Montserrat"/>
                <a:cs typeface="Montserrat"/>
              </a:rPr>
              <a:t>  </a:t>
            </a:r>
            <a:r>
              <a:rPr sz="700" dirty="0">
                <a:latin typeface="Montserrat"/>
                <a:cs typeface="Montserrat"/>
              </a:rPr>
              <a:t>cadena</a:t>
            </a:r>
            <a:r>
              <a:rPr sz="700" spc="204" dirty="0">
                <a:latin typeface="Montserrat"/>
                <a:cs typeface="Montserrat"/>
              </a:rPr>
              <a:t>  </a:t>
            </a:r>
            <a:r>
              <a:rPr sz="700" dirty="0">
                <a:latin typeface="Montserrat"/>
                <a:cs typeface="Montserrat"/>
              </a:rPr>
              <a:t>se</a:t>
            </a:r>
            <a:r>
              <a:rPr sz="700" spc="210" dirty="0">
                <a:latin typeface="Montserrat"/>
                <a:cs typeface="Montserrat"/>
              </a:rPr>
              <a:t>  </a:t>
            </a:r>
            <a:r>
              <a:rPr sz="700" spc="-10" dirty="0">
                <a:latin typeface="Montserrat"/>
                <a:cs typeface="Montserrat"/>
              </a:rPr>
              <a:t>presentan</a:t>
            </a:r>
            <a:r>
              <a:rPr sz="700" spc="500" dirty="0">
                <a:latin typeface="Montserrat"/>
                <a:cs typeface="Montserrat"/>
              </a:rPr>
              <a:t> </a:t>
            </a:r>
            <a:r>
              <a:rPr sz="700" dirty="0">
                <a:latin typeface="Montserrat"/>
                <a:cs typeface="Montserrat"/>
              </a:rPr>
              <a:t>desgastes</a:t>
            </a:r>
            <a:r>
              <a:rPr sz="700" spc="-20" dirty="0">
                <a:latin typeface="Montserrat"/>
                <a:cs typeface="Montserrat"/>
              </a:rPr>
              <a:t> </a:t>
            </a:r>
            <a:r>
              <a:rPr sz="700" dirty="0">
                <a:latin typeface="Montserrat"/>
                <a:cs typeface="Montserrat"/>
              </a:rPr>
              <a:t>prematuros</a:t>
            </a:r>
            <a:r>
              <a:rPr sz="700" spc="-1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todo</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sistema.</a:t>
            </a:r>
            <a:endParaRPr sz="700">
              <a:latin typeface="Montserrat"/>
              <a:cs typeface="Montserrat"/>
            </a:endParaRPr>
          </a:p>
          <a:p>
            <a:pPr marL="12700" marR="5080" algn="just">
              <a:lnSpc>
                <a:spcPct val="100000"/>
              </a:lnSpc>
              <a:spcBef>
                <a:spcPts val="505"/>
              </a:spcBef>
            </a:pPr>
            <a:r>
              <a:rPr sz="700" dirty="0">
                <a:latin typeface="Montserrat"/>
                <a:cs typeface="Montserrat"/>
              </a:rPr>
              <a:t>El</a:t>
            </a:r>
            <a:r>
              <a:rPr sz="700" spc="130" dirty="0">
                <a:latin typeface="Montserrat"/>
                <a:cs typeface="Montserrat"/>
              </a:rPr>
              <a:t> </a:t>
            </a:r>
            <a:r>
              <a:rPr sz="700" dirty="0">
                <a:latin typeface="Montserrat"/>
                <a:cs typeface="Montserrat"/>
              </a:rPr>
              <a:t>kit</a:t>
            </a:r>
            <a:r>
              <a:rPr sz="700" spc="14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arrastre</a:t>
            </a:r>
            <a:r>
              <a:rPr sz="700" spc="140" dirty="0">
                <a:latin typeface="Montserrat"/>
                <a:cs typeface="Montserrat"/>
              </a:rPr>
              <a:t> </a:t>
            </a:r>
            <a:r>
              <a:rPr sz="700" dirty="0">
                <a:latin typeface="Montserrat"/>
                <a:cs typeface="Montserrat"/>
              </a:rPr>
              <a:t>debe</a:t>
            </a:r>
            <a:r>
              <a:rPr sz="700" spc="140" dirty="0">
                <a:latin typeface="Montserrat"/>
                <a:cs typeface="Montserrat"/>
              </a:rPr>
              <a:t> </a:t>
            </a:r>
            <a:r>
              <a:rPr sz="700" dirty="0">
                <a:latin typeface="Montserrat"/>
                <a:cs typeface="Montserrat"/>
              </a:rPr>
              <a:t>ser</a:t>
            </a:r>
            <a:r>
              <a:rPr sz="700" spc="140" dirty="0">
                <a:latin typeface="Montserrat"/>
                <a:cs typeface="Montserrat"/>
              </a:rPr>
              <a:t> </a:t>
            </a:r>
            <a:r>
              <a:rPr sz="700" dirty="0">
                <a:latin typeface="Montserrat"/>
                <a:cs typeface="Montserrat"/>
              </a:rPr>
              <a:t>revisado,</a:t>
            </a:r>
            <a:r>
              <a:rPr sz="700" spc="125" dirty="0">
                <a:latin typeface="Montserrat"/>
                <a:cs typeface="Montserrat"/>
              </a:rPr>
              <a:t> </a:t>
            </a:r>
            <a:r>
              <a:rPr sz="700" dirty="0">
                <a:latin typeface="Montserrat"/>
                <a:cs typeface="Montserrat"/>
              </a:rPr>
              <a:t>lubricado</a:t>
            </a:r>
            <a:r>
              <a:rPr sz="700" spc="14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ajustado</a:t>
            </a:r>
            <a:r>
              <a:rPr sz="700" spc="55" dirty="0">
                <a:latin typeface="Montserrat"/>
                <a:cs typeface="Montserrat"/>
              </a:rPr>
              <a:t> </a:t>
            </a:r>
            <a:r>
              <a:rPr sz="700" dirty="0">
                <a:latin typeface="Montserrat"/>
                <a:cs typeface="Montserrat"/>
              </a:rPr>
              <a:t>según</a:t>
            </a:r>
            <a:r>
              <a:rPr sz="700" spc="55"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recomendado</a:t>
            </a:r>
            <a:r>
              <a:rPr sz="700" spc="65" dirty="0">
                <a:latin typeface="Montserrat"/>
                <a:cs typeface="Montserrat"/>
              </a:rPr>
              <a:t> </a:t>
            </a:r>
            <a:r>
              <a:rPr sz="700" dirty="0">
                <a:latin typeface="Montserrat"/>
                <a:cs typeface="Montserrat"/>
              </a:rPr>
              <a:t>en</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cuadro</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mantenimiento.</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Vehículo</a:t>
            </a:r>
            <a:r>
              <a:rPr sz="700" spc="25" dirty="0">
                <a:latin typeface="Montserrat"/>
                <a:cs typeface="Montserrat"/>
              </a:rPr>
              <a:t> </a:t>
            </a:r>
            <a:r>
              <a:rPr sz="700" dirty="0">
                <a:latin typeface="Montserrat"/>
                <a:cs typeface="Montserrat"/>
              </a:rPr>
              <a:t>es</a:t>
            </a:r>
            <a:r>
              <a:rPr sz="700" spc="25" dirty="0">
                <a:latin typeface="Montserrat"/>
                <a:cs typeface="Montserrat"/>
              </a:rPr>
              <a:t> </a:t>
            </a:r>
            <a:r>
              <a:rPr sz="700" dirty="0">
                <a:latin typeface="Montserrat"/>
                <a:cs typeface="Montserrat"/>
              </a:rPr>
              <a:t>usado</a:t>
            </a:r>
            <a:r>
              <a:rPr sz="700" spc="25"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condiciones</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10" dirty="0">
                <a:latin typeface="Montserrat"/>
                <a:cs typeface="Montserrat"/>
              </a:rPr>
              <a:t>mucho</a:t>
            </a:r>
            <a:r>
              <a:rPr sz="700" spc="500" dirty="0">
                <a:latin typeface="Montserrat"/>
                <a:cs typeface="Montserrat"/>
              </a:rPr>
              <a:t> </a:t>
            </a:r>
            <a:r>
              <a:rPr sz="700" dirty="0">
                <a:latin typeface="Montserrat"/>
                <a:cs typeface="Montserrat"/>
              </a:rPr>
              <a:t>polvo</a:t>
            </a:r>
            <a:r>
              <a:rPr sz="700" spc="215" dirty="0">
                <a:latin typeface="Montserrat"/>
                <a:cs typeface="Montserrat"/>
              </a:rPr>
              <a:t>  </a:t>
            </a:r>
            <a:r>
              <a:rPr sz="700" dirty="0">
                <a:latin typeface="Montserrat"/>
                <a:cs typeface="Montserrat"/>
              </a:rPr>
              <a:t>o</a:t>
            </a:r>
            <a:r>
              <a:rPr sz="700" spc="220" dirty="0">
                <a:latin typeface="Montserrat"/>
                <a:cs typeface="Montserrat"/>
              </a:rPr>
              <a:t>  </a:t>
            </a:r>
            <a:r>
              <a:rPr sz="700" dirty="0">
                <a:latin typeface="Montserrat"/>
                <a:cs typeface="Montserrat"/>
              </a:rPr>
              <a:t>en</a:t>
            </a:r>
            <a:r>
              <a:rPr sz="700" spc="210" dirty="0">
                <a:latin typeface="Montserrat"/>
                <a:cs typeface="Montserrat"/>
              </a:rPr>
              <a:t>  </a:t>
            </a:r>
            <a:r>
              <a:rPr sz="700" dirty="0">
                <a:latin typeface="Montserrat"/>
                <a:cs typeface="Montserrat"/>
              </a:rPr>
              <a:t>temporadas</a:t>
            </a:r>
            <a:r>
              <a:rPr sz="700" spc="22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lluvia</a:t>
            </a:r>
            <a:r>
              <a:rPr sz="700" spc="215" dirty="0">
                <a:latin typeface="Montserrat"/>
                <a:cs typeface="Montserrat"/>
              </a:rPr>
              <a:t>  </a:t>
            </a:r>
            <a:r>
              <a:rPr sz="700" spc="-10" dirty="0">
                <a:latin typeface="Montserrat"/>
                <a:cs typeface="Montserrat"/>
              </a:rPr>
              <a:t>realice</a:t>
            </a:r>
            <a:r>
              <a:rPr sz="700" spc="500" dirty="0">
                <a:latin typeface="Montserrat"/>
                <a:cs typeface="Montserrat"/>
              </a:rPr>
              <a:t> </a:t>
            </a:r>
            <a:r>
              <a:rPr sz="700" spc="-10" dirty="0">
                <a:latin typeface="Montserrat"/>
                <a:cs typeface="Montserrat"/>
              </a:rPr>
              <a:t>mantenimiento</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sistema más</a:t>
            </a:r>
            <a:r>
              <a:rPr sz="700" spc="-10" dirty="0">
                <a:latin typeface="Montserrat"/>
                <a:cs typeface="Montserrat"/>
              </a:rPr>
              <a:t> frecuentemente.</a:t>
            </a:r>
            <a:endParaRPr sz="700">
              <a:latin typeface="Montserrat"/>
              <a:cs typeface="Montserrat"/>
            </a:endParaRPr>
          </a:p>
        </p:txBody>
      </p:sp>
      <p:sp>
        <p:nvSpPr>
          <p:cNvPr id="3" name="object 3"/>
          <p:cNvSpPr txBox="1"/>
          <p:nvPr/>
        </p:nvSpPr>
        <p:spPr>
          <a:xfrm>
            <a:off x="2698750" y="490855"/>
            <a:ext cx="2254250" cy="2602865"/>
          </a:xfrm>
          <a:prstGeom prst="rect">
            <a:avLst/>
          </a:prstGeom>
        </p:spPr>
        <p:txBody>
          <a:bodyPr vert="horz" wrap="square" lIns="0" tIns="12065" rIns="0" bIns="0" rtlCol="0">
            <a:spAutoFit/>
          </a:bodyPr>
          <a:lstStyle/>
          <a:p>
            <a:pPr marL="12700" marR="6350">
              <a:lnSpc>
                <a:spcPct val="100000"/>
              </a:lnSpc>
              <a:spcBef>
                <a:spcPts val="95"/>
              </a:spcBef>
            </a:pPr>
            <a:r>
              <a:rPr sz="700" dirty="0">
                <a:latin typeface="Montserrat"/>
                <a:cs typeface="Montserrat"/>
              </a:rPr>
              <a:t>Para</a:t>
            </a:r>
            <a:r>
              <a:rPr sz="700" spc="65" dirty="0">
                <a:latin typeface="Montserrat"/>
                <a:cs typeface="Montserrat"/>
              </a:rPr>
              <a:t> </a:t>
            </a:r>
            <a:r>
              <a:rPr sz="700" dirty="0">
                <a:latin typeface="Montserrat"/>
                <a:cs typeface="Montserrat"/>
              </a:rPr>
              <a:t>Limpiar,</a:t>
            </a:r>
            <a:r>
              <a:rPr sz="700" spc="75" dirty="0">
                <a:latin typeface="Montserrat"/>
                <a:cs typeface="Montserrat"/>
              </a:rPr>
              <a:t> </a:t>
            </a:r>
            <a:r>
              <a:rPr sz="700" dirty="0">
                <a:latin typeface="Montserrat"/>
                <a:cs typeface="Montserrat"/>
              </a:rPr>
              <a:t>revisar,</a:t>
            </a:r>
            <a:r>
              <a:rPr sz="700" spc="70" dirty="0">
                <a:latin typeface="Montserrat"/>
                <a:cs typeface="Montserrat"/>
              </a:rPr>
              <a:t> </a:t>
            </a:r>
            <a:r>
              <a:rPr sz="700" dirty="0">
                <a:latin typeface="Montserrat"/>
                <a:cs typeface="Montserrat"/>
              </a:rPr>
              <a:t>lubricar</a:t>
            </a:r>
            <a:r>
              <a:rPr sz="700" spc="70" dirty="0">
                <a:latin typeface="Montserrat"/>
                <a:cs typeface="Montserrat"/>
              </a:rPr>
              <a:t> </a:t>
            </a:r>
            <a:r>
              <a:rPr sz="700" dirty="0">
                <a:latin typeface="Montserrat"/>
                <a:cs typeface="Montserrat"/>
              </a:rPr>
              <a:t>y</a:t>
            </a:r>
            <a:r>
              <a:rPr sz="700" spc="70" dirty="0">
                <a:latin typeface="Montserrat"/>
                <a:cs typeface="Montserrat"/>
              </a:rPr>
              <a:t> </a:t>
            </a:r>
            <a:r>
              <a:rPr sz="700" dirty="0">
                <a:latin typeface="Montserrat"/>
                <a:cs typeface="Montserrat"/>
              </a:rPr>
              <a:t>ajustar</a:t>
            </a:r>
            <a:r>
              <a:rPr sz="700" spc="75" dirty="0">
                <a:latin typeface="Montserrat"/>
                <a:cs typeface="Montserrat"/>
              </a:rPr>
              <a:t> </a:t>
            </a:r>
            <a:r>
              <a:rPr sz="700" dirty="0">
                <a:latin typeface="Montserrat"/>
                <a:cs typeface="Montserrat"/>
              </a:rPr>
              <a:t>la</a:t>
            </a:r>
            <a:r>
              <a:rPr sz="700" spc="70"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siga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siguiente </a:t>
            </a:r>
            <a:r>
              <a:rPr sz="700" spc="-10" dirty="0">
                <a:latin typeface="Montserrat"/>
                <a:cs typeface="Montserrat"/>
              </a:rPr>
              <a:t>procedimiento:</a:t>
            </a:r>
            <a:endParaRPr sz="700">
              <a:latin typeface="Montserrat"/>
              <a:cs typeface="Montserrat"/>
            </a:endParaRPr>
          </a:p>
          <a:p>
            <a:pPr marL="241300" marR="6985" indent="-228600" algn="just">
              <a:lnSpc>
                <a:spcPct val="100000"/>
              </a:lnSpc>
              <a:spcBef>
                <a:spcPts val="490"/>
              </a:spcBef>
              <a:buAutoNum type="arabicPeriod"/>
              <a:tabLst>
                <a:tab pos="241300" algn="l"/>
              </a:tabLst>
            </a:pPr>
            <a:r>
              <a:rPr sz="700" dirty="0">
                <a:latin typeface="Montserrat"/>
                <a:cs typeface="Montserrat"/>
              </a:rPr>
              <a:t>Ponga</a:t>
            </a:r>
            <a:r>
              <a:rPr sz="700" spc="75"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Vehículo</a:t>
            </a:r>
            <a:r>
              <a:rPr sz="700" spc="90" dirty="0">
                <a:latin typeface="Montserrat"/>
                <a:cs typeface="Montserrat"/>
              </a:rPr>
              <a:t> </a:t>
            </a:r>
            <a:r>
              <a:rPr sz="700" dirty="0">
                <a:latin typeface="Montserrat"/>
                <a:cs typeface="Montserrat"/>
              </a:rPr>
              <a:t>en</a:t>
            </a:r>
            <a:r>
              <a:rPr sz="700" spc="90"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soporte</a:t>
            </a:r>
            <a:r>
              <a:rPr sz="700" spc="95" dirty="0">
                <a:latin typeface="Montserrat"/>
                <a:cs typeface="Montserrat"/>
              </a:rPr>
              <a:t> </a:t>
            </a:r>
            <a:r>
              <a:rPr sz="700" dirty="0">
                <a:latin typeface="Montserrat"/>
                <a:cs typeface="Montserrat"/>
              </a:rPr>
              <a:t>central,</a:t>
            </a:r>
            <a:r>
              <a:rPr sz="700" spc="90" dirty="0">
                <a:latin typeface="Montserrat"/>
                <a:cs typeface="Montserrat"/>
              </a:rPr>
              <a:t> </a:t>
            </a:r>
            <a:r>
              <a:rPr sz="700" spc="-25" dirty="0">
                <a:latin typeface="Montserrat"/>
                <a:cs typeface="Montserrat"/>
              </a:rPr>
              <a:t>en</a:t>
            </a:r>
            <a:r>
              <a:rPr sz="700" spc="500" dirty="0">
                <a:latin typeface="Montserrat"/>
                <a:cs typeface="Montserrat"/>
              </a:rPr>
              <a:t> </a:t>
            </a:r>
            <a:r>
              <a:rPr sz="700" spc="-10" dirty="0">
                <a:latin typeface="Montserrat"/>
                <a:cs typeface="Montserrat"/>
              </a:rPr>
              <a:t>neutra.</a:t>
            </a:r>
            <a:endParaRPr sz="700">
              <a:latin typeface="Montserrat"/>
              <a:cs typeface="Montserrat"/>
            </a:endParaRPr>
          </a:p>
          <a:p>
            <a:pPr marL="241300" marR="5715" indent="-228600" algn="just">
              <a:lnSpc>
                <a:spcPct val="100000"/>
              </a:lnSpc>
              <a:spcBef>
                <a:spcPts val="509"/>
              </a:spcBef>
              <a:buAutoNum type="arabicPeriod"/>
              <a:tabLst>
                <a:tab pos="241300" algn="l"/>
              </a:tabLst>
            </a:pPr>
            <a:r>
              <a:rPr sz="700" dirty="0">
                <a:latin typeface="Montserrat"/>
                <a:cs typeface="Montserrat"/>
              </a:rPr>
              <a:t>Remueva</a:t>
            </a:r>
            <a:r>
              <a:rPr sz="700" spc="10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tapón</a:t>
            </a:r>
            <a:r>
              <a:rPr sz="700" spc="100" dirty="0">
                <a:latin typeface="Montserrat"/>
                <a:cs typeface="Montserrat"/>
              </a:rPr>
              <a:t> </a:t>
            </a:r>
            <a:r>
              <a:rPr sz="700" dirty="0">
                <a:latin typeface="Montserrat"/>
                <a:cs typeface="Montserrat"/>
              </a:rPr>
              <a:t>de</a:t>
            </a:r>
            <a:r>
              <a:rPr sz="700" spc="100" dirty="0">
                <a:latin typeface="Montserrat"/>
                <a:cs typeface="Montserrat"/>
              </a:rPr>
              <a:t> </a:t>
            </a:r>
            <a:r>
              <a:rPr sz="700" dirty="0">
                <a:latin typeface="Montserrat"/>
                <a:cs typeface="Montserrat"/>
              </a:rPr>
              <a:t>caucho</a:t>
            </a:r>
            <a:r>
              <a:rPr sz="700" spc="110" dirty="0">
                <a:latin typeface="Montserrat"/>
                <a:cs typeface="Montserrat"/>
              </a:rPr>
              <a:t> </a:t>
            </a:r>
            <a:r>
              <a:rPr sz="700" dirty="0">
                <a:latin typeface="Montserrat"/>
                <a:cs typeface="Montserrat"/>
              </a:rPr>
              <a:t>del</a:t>
            </a:r>
            <a:r>
              <a:rPr sz="700" spc="105" dirty="0">
                <a:latin typeface="Montserrat"/>
                <a:cs typeface="Montserrat"/>
              </a:rPr>
              <a:t> </a:t>
            </a:r>
            <a:r>
              <a:rPr sz="700" spc="-10" dirty="0">
                <a:latin typeface="Montserrat"/>
                <a:cs typeface="Montserrat"/>
              </a:rPr>
              <a:t>protector</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cadena.</a:t>
            </a:r>
            <a:endParaRPr sz="700">
              <a:latin typeface="Montserrat"/>
              <a:cs typeface="Montserrat"/>
            </a:endParaRPr>
          </a:p>
          <a:p>
            <a:pPr marL="241300" marR="5080" indent="-228600" algn="just">
              <a:lnSpc>
                <a:spcPct val="100000"/>
              </a:lnSpc>
              <a:spcBef>
                <a:spcPts val="500"/>
              </a:spcBef>
              <a:buAutoNum type="arabicPeriod"/>
              <a:tabLst>
                <a:tab pos="241300" algn="l"/>
              </a:tabLst>
            </a:pPr>
            <a:r>
              <a:rPr sz="700" dirty="0">
                <a:latin typeface="Montserrat"/>
                <a:cs typeface="Montserrat"/>
              </a:rPr>
              <a:t>Revise</a:t>
            </a:r>
            <a:r>
              <a:rPr sz="700" spc="3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holgura</a:t>
            </a:r>
            <a:r>
              <a:rPr sz="700" spc="50" dirty="0">
                <a:latin typeface="Montserrat"/>
                <a:cs typeface="Montserrat"/>
              </a:rPr>
              <a:t> </a:t>
            </a:r>
            <a:r>
              <a:rPr sz="700" dirty="0">
                <a:latin typeface="Montserrat"/>
                <a:cs typeface="Montserrat"/>
              </a:rPr>
              <a:t>de</a:t>
            </a:r>
            <a:r>
              <a:rPr sz="700" spc="4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cadena,</a:t>
            </a:r>
            <a:r>
              <a:rPr sz="700" spc="40" dirty="0">
                <a:latin typeface="Montserrat"/>
                <a:cs typeface="Montserrat"/>
              </a:rPr>
              <a:t> </a:t>
            </a:r>
            <a:r>
              <a:rPr sz="700" dirty="0">
                <a:latin typeface="Montserrat"/>
                <a:cs typeface="Montserrat"/>
              </a:rPr>
              <a:t>moviendo</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cadena</a:t>
            </a:r>
            <a:r>
              <a:rPr sz="700" spc="75" dirty="0">
                <a:latin typeface="Montserrat"/>
                <a:cs typeface="Montserrat"/>
              </a:rPr>
              <a:t> </a:t>
            </a:r>
            <a:r>
              <a:rPr sz="700" dirty="0">
                <a:latin typeface="Montserrat"/>
                <a:cs typeface="Montserrat"/>
              </a:rPr>
              <a:t>verticalmente</a:t>
            </a:r>
            <a:r>
              <a:rPr sz="700" spc="85" dirty="0">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dedo</a:t>
            </a:r>
            <a:r>
              <a:rPr sz="700" spc="70" dirty="0">
                <a:latin typeface="Montserrat"/>
                <a:cs typeface="Montserrat"/>
              </a:rPr>
              <a:t> </a:t>
            </a:r>
            <a:r>
              <a:rPr sz="700" dirty="0">
                <a:latin typeface="Montserrat"/>
                <a:cs typeface="Montserrat"/>
              </a:rPr>
              <a:t>como</a:t>
            </a:r>
            <a:r>
              <a:rPr sz="700" spc="7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1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imagen.</a:t>
            </a:r>
            <a:endParaRPr sz="700">
              <a:latin typeface="Montserrat"/>
              <a:cs typeface="Montserrat"/>
            </a:endParaRPr>
          </a:p>
          <a:p>
            <a:pPr marL="241300" marR="6350" indent="-228600" algn="just">
              <a:lnSpc>
                <a:spcPct val="100000"/>
              </a:lnSpc>
              <a:spcBef>
                <a:spcPts val="495"/>
              </a:spcBef>
              <a:buAutoNum type="arabicPeriod"/>
              <a:tabLst>
                <a:tab pos="264160" algn="l"/>
              </a:tabLst>
            </a:pPr>
            <a:r>
              <a:rPr sz="700" dirty="0">
                <a:latin typeface="Montserrat"/>
                <a:cs typeface="Montserrat"/>
              </a:rPr>
              <a:t>La</a:t>
            </a:r>
            <a:r>
              <a:rPr sz="700" spc="100" dirty="0">
                <a:latin typeface="Montserrat"/>
                <a:cs typeface="Montserrat"/>
              </a:rPr>
              <a:t> </a:t>
            </a:r>
            <a:r>
              <a:rPr sz="700" dirty="0">
                <a:latin typeface="Montserrat"/>
                <a:cs typeface="Montserrat"/>
              </a:rPr>
              <a:t>holgura</a:t>
            </a:r>
            <a:r>
              <a:rPr sz="700" spc="95" dirty="0">
                <a:latin typeface="Montserrat"/>
                <a:cs typeface="Montserrat"/>
              </a:rPr>
              <a:t> </a:t>
            </a:r>
            <a:r>
              <a:rPr sz="700" dirty="0">
                <a:latin typeface="Montserrat"/>
                <a:cs typeface="Montserrat"/>
              </a:rPr>
              <a:t>no</a:t>
            </a:r>
            <a:r>
              <a:rPr sz="700" spc="105" dirty="0">
                <a:latin typeface="Montserrat"/>
                <a:cs typeface="Montserrat"/>
              </a:rPr>
              <a:t> </a:t>
            </a:r>
            <a:r>
              <a:rPr sz="700" dirty="0">
                <a:latin typeface="Montserrat"/>
                <a:cs typeface="Montserrat"/>
              </a:rPr>
              <a:t>debe</a:t>
            </a:r>
            <a:r>
              <a:rPr sz="700" spc="110" dirty="0">
                <a:latin typeface="Montserrat"/>
                <a:cs typeface="Montserrat"/>
              </a:rPr>
              <a:t> </a:t>
            </a:r>
            <a:r>
              <a:rPr sz="700" dirty="0">
                <a:latin typeface="Montserrat"/>
                <a:cs typeface="Montserrat"/>
              </a:rPr>
              <a:t>exceder</a:t>
            </a:r>
            <a:r>
              <a:rPr sz="700" spc="95"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limite</a:t>
            </a:r>
            <a:r>
              <a:rPr sz="700" spc="95" dirty="0">
                <a:latin typeface="Montserrat"/>
                <a:cs typeface="Montserrat"/>
              </a:rPr>
              <a:t> </a:t>
            </a:r>
            <a:r>
              <a:rPr sz="700" dirty="0">
                <a:latin typeface="Montserrat"/>
                <a:cs typeface="Montserrat"/>
              </a:rPr>
              <a:t>(20</a:t>
            </a:r>
            <a:r>
              <a:rPr sz="700" spc="90"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25</a:t>
            </a:r>
            <a:r>
              <a:rPr sz="700" spc="85" dirty="0">
                <a:latin typeface="Montserrat"/>
                <a:cs typeface="Montserrat"/>
              </a:rPr>
              <a:t> </a:t>
            </a:r>
            <a:r>
              <a:rPr sz="700" dirty="0">
                <a:latin typeface="Montserrat"/>
                <a:cs typeface="Montserrat"/>
              </a:rPr>
              <a:t>mm).</a:t>
            </a:r>
            <a:r>
              <a:rPr sz="700" spc="80"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exceso</a:t>
            </a:r>
            <a:r>
              <a:rPr sz="700" spc="90" dirty="0">
                <a:latin typeface="Montserrat"/>
                <a:cs typeface="Montserrat"/>
              </a:rPr>
              <a:t> </a:t>
            </a:r>
            <a:r>
              <a:rPr sz="700" dirty="0">
                <a:latin typeface="Montserrat"/>
                <a:cs typeface="Montserrat"/>
              </a:rPr>
              <a:t>puede</a:t>
            </a:r>
            <a:r>
              <a:rPr sz="700" spc="90" dirty="0">
                <a:latin typeface="Montserrat"/>
                <a:cs typeface="Montserrat"/>
              </a:rPr>
              <a:t> </a:t>
            </a:r>
            <a:r>
              <a:rPr sz="700" dirty="0">
                <a:latin typeface="Montserrat"/>
                <a:cs typeface="Montserrat"/>
              </a:rPr>
              <a:t>generar</a:t>
            </a:r>
            <a:r>
              <a:rPr sz="700" spc="85" dirty="0">
                <a:latin typeface="Montserrat"/>
                <a:cs typeface="Montserrat"/>
              </a:rPr>
              <a:t> </a:t>
            </a:r>
            <a:r>
              <a:rPr sz="700" spc="-10" dirty="0">
                <a:latin typeface="Montserrat"/>
                <a:cs typeface="Montserrat"/>
              </a:rPr>
              <a:t>aumento</a:t>
            </a:r>
            <a:r>
              <a:rPr sz="700" spc="50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consumo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combustible.</a:t>
            </a:r>
            <a:endParaRPr sz="700">
              <a:latin typeface="Montserrat"/>
              <a:cs typeface="Montserrat"/>
            </a:endParaRPr>
          </a:p>
          <a:p>
            <a:pPr marL="241300" marR="5080" indent="-228600" algn="just">
              <a:lnSpc>
                <a:spcPct val="100000"/>
              </a:lnSpc>
              <a:spcBef>
                <a:spcPts val="505"/>
              </a:spcBef>
              <a:buAutoNum type="arabicPeriod"/>
              <a:tabLst>
                <a:tab pos="241300" algn="l"/>
              </a:tabLst>
            </a:pPr>
            <a:r>
              <a:rPr sz="700" dirty="0">
                <a:latin typeface="Montserrat"/>
                <a:cs typeface="Montserrat"/>
              </a:rPr>
              <a:t>Si</a:t>
            </a:r>
            <a:r>
              <a:rPr sz="700" spc="60"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holgura</a:t>
            </a:r>
            <a:r>
              <a:rPr sz="700" spc="70" dirty="0">
                <a:latin typeface="Montserrat"/>
                <a:cs typeface="Montserrat"/>
              </a:rPr>
              <a:t> </a:t>
            </a:r>
            <a:r>
              <a:rPr sz="700" dirty="0">
                <a:latin typeface="Montserrat"/>
                <a:cs typeface="Montserrat"/>
              </a:rPr>
              <a:t>excede</a:t>
            </a:r>
            <a:r>
              <a:rPr sz="700" spc="85"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limite</a:t>
            </a:r>
            <a:r>
              <a:rPr sz="700" spc="70" dirty="0">
                <a:latin typeface="Montserrat"/>
                <a:cs typeface="Montserrat"/>
              </a:rPr>
              <a:t> </a:t>
            </a:r>
            <a:r>
              <a:rPr sz="700" dirty="0">
                <a:latin typeface="Montserrat"/>
                <a:cs typeface="Montserrat"/>
              </a:rPr>
              <a:t>máximo</a:t>
            </a:r>
            <a:r>
              <a:rPr sz="700" spc="75"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un</a:t>
            </a:r>
            <a:r>
              <a:rPr sz="700" spc="145" dirty="0">
                <a:latin typeface="Montserrat"/>
                <a:cs typeface="Montserrat"/>
              </a:rPr>
              <a:t> </a:t>
            </a:r>
            <a:r>
              <a:rPr sz="700" dirty="0">
                <a:latin typeface="Montserrat"/>
                <a:cs typeface="Montserrat"/>
              </a:rPr>
              <a:t>Centro</a:t>
            </a:r>
            <a:r>
              <a:rPr sz="700" spc="16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Servicio</a:t>
            </a:r>
            <a:r>
              <a:rPr sz="700" spc="145" dirty="0">
                <a:latin typeface="Montserrat"/>
                <a:cs typeface="Montserrat"/>
              </a:rPr>
              <a:t> </a:t>
            </a:r>
            <a:r>
              <a:rPr sz="700" dirty="0">
                <a:latin typeface="Montserrat"/>
                <a:cs typeface="Montserrat"/>
              </a:rPr>
              <a:t>Autorizado</a:t>
            </a:r>
            <a:r>
              <a:rPr sz="700" spc="145" dirty="0">
                <a:latin typeface="Montserrat"/>
                <a:cs typeface="Montserrat"/>
              </a:rPr>
              <a:t> </a:t>
            </a:r>
            <a:r>
              <a:rPr sz="700" dirty="0">
                <a:latin typeface="Montserrat"/>
                <a:cs typeface="Montserrat"/>
              </a:rPr>
              <a:t>(CSA)</a:t>
            </a:r>
            <a:r>
              <a:rPr sz="700" spc="13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Auteco.</a:t>
            </a:r>
            <a:endParaRPr sz="700">
              <a:latin typeface="Montserrat"/>
              <a:cs typeface="Montserrat"/>
            </a:endParaRPr>
          </a:p>
          <a:p>
            <a:pPr marL="241300" marR="6350" indent="-228600" algn="just">
              <a:lnSpc>
                <a:spcPct val="100000"/>
              </a:lnSpc>
              <a:spcBef>
                <a:spcPts val="505"/>
              </a:spcBef>
              <a:buAutoNum type="arabicPeriod"/>
              <a:tabLst>
                <a:tab pos="241300" algn="l"/>
              </a:tabLst>
            </a:pPr>
            <a:r>
              <a:rPr sz="700" dirty="0">
                <a:latin typeface="Montserrat"/>
                <a:cs typeface="Montserrat"/>
              </a:rPr>
              <a:t>Si</a:t>
            </a:r>
            <a:r>
              <a:rPr sz="700" spc="300" dirty="0">
                <a:latin typeface="Montserrat"/>
                <a:cs typeface="Montserrat"/>
              </a:rPr>
              <a:t> </a:t>
            </a:r>
            <a:r>
              <a:rPr sz="700" dirty="0">
                <a:latin typeface="Montserrat"/>
                <a:cs typeface="Montserrat"/>
              </a:rPr>
              <a:t>la</a:t>
            </a:r>
            <a:r>
              <a:rPr sz="700" spc="300" dirty="0">
                <a:latin typeface="Montserrat"/>
                <a:cs typeface="Montserrat"/>
              </a:rPr>
              <a:t> </a:t>
            </a:r>
            <a:r>
              <a:rPr sz="700" dirty="0">
                <a:latin typeface="Montserrat"/>
                <a:cs typeface="Montserrat"/>
              </a:rPr>
              <a:t>holgura</a:t>
            </a:r>
            <a:r>
              <a:rPr sz="700" spc="305" dirty="0">
                <a:latin typeface="Montserrat"/>
                <a:cs typeface="Montserrat"/>
              </a:rPr>
              <a:t> </a:t>
            </a:r>
            <a:r>
              <a:rPr sz="700" dirty="0">
                <a:latin typeface="Montserrat"/>
                <a:cs typeface="Montserrat"/>
              </a:rPr>
              <a:t>está</a:t>
            </a:r>
            <a:r>
              <a:rPr sz="700" spc="325" dirty="0">
                <a:latin typeface="Montserrat"/>
                <a:cs typeface="Montserrat"/>
              </a:rPr>
              <a:t> </a:t>
            </a:r>
            <a:r>
              <a:rPr sz="700" dirty="0">
                <a:latin typeface="Montserrat"/>
                <a:cs typeface="Montserrat"/>
              </a:rPr>
              <a:t>dentro</a:t>
            </a:r>
            <a:r>
              <a:rPr sz="700" spc="305" dirty="0">
                <a:latin typeface="Montserrat"/>
                <a:cs typeface="Montserrat"/>
              </a:rPr>
              <a:t> </a:t>
            </a:r>
            <a:r>
              <a:rPr sz="700" dirty="0">
                <a:latin typeface="Montserrat"/>
                <a:cs typeface="Montserrat"/>
              </a:rPr>
              <a:t>de</a:t>
            </a:r>
            <a:r>
              <a:rPr sz="700" spc="300" dirty="0">
                <a:latin typeface="Montserrat"/>
                <a:cs typeface="Montserrat"/>
              </a:rPr>
              <a:t> </a:t>
            </a:r>
            <a:r>
              <a:rPr sz="700" dirty="0">
                <a:latin typeface="Montserrat"/>
                <a:cs typeface="Montserrat"/>
              </a:rPr>
              <a:t>los</a:t>
            </a:r>
            <a:r>
              <a:rPr sz="700" spc="290" dirty="0">
                <a:latin typeface="Montserrat"/>
                <a:cs typeface="Montserrat"/>
              </a:rPr>
              <a:t> </a:t>
            </a:r>
            <a:r>
              <a:rPr sz="700" spc="-10" dirty="0">
                <a:latin typeface="Montserrat"/>
                <a:cs typeface="Montserrat"/>
              </a:rPr>
              <a:t>limites,</a:t>
            </a:r>
            <a:r>
              <a:rPr sz="700" spc="500" dirty="0">
                <a:latin typeface="Montserrat"/>
                <a:cs typeface="Montserrat"/>
              </a:rPr>
              <a:t> </a:t>
            </a:r>
            <a:r>
              <a:rPr sz="700" dirty="0">
                <a:latin typeface="Montserrat"/>
                <a:cs typeface="Montserrat"/>
              </a:rPr>
              <a:t>limpie</a:t>
            </a:r>
            <a:r>
              <a:rPr sz="700" spc="10" dirty="0">
                <a:latin typeface="Montserrat"/>
                <a:cs typeface="Montserrat"/>
              </a:rPr>
              <a:t> </a:t>
            </a:r>
            <a:r>
              <a:rPr sz="700" dirty="0">
                <a:latin typeface="Montserrat"/>
                <a:cs typeface="Montserrat"/>
              </a:rPr>
              <a:t>la cadena</a:t>
            </a:r>
            <a:r>
              <a:rPr sz="700" spc="5"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lubrique</a:t>
            </a:r>
            <a:r>
              <a:rPr sz="700" spc="1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lubricante</a:t>
            </a:r>
            <a:r>
              <a:rPr sz="700" spc="500" dirty="0">
                <a:latin typeface="Montserrat"/>
                <a:cs typeface="Montserrat"/>
              </a:rPr>
              <a:t> </a:t>
            </a:r>
            <a:r>
              <a:rPr sz="700" spc="-10" dirty="0">
                <a:latin typeface="Montserrat"/>
                <a:cs typeface="Montserrat"/>
              </a:rPr>
              <a:t>recomendado.</a:t>
            </a:r>
            <a:endParaRPr sz="700">
              <a:latin typeface="Montserrat"/>
              <a:cs typeface="Montserrat"/>
            </a:endParaRPr>
          </a:p>
          <a:p>
            <a:pPr marL="241300" marR="7620" indent="-228600" algn="just">
              <a:lnSpc>
                <a:spcPct val="100000"/>
              </a:lnSpc>
              <a:spcBef>
                <a:spcPts val="495"/>
              </a:spcBef>
              <a:buAutoNum type="arabicPeriod"/>
              <a:tabLst>
                <a:tab pos="241300" algn="l"/>
              </a:tabLst>
            </a:pPr>
            <a:r>
              <a:rPr sz="700" dirty="0">
                <a:latin typeface="Montserrat"/>
                <a:cs typeface="Montserrat"/>
              </a:rPr>
              <a:t>Instale</a:t>
            </a:r>
            <a:r>
              <a:rPr sz="700" spc="20" dirty="0">
                <a:latin typeface="Montserrat"/>
                <a:cs typeface="Montserrat"/>
              </a:rPr>
              <a:t> </a:t>
            </a:r>
            <a:r>
              <a:rPr sz="700" dirty="0">
                <a:latin typeface="Montserrat"/>
                <a:cs typeface="Montserrat"/>
              </a:rPr>
              <a:t>nuevamente</a:t>
            </a:r>
            <a:r>
              <a:rPr sz="700" spc="25"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tapón</a:t>
            </a:r>
            <a:r>
              <a:rPr sz="700" spc="35" dirty="0">
                <a:latin typeface="Montserrat"/>
                <a:cs typeface="Montserrat"/>
              </a:rPr>
              <a:t> </a:t>
            </a:r>
            <a:r>
              <a:rPr sz="700" dirty="0">
                <a:latin typeface="Montserrat"/>
                <a:cs typeface="Montserrat"/>
              </a:rPr>
              <a:t>en</a:t>
            </a:r>
            <a:r>
              <a:rPr sz="700" spc="3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protector</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cadena.</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17" name="Imagen 16" descr="Imagen que contiene interior, foto, tabla, espejo&#10;&#10;Descripción generada automáticamente">
            <a:extLst>
              <a:ext uri="{FF2B5EF4-FFF2-40B4-BE49-F238E27FC236}">
                <a16:creationId xmlns:a16="http://schemas.microsoft.com/office/drawing/2014/main" id="{61DEB26F-9712-552B-A2B9-CB8E5628E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2120900"/>
            <a:ext cx="2364214" cy="13509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27BCC87-F7A5-78ED-7D90-91749EA32F6F}"/>
              </a:ext>
            </a:extLst>
          </p:cNvPr>
          <p:cNvSpPr>
            <a:spLocks noGrp="1"/>
          </p:cNvSpPr>
          <p:nvPr>
            <p:ph type="body" idx="1"/>
          </p:nvPr>
        </p:nvSpPr>
        <p:spPr>
          <a:xfrm>
            <a:off x="323850" y="596900"/>
            <a:ext cx="4572000" cy="3046988"/>
          </a:xfrm>
        </p:spPr>
        <p:txBody>
          <a:bodyPr/>
          <a:lstStyle/>
          <a:p>
            <a:r>
              <a:rPr lang="es-ES" sz="800" b="1" dirty="0"/>
              <a:t>EXTRACCIÓN Y REMONTAJE DE LA RUEDA DELANTERA</a:t>
            </a:r>
          </a:p>
          <a:p>
            <a:endParaRPr lang="es-ES" sz="800" b="1" dirty="0"/>
          </a:p>
          <a:p>
            <a:r>
              <a:rPr lang="es-ES" sz="700" dirty="0"/>
              <a:t>1. Retire la  tuerca del eje (1) junto con una arandela.</a:t>
            </a:r>
          </a:p>
          <a:p>
            <a:r>
              <a:rPr lang="es-ES" sz="700" dirty="0"/>
              <a:t>2. Extraiga  el eje (2) de la rueda  delantera.</a:t>
            </a:r>
          </a:p>
          <a:p>
            <a:r>
              <a:rPr lang="es-ES" sz="700" dirty="0"/>
              <a:t>3. En el caso del modelo de freno de disco, retire los espaciadores de ambos lados de la rueda.  En el caso  del modelo de freno de  tambor, retire un espaciador del lado derecho de la rueda.</a:t>
            </a:r>
          </a:p>
          <a:p>
            <a:r>
              <a:rPr lang="es-ES" sz="700" dirty="0"/>
              <a:t>4. Coloque un soporte debajo del bastidor para evitar que el vehículo se caiga y levante el vehículo.</a:t>
            </a:r>
          </a:p>
          <a:p>
            <a:r>
              <a:rPr lang="es-ES" sz="700" dirty="0"/>
              <a:t>5. En el caso del modelo de  freno de  tambor, disloque el conjunto de la rueda junto con el panel de freno.</a:t>
            </a:r>
          </a:p>
          <a:p>
            <a:r>
              <a:rPr lang="es-ES" sz="700" dirty="0"/>
              <a:t>6. Separe el panel de  frenos de la  rueda y saque la rueda. </a:t>
            </a:r>
          </a:p>
          <a:p>
            <a:r>
              <a:rPr lang="es-ES" sz="700" dirty="0"/>
              <a:t>7. En el caso del modelo de  freno de disco  , disloque cuidadosamente el disco del conjunto de  la  pinza y deslice la rueda hacia afuera. </a:t>
            </a:r>
          </a:p>
          <a:p>
            <a:r>
              <a:rPr lang="es-ES" sz="700" dirty="0"/>
              <a:t>8. Invierta el procedimiento de reensamblaje</a:t>
            </a:r>
          </a:p>
          <a:p>
            <a:endParaRPr lang="es-ES" sz="700" dirty="0"/>
          </a:p>
          <a:p>
            <a:endParaRPr lang="es-ES" sz="700" dirty="0"/>
          </a:p>
          <a:p>
            <a:endParaRPr lang="es-ES" sz="700" dirty="0"/>
          </a:p>
          <a:p>
            <a:endParaRPr lang="es-ES" sz="700" dirty="0"/>
          </a:p>
          <a:p>
            <a:endParaRPr lang="es-ES" sz="700" dirty="0"/>
          </a:p>
          <a:p>
            <a:endParaRPr lang="es-ES" sz="700" dirty="0"/>
          </a:p>
          <a:p>
            <a:endParaRPr lang="es-ES" sz="700" dirty="0"/>
          </a:p>
          <a:p>
            <a:endParaRPr lang="es-ES" sz="700" dirty="0"/>
          </a:p>
          <a:p>
            <a:endParaRPr lang="es-ES" sz="700" dirty="0"/>
          </a:p>
          <a:p>
            <a:endParaRPr lang="es-ES" sz="700" b="1" dirty="0"/>
          </a:p>
          <a:p>
            <a:endParaRPr lang="es-ES" sz="700" b="1" dirty="0"/>
          </a:p>
          <a:p>
            <a:endParaRPr lang="es-ES" sz="700" b="1" dirty="0"/>
          </a:p>
          <a:p>
            <a:r>
              <a:rPr lang="es-ES" sz="700" b="1" dirty="0"/>
              <a:t>Advertencia</a:t>
            </a:r>
          </a:p>
          <a:p>
            <a:r>
              <a:rPr lang="es-ES" sz="700" dirty="0"/>
              <a:t>Asegúrese siempre de que cada vez que se retire la rueda, la tuerca del eje se vuelva a apretar correctamente al par especificado.</a:t>
            </a:r>
            <a:endParaRPr lang="es-MX" dirty="0"/>
          </a:p>
        </p:txBody>
      </p:sp>
      <p:sp>
        <p:nvSpPr>
          <p:cNvPr id="4" name="Rectangle 18">
            <a:extLst>
              <a:ext uri="{FF2B5EF4-FFF2-40B4-BE49-F238E27FC236}">
                <a16:creationId xmlns:a16="http://schemas.microsoft.com/office/drawing/2014/main" id="{D036CA01-5A5A-DF31-1D34-9572CD0CA1FB}"/>
              </a:ext>
            </a:extLst>
          </p:cNvPr>
          <p:cNvSpPr>
            <a:spLocks noChangeArrowheads="1"/>
          </p:cNvSpPr>
          <p:nvPr/>
        </p:nvSpPr>
        <p:spPr bwMode="auto">
          <a:xfrm>
            <a:off x="152400" y="152400"/>
            <a:ext cx="521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5" name="docshapegroup1032">
            <a:extLst>
              <a:ext uri="{FF2B5EF4-FFF2-40B4-BE49-F238E27FC236}">
                <a16:creationId xmlns:a16="http://schemas.microsoft.com/office/drawing/2014/main" id="{C2896A17-2321-52C4-E55C-2CEC780F0CCC}"/>
              </a:ext>
            </a:extLst>
          </p:cNvPr>
          <p:cNvGrpSpPr>
            <a:grpSpLocks/>
          </p:cNvGrpSpPr>
          <p:nvPr/>
        </p:nvGrpSpPr>
        <p:grpSpPr bwMode="auto">
          <a:xfrm>
            <a:off x="1158875" y="2084387"/>
            <a:ext cx="2289175" cy="1027113"/>
            <a:chOff x="0" y="0"/>
            <a:chExt cx="3965" cy="2098"/>
          </a:xfrm>
        </p:grpSpPr>
        <p:pic>
          <p:nvPicPr>
            <p:cNvPr id="13329" name="docshape1033">
              <a:extLst>
                <a:ext uri="{FF2B5EF4-FFF2-40B4-BE49-F238E27FC236}">
                  <a16:creationId xmlns:a16="http://schemas.microsoft.com/office/drawing/2014/main" id="{7F524604-74F0-773B-936C-991391ADAE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65" cy="2098"/>
            </a:xfrm>
            <a:prstGeom prst="rect">
              <a:avLst/>
            </a:prstGeom>
            <a:noFill/>
            <a:extLst>
              <a:ext uri="{909E8E84-426E-40DD-AFC4-6F175D3DCCD1}">
                <a14:hiddenFill xmlns:a14="http://schemas.microsoft.com/office/drawing/2010/main">
                  <a:solidFill>
                    <a:srgbClr val="FFFFFF"/>
                  </a:solidFill>
                </a14:hiddenFill>
              </a:ext>
            </a:extLst>
          </p:spPr>
        </p:pic>
        <p:sp>
          <p:nvSpPr>
            <p:cNvPr id="6" name="Line 16">
              <a:extLst>
                <a:ext uri="{FF2B5EF4-FFF2-40B4-BE49-F238E27FC236}">
                  <a16:creationId xmlns:a16="http://schemas.microsoft.com/office/drawing/2014/main" id="{55A4D8FD-101F-A63D-D759-A291C425800B}"/>
                </a:ext>
              </a:extLst>
            </p:cNvPr>
            <p:cNvSpPr>
              <a:spLocks noChangeShapeType="1"/>
            </p:cNvSpPr>
            <p:nvPr/>
          </p:nvSpPr>
          <p:spPr bwMode="auto">
            <a:xfrm>
              <a:off x="1986" y="0"/>
              <a:ext cx="0" cy="2098"/>
            </a:xfrm>
            <a:prstGeom prst="line">
              <a:avLst/>
            </a:prstGeom>
            <a:noFill/>
            <a:ln w="25397">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Line 15">
              <a:extLst>
                <a:ext uri="{FF2B5EF4-FFF2-40B4-BE49-F238E27FC236}">
                  <a16:creationId xmlns:a16="http://schemas.microsoft.com/office/drawing/2014/main" id="{1E790877-ABCE-58D7-C708-43D38406635C}"/>
                </a:ext>
              </a:extLst>
            </p:cNvPr>
            <p:cNvSpPr>
              <a:spLocks noChangeShapeType="1"/>
            </p:cNvSpPr>
            <p:nvPr/>
          </p:nvSpPr>
          <p:spPr bwMode="auto">
            <a:xfrm>
              <a:off x="3362" y="638"/>
              <a:ext cx="0" cy="477"/>
            </a:xfrm>
            <a:prstGeom prst="line">
              <a:avLst/>
            </a:prstGeom>
            <a:noFill/>
            <a:ln w="15239">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Line 14">
              <a:extLst>
                <a:ext uri="{FF2B5EF4-FFF2-40B4-BE49-F238E27FC236}">
                  <a16:creationId xmlns:a16="http://schemas.microsoft.com/office/drawing/2014/main" id="{EA9BF967-2EA7-3392-1430-7E1D8EC85AB9}"/>
                </a:ext>
              </a:extLst>
            </p:cNvPr>
            <p:cNvSpPr>
              <a:spLocks noChangeShapeType="1"/>
            </p:cNvSpPr>
            <p:nvPr/>
          </p:nvSpPr>
          <p:spPr bwMode="auto">
            <a:xfrm>
              <a:off x="3362" y="638"/>
              <a:ext cx="0" cy="477"/>
            </a:xfrm>
            <a:prstGeom prst="line">
              <a:avLst/>
            </a:prstGeom>
            <a:noFill/>
            <a:ln w="6346">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25" name="docshape1034">
              <a:extLst>
                <a:ext uri="{FF2B5EF4-FFF2-40B4-BE49-F238E27FC236}">
                  <a16:creationId xmlns:a16="http://schemas.microsoft.com/office/drawing/2014/main" id="{39AEECB3-A5E4-3EBD-931D-54A87E0C5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 y="506"/>
              <a:ext cx="294" cy="294"/>
            </a:xfrm>
            <a:prstGeom prst="rect">
              <a:avLst/>
            </a:prstGeom>
            <a:noFill/>
            <a:extLst>
              <a:ext uri="{909E8E84-426E-40DD-AFC4-6F175D3DCCD1}">
                <a14:hiddenFill xmlns:a14="http://schemas.microsoft.com/office/drawing/2010/main">
                  <a:solidFill>
                    <a:srgbClr val="FFFFFF"/>
                  </a:solidFill>
                </a14:hiddenFill>
              </a:ext>
            </a:extLst>
          </p:spPr>
        </p:pic>
        <p:sp>
          <p:nvSpPr>
            <p:cNvPr id="9" name="docshape1035">
              <a:extLst>
                <a:ext uri="{FF2B5EF4-FFF2-40B4-BE49-F238E27FC236}">
                  <a16:creationId xmlns:a16="http://schemas.microsoft.com/office/drawing/2014/main" id="{72D06488-B382-D7AE-25DC-C27227FFD9DB}"/>
                </a:ext>
              </a:extLst>
            </p:cNvPr>
            <p:cNvSpPr>
              <a:spLocks/>
            </p:cNvSpPr>
            <p:nvPr/>
          </p:nvSpPr>
          <p:spPr bwMode="auto">
            <a:xfrm>
              <a:off x="3338" y="1102"/>
              <a:ext cx="49" cy="49"/>
            </a:xfrm>
            <a:custGeom>
              <a:avLst/>
              <a:gdLst>
                <a:gd name="T0" fmla="+- 0 3376 3339"/>
                <a:gd name="T1" fmla="*/ T0 w 49"/>
                <a:gd name="T2" fmla="+- 0 1102 1102"/>
                <a:gd name="T3" fmla="*/ 1102 h 49"/>
                <a:gd name="T4" fmla="+- 0 3349 3339"/>
                <a:gd name="T5" fmla="*/ T4 w 49"/>
                <a:gd name="T6" fmla="+- 0 1102 1102"/>
                <a:gd name="T7" fmla="*/ 1102 h 49"/>
                <a:gd name="T8" fmla="+- 0 3339 3339"/>
                <a:gd name="T9" fmla="*/ T8 w 49"/>
                <a:gd name="T10" fmla="+- 0 1113 1102"/>
                <a:gd name="T11" fmla="*/ 1113 h 49"/>
                <a:gd name="T12" fmla="+- 0 3339 3339"/>
                <a:gd name="T13" fmla="*/ T12 w 49"/>
                <a:gd name="T14" fmla="+- 0 1139 1102"/>
                <a:gd name="T15" fmla="*/ 1139 h 49"/>
                <a:gd name="T16" fmla="+- 0 3349 3339"/>
                <a:gd name="T17" fmla="*/ T16 w 49"/>
                <a:gd name="T18" fmla="+- 0 1150 1102"/>
                <a:gd name="T19" fmla="*/ 1150 h 49"/>
                <a:gd name="T20" fmla="+- 0 3376 3339"/>
                <a:gd name="T21" fmla="*/ T20 w 49"/>
                <a:gd name="T22" fmla="+- 0 1150 1102"/>
                <a:gd name="T23" fmla="*/ 1150 h 49"/>
                <a:gd name="T24" fmla="+- 0 3387 3339"/>
                <a:gd name="T25" fmla="*/ T24 w 49"/>
                <a:gd name="T26" fmla="+- 0 1139 1102"/>
                <a:gd name="T27" fmla="*/ 1139 h 49"/>
                <a:gd name="T28" fmla="+- 0 3387 3339"/>
                <a:gd name="T29" fmla="*/ T28 w 49"/>
                <a:gd name="T30" fmla="+- 0 1126 1102"/>
                <a:gd name="T31" fmla="*/ 1126 h 49"/>
                <a:gd name="T32" fmla="+- 0 3387 3339"/>
                <a:gd name="T33" fmla="*/ T32 w 49"/>
                <a:gd name="T34" fmla="+- 0 1113 1102"/>
                <a:gd name="T35" fmla="*/ 1113 h 49"/>
                <a:gd name="T36" fmla="+- 0 3376 3339"/>
                <a:gd name="T37" fmla="*/ T36 w 49"/>
                <a:gd name="T38" fmla="+- 0 1102 1102"/>
                <a:gd name="T39" fmla="*/ 1102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49">
                  <a:moveTo>
                    <a:pt x="37" y="0"/>
                  </a:moveTo>
                  <a:lnTo>
                    <a:pt x="10" y="0"/>
                  </a:lnTo>
                  <a:lnTo>
                    <a:pt x="0" y="11"/>
                  </a:lnTo>
                  <a:lnTo>
                    <a:pt x="0" y="37"/>
                  </a:lnTo>
                  <a:lnTo>
                    <a:pt x="10" y="48"/>
                  </a:lnTo>
                  <a:lnTo>
                    <a:pt x="37" y="48"/>
                  </a:lnTo>
                  <a:lnTo>
                    <a:pt x="48" y="37"/>
                  </a:lnTo>
                  <a:lnTo>
                    <a:pt x="48" y="24"/>
                  </a:lnTo>
                  <a:lnTo>
                    <a:pt x="48" y="11"/>
                  </a:lnTo>
                  <a:lnTo>
                    <a:pt x="37" y="0"/>
                  </a:lnTo>
                  <a:close/>
                </a:path>
              </a:pathLst>
            </a:custGeom>
            <a:solidFill>
              <a:srgbClr val="D22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docshape1036">
              <a:extLst>
                <a:ext uri="{FF2B5EF4-FFF2-40B4-BE49-F238E27FC236}">
                  <a16:creationId xmlns:a16="http://schemas.microsoft.com/office/drawing/2014/main" id="{3A188058-4D95-485D-59EC-8602C694E02C}"/>
                </a:ext>
              </a:extLst>
            </p:cNvPr>
            <p:cNvSpPr>
              <a:spLocks/>
            </p:cNvSpPr>
            <p:nvPr/>
          </p:nvSpPr>
          <p:spPr bwMode="auto">
            <a:xfrm>
              <a:off x="3338" y="1102"/>
              <a:ext cx="49" cy="49"/>
            </a:xfrm>
            <a:custGeom>
              <a:avLst/>
              <a:gdLst>
                <a:gd name="T0" fmla="+- 0 3376 3339"/>
                <a:gd name="T1" fmla="*/ T0 w 49"/>
                <a:gd name="T2" fmla="+- 0 1102 1102"/>
                <a:gd name="T3" fmla="*/ 1102 h 49"/>
                <a:gd name="T4" fmla="+- 0 3349 3339"/>
                <a:gd name="T5" fmla="*/ T4 w 49"/>
                <a:gd name="T6" fmla="+- 0 1102 1102"/>
                <a:gd name="T7" fmla="*/ 1102 h 49"/>
                <a:gd name="T8" fmla="+- 0 3339 3339"/>
                <a:gd name="T9" fmla="*/ T8 w 49"/>
                <a:gd name="T10" fmla="+- 0 1113 1102"/>
                <a:gd name="T11" fmla="*/ 1113 h 49"/>
                <a:gd name="T12" fmla="+- 0 3339 3339"/>
                <a:gd name="T13" fmla="*/ T12 w 49"/>
                <a:gd name="T14" fmla="+- 0 1139 1102"/>
                <a:gd name="T15" fmla="*/ 1139 h 49"/>
                <a:gd name="T16" fmla="+- 0 3349 3339"/>
                <a:gd name="T17" fmla="*/ T16 w 49"/>
                <a:gd name="T18" fmla="+- 0 1150 1102"/>
                <a:gd name="T19" fmla="*/ 1150 h 49"/>
                <a:gd name="T20" fmla="+- 0 3376 3339"/>
                <a:gd name="T21" fmla="*/ T20 w 49"/>
                <a:gd name="T22" fmla="+- 0 1150 1102"/>
                <a:gd name="T23" fmla="*/ 1150 h 49"/>
                <a:gd name="T24" fmla="+- 0 3387 3339"/>
                <a:gd name="T25" fmla="*/ T24 w 49"/>
                <a:gd name="T26" fmla="+- 0 1139 1102"/>
                <a:gd name="T27" fmla="*/ 1139 h 49"/>
                <a:gd name="T28" fmla="+- 0 3387 3339"/>
                <a:gd name="T29" fmla="*/ T28 w 49"/>
                <a:gd name="T30" fmla="+- 0 1126 1102"/>
                <a:gd name="T31" fmla="*/ 1126 h 49"/>
                <a:gd name="T32" fmla="+- 0 3387 3339"/>
                <a:gd name="T33" fmla="*/ T32 w 49"/>
                <a:gd name="T34" fmla="+- 0 1113 1102"/>
                <a:gd name="T35" fmla="*/ 1113 h 49"/>
                <a:gd name="T36" fmla="+- 0 3376 3339"/>
                <a:gd name="T37" fmla="*/ T36 w 49"/>
                <a:gd name="T38" fmla="+- 0 1102 1102"/>
                <a:gd name="T39" fmla="*/ 1102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49">
                  <a:moveTo>
                    <a:pt x="37" y="0"/>
                  </a:moveTo>
                  <a:lnTo>
                    <a:pt x="10" y="0"/>
                  </a:lnTo>
                  <a:lnTo>
                    <a:pt x="0" y="11"/>
                  </a:lnTo>
                  <a:lnTo>
                    <a:pt x="0" y="37"/>
                  </a:lnTo>
                  <a:lnTo>
                    <a:pt x="10" y="48"/>
                  </a:lnTo>
                  <a:lnTo>
                    <a:pt x="37" y="48"/>
                  </a:lnTo>
                  <a:lnTo>
                    <a:pt x="48" y="37"/>
                  </a:lnTo>
                  <a:lnTo>
                    <a:pt x="48" y="24"/>
                  </a:lnTo>
                  <a:lnTo>
                    <a:pt x="48" y="11"/>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docshape1037">
              <a:extLst>
                <a:ext uri="{FF2B5EF4-FFF2-40B4-BE49-F238E27FC236}">
                  <a16:creationId xmlns:a16="http://schemas.microsoft.com/office/drawing/2014/main" id="{917E688F-E563-EA15-BC8E-5AAE1691A59A}"/>
                </a:ext>
              </a:extLst>
            </p:cNvPr>
            <p:cNvSpPr>
              <a:spLocks/>
            </p:cNvSpPr>
            <p:nvPr/>
          </p:nvSpPr>
          <p:spPr bwMode="auto">
            <a:xfrm>
              <a:off x="3338" y="1102"/>
              <a:ext cx="49" cy="49"/>
            </a:xfrm>
            <a:custGeom>
              <a:avLst/>
              <a:gdLst>
                <a:gd name="T0" fmla="+- 0 3387 3339"/>
                <a:gd name="T1" fmla="*/ T0 w 49"/>
                <a:gd name="T2" fmla="+- 0 1126 1102"/>
                <a:gd name="T3" fmla="*/ 1126 h 49"/>
                <a:gd name="T4" fmla="+- 0 3387 3339"/>
                <a:gd name="T5" fmla="*/ T4 w 49"/>
                <a:gd name="T6" fmla="+- 0 1139 1102"/>
                <a:gd name="T7" fmla="*/ 1139 h 49"/>
                <a:gd name="T8" fmla="+- 0 3376 3339"/>
                <a:gd name="T9" fmla="*/ T8 w 49"/>
                <a:gd name="T10" fmla="+- 0 1150 1102"/>
                <a:gd name="T11" fmla="*/ 1150 h 49"/>
                <a:gd name="T12" fmla="+- 0 3363 3339"/>
                <a:gd name="T13" fmla="*/ T12 w 49"/>
                <a:gd name="T14" fmla="+- 0 1150 1102"/>
                <a:gd name="T15" fmla="*/ 1150 h 49"/>
                <a:gd name="T16" fmla="+- 0 3349 3339"/>
                <a:gd name="T17" fmla="*/ T16 w 49"/>
                <a:gd name="T18" fmla="+- 0 1150 1102"/>
                <a:gd name="T19" fmla="*/ 1150 h 49"/>
                <a:gd name="T20" fmla="+- 0 3339 3339"/>
                <a:gd name="T21" fmla="*/ T20 w 49"/>
                <a:gd name="T22" fmla="+- 0 1139 1102"/>
                <a:gd name="T23" fmla="*/ 1139 h 49"/>
                <a:gd name="T24" fmla="+- 0 3339 3339"/>
                <a:gd name="T25" fmla="*/ T24 w 49"/>
                <a:gd name="T26" fmla="+- 0 1126 1102"/>
                <a:gd name="T27" fmla="*/ 1126 h 49"/>
                <a:gd name="T28" fmla="+- 0 3339 3339"/>
                <a:gd name="T29" fmla="*/ T28 w 49"/>
                <a:gd name="T30" fmla="+- 0 1113 1102"/>
                <a:gd name="T31" fmla="*/ 1113 h 49"/>
                <a:gd name="T32" fmla="+- 0 3349 3339"/>
                <a:gd name="T33" fmla="*/ T32 w 49"/>
                <a:gd name="T34" fmla="+- 0 1102 1102"/>
                <a:gd name="T35" fmla="*/ 1102 h 49"/>
                <a:gd name="T36" fmla="+- 0 3363 3339"/>
                <a:gd name="T37" fmla="*/ T36 w 49"/>
                <a:gd name="T38" fmla="+- 0 1102 1102"/>
                <a:gd name="T39" fmla="*/ 1102 h 49"/>
                <a:gd name="T40" fmla="+- 0 3376 3339"/>
                <a:gd name="T41" fmla="*/ T40 w 49"/>
                <a:gd name="T42" fmla="+- 0 1102 1102"/>
                <a:gd name="T43" fmla="*/ 1102 h 49"/>
                <a:gd name="T44" fmla="+- 0 3387 3339"/>
                <a:gd name="T45" fmla="*/ T44 w 49"/>
                <a:gd name="T46" fmla="+- 0 1113 1102"/>
                <a:gd name="T47" fmla="*/ 1113 h 49"/>
                <a:gd name="T48" fmla="+- 0 3387 3339"/>
                <a:gd name="T49" fmla="*/ T48 w 49"/>
                <a:gd name="T50" fmla="+- 0 1126 1102"/>
                <a:gd name="T51" fmla="*/ 1126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8" y="24"/>
                  </a:moveTo>
                  <a:lnTo>
                    <a:pt x="48" y="37"/>
                  </a:lnTo>
                  <a:lnTo>
                    <a:pt x="37" y="48"/>
                  </a:lnTo>
                  <a:lnTo>
                    <a:pt x="24" y="48"/>
                  </a:lnTo>
                  <a:lnTo>
                    <a:pt x="10" y="48"/>
                  </a:lnTo>
                  <a:lnTo>
                    <a:pt x="0" y="37"/>
                  </a:lnTo>
                  <a:lnTo>
                    <a:pt x="0" y="24"/>
                  </a:lnTo>
                  <a:lnTo>
                    <a:pt x="0" y="11"/>
                  </a:lnTo>
                  <a:lnTo>
                    <a:pt x="10" y="0"/>
                  </a:lnTo>
                  <a:lnTo>
                    <a:pt x="24" y="0"/>
                  </a:lnTo>
                  <a:lnTo>
                    <a:pt x="37" y="0"/>
                  </a:lnTo>
                  <a:lnTo>
                    <a:pt x="48" y="11"/>
                  </a:lnTo>
                  <a:lnTo>
                    <a:pt x="48" y="24"/>
                  </a:lnTo>
                  <a:close/>
                </a:path>
              </a:pathLst>
            </a:custGeom>
            <a:noFill/>
            <a:ln w="952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Line 9">
              <a:extLst>
                <a:ext uri="{FF2B5EF4-FFF2-40B4-BE49-F238E27FC236}">
                  <a16:creationId xmlns:a16="http://schemas.microsoft.com/office/drawing/2014/main" id="{A8F10526-BDB5-3189-0E7E-97CD77FF3C87}"/>
                </a:ext>
              </a:extLst>
            </p:cNvPr>
            <p:cNvSpPr>
              <a:spLocks noChangeShapeType="1"/>
            </p:cNvSpPr>
            <p:nvPr/>
          </p:nvSpPr>
          <p:spPr bwMode="auto">
            <a:xfrm>
              <a:off x="731" y="586"/>
              <a:ext cx="0" cy="478"/>
            </a:xfrm>
            <a:prstGeom prst="line">
              <a:avLst/>
            </a:prstGeom>
            <a:noFill/>
            <a:ln w="15239">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Line 8">
              <a:extLst>
                <a:ext uri="{FF2B5EF4-FFF2-40B4-BE49-F238E27FC236}">
                  <a16:creationId xmlns:a16="http://schemas.microsoft.com/office/drawing/2014/main" id="{ADD3271D-86BB-9BED-0042-C6C547B9D491}"/>
                </a:ext>
              </a:extLst>
            </p:cNvPr>
            <p:cNvSpPr>
              <a:spLocks noChangeShapeType="1"/>
            </p:cNvSpPr>
            <p:nvPr/>
          </p:nvSpPr>
          <p:spPr bwMode="auto">
            <a:xfrm>
              <a:off x="731" y="586"/>
              <a:ext cx="0" cy="478"/>
            </a:xfrm>
            <a:prstGeom prst="line">
              <a:avLst/>
            </a:prstGeom>
            <a:noFill/>
            <a:ln w="6346">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19" name="docshape1038">
              <a:extLst>
                <a:ext uri="{FF2B5EF4-FFF2-40B4-BE49-F238E27FC236}">
                  <a16:creationId xmlns:a16="http://schemas.microsoft.com/office/drawing/2014/main" id="{E9471EB0-4F4F-FD30-23A7-AED153841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 y="454"/>
              <a:ext cx="294" cy="294"/>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1039">
              <a:extLst>
                <a:ext uri="{FF2B5EF4-FFF2-40B4-BE49-F238E27FC236}">
                  <a16:creationId xmlns:a16="http://schemas.microsoft.com/office/drawing/2014/main" id="{C9C0E41E-5CE1-25B5-FF3E-D5805EB667C0}"/>
                </a:ext>
              </a:extLst>
            </p:cNvPr>
            <p:cNvSpPr>
              <a:spLocks/>
            </p:cNvSpPr>
            <p:nvPr/>
          </p:nvSpPr>
          <p:spPr bwMode="auto">
            <a:xfrm>
              <a:off x="707" y="1050"/>
              <a:ext cx="49" cy="49"/>
            </a:xfrm>
            <a:custGeom>
              <a:avLst/>
              <a:gdLst>
                <a:gd name="T0" fmla="+- 0 745 707"/>
                <a:gd name="T1" fmla="*/ T0 w 49"/>
                <a:gd name="T2" fmla="+- 0 1051 1051"/>
                <a:gd name="T3" fmla="*/ 1051 h 49"/>
                <a:gd name="T4" fmla="+- 0 718 707"/>
                <a:gd name="T5" fmla="*/ T4 w 49"/>
                <a:gd name="T6" fmla="+- 0 1051 1051"/>
                <a:gd name="T7" fmla="*/ 1051 h 49"/>
                <a:gd name="T8" fmla="+- 0 707 707"/>
                <a:gd name="T9" fmla="*/ T8 w 49"/>
                <a:gd name="T10" fmla="+- 0 1061 1051"/>
                <a:gd name="T11" fmla="*/ 1061 h 49"/>
                <a:gd name="T12" fmla="+- 0 707 707"/>
                <a:gd name="T13" fmla="*/ T12 w 49"/>
                <a:gd name="T14" fmla="+- 0 1088 1051"/>
                <a:gd name="T15" fmla="*/ 1088 h 49"/>
                <a:gd name="T16" fmla="+- 0 718 707"/>
                <a:gd name="T17" fmla="*/ T16 w 49"/>
                <a:gd name="T18" fmla="+- 0 1099 1051"/>
                <a:gd name="T19" fmla="*/ 1099 h 49"/>
                <a:gd name="T20" fmla="+- 0 745 707"/>
                <a:gd name="T21" fmla="*/ T20 w 49"/>
                <a:gd name="T22" fmla="+- 0 1099 1051"/>
                <a:gd name="T23" fmla="*/ 1099 h 49"/>
                <a:gd name="T24" fmla="+- 0 755 707"/>
                <a:gd name="T25" fmla="*/ T24 w 49"/>
                <a:gd name="T26" fmla="+- 0 1088 1051"/>
                <a:gd name="T27" fmla="*/ 1088 h 49"/>
                <a:gd name="T28" fmla="+- 0 755 707"/>
                <a:gd name="T29" fmla="*/ T28 w 49"/>
                <a:gd name="T30" fmla="+- 0 1075 1051"/>
                <a:gd name="T31" fmla="*/ 1075 h 49"/>
                <a:gd name="T32" fmla="+- 0 755 707"/>
                <a:gd name="T33" fmla="*/ T32 w 49"/>
                <a:gd name="T34" fmla="+- 0 1061 1051"/>
                <a:gd name="T35" fmla="*/ 1061 h 49"/>
                <a:gd name="T36" fmla="+- 0 745 707"/>
                <a:gd name="T37" fmla="*/ T36 w 49"/>
                <a:gd name="T38" fmla="+- 0 1051 1051"/>
                <a:gd name="T39" fmla="*/ 1051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49">
                  <a:moveTo>
                    <a:pt x="38" y="0"/>
                  </a:moveTo>
                  <a:lnTo>
                    <a:pt x="11" y="0"/>
                  </a:lnTo>
                  <a:lnTo>
                    <a:pt x="0" y="10"/>
                  </a:lnTo>
                  <a:lnTo>
                    <a:pt x="0" y="37"/>
                  </a:lnTo>
                  <a:lnTo>
                    <a:pt x="11" y="48"/>
                  </a:lnTo>
                  <a:lnTo>
                    <a:pt x="38" y="48"/>
                  </a:lnTo>
                  <a:lnTo>
                    <a:pt x="48" y="37"/>
                  </a:lnTo>
                  <a:lnTo>
                    <a:pt x="48" y="24"/>
                  </a:lnTo>
                  <a:lnTo>
                    <a:pt x="48" y="10"/>
                  </a:lnTo>
                  <a:lnTo>
                    <a:pt x="38" y="0"/>
                  </a:lnTo>
                  <a:close/>
                </a:path>
              </a:pathLst>
            </a:custGeom>
            <a:solidFill>
              <a:srgbClr val="D22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docshape1040">
              <a:extLst>
                <a:ext uri="{FF2B5EF4-FFF2-40B4-BE49-F238E27FC236}">
                  <a16:creationId xmlns:a16="http://schemas.microsoft.com/office/drawing/2014/main" id="{A8BC010B-D6EF-625B-0D47-E85EE8599135}"/>
                </a:ext>
              </a:extLst>
            </p:cNvPr>
            <p:cNvSpPr>
              <a:spLocks/>
            </p:cNvSpPr>
            <p:nvPr/>
          </p:nvSpPr>
          <p:spPr bwMode="auto">
            <a:xfrm>
              <a:off x="707" y="1050"/>
              <a:ext cx="49" cy="49"/>
            </a:xfrm>
            <a:custGeom>
              <a:avLst/>
              <a:gdLst>
                <a:gd name="T0" fmla="+- 0 745 707"/>
                <a:gd name="T1" fmla="*/ T0 w 49"/>
                <a:gd name="T2" fmla="+- 0 1051 1051"/>
                <a:gd name="T3" fmla="*/ 1051 h 49"/>
                <a:gd name="T4" fmla="+- 0 718 707"/>
                <a:gd name="T5" fmla="*/ T4 w 49"/>
                <a:gd name="T6" fmla="+- 0 1051 1051"/>
                <a:gd name="T7" fmla="*/ 1051 h 49"/>
                <a:gd name="T8" fmla="+- 0 707 707"/>
                <a:gd name="T9" fmla="*/ T8 w 49"/>
                <a:gd name="T10" fmla="+- 0 1061 1051"/>
                <a:gd name="T11" fmla="*/ 1061 h 49"/>
                <a:gd name="T12" fmla="+- 0 707 707"/>
                <a:gd name="T13" fmla="*/ T12 w 49"/>
                <a:gd name="T14" fmla="+- 0 1088 1051"/>
                <a:gd name="T15" fmla="*/ 1088 h 49"/>
                <a:gd name="T16" fmla="+- 0 718 707"/>
                <a:gd name="T17" fmla="*/ T16 w 49"/>
                <a:gd name="T18" fmla="+- 0 1099 1051"/>
                <a:gd name="T19" fmla="*/ 1099 h 49"/>
                <a:gd name="T20" fmla="+- 0 745 707"/>
                <a:gd name="T21" fmla="*/ T20 w 49"/>
                <a:gd name="T22" fmla="+- 0 1099 1051"/>
                <a:gd name="T23" fmla="*/ 1099 h 49"/>
                <a:gd name="T24" fmla="+- 0 755 707"/>
                <a:gd name="T25" fmla="*/ T24 w 49"/>
                <a:gd name="T26" fmla="+- 0 1088 1051"/>
                <a:gd name="T27" fmla="*/ 1088 h 49"/>
                <a:gd name="T28" fmla="+- 0 755 707"/>
                <a:gd name="T29" fmla="*/ T28 w 49"/>
                <a:gd name="T30" fmla="+- 0 1075 1051"/>
                <a:gd name="T31" fmla="*/ 1075 h 49"/>
                <a:gd name="T32" fmla="+- 0 755 707"/>
                <a:gd name="T33" fmla="*/ T32 w 49"/>
                <a:gd name="T34" fmla="+- 0 1061 1051"/>
                <a:gd name="T35" fmla="*/ 1061 h 49"/>
                <a:gd name="T36" fmla="+- 0 745 707"/>
                <a:gd name="T37" fmla="*/ T36 w 49"/>
                <a:gd name="T38" fmla="+- 0 1051 1051"/>
                <a:gd name="T39" fmla="*/ 1051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9" h="49">
                  <a:moveTo>
                    <a:pt x="38" y="0"/>
                  </a:moveTo>
                  <a:lnTo>
                    <a:pt x="11" y="0"/>
                  </a:lnTo>
                  <a:lnTo>
                    <a:pt x="0" y="10"/>
                  </a:lnTo>
                  <a:lnTo>
                    <a:pt x="0" y="37"/>
                  </a:lnTo>
                  <a:lnTo>
                    <a:pt x="11" y="48"/>
                  </a:lnTo>
                  <a:lnTo>
                    <a:pt x="38" y="48"/>
                  </a:lnTo>
                  <a:lnTo>
                    <a:pt x="48" y="37"/>
                  </a:lnTo>
                  <a:lnTo>
                    <a:pt x="48" y="24"/>
                  </a:lnTo>
                  <a:lnTo>
                    <a:pt x="48" y="10"/>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docshape1041">
              <a:extLst>
                <a:ext uri="{FF2B5EF4-FFF2-40B4-BE49-F238E27FC236}">
                  <a16:creationId xmlns:a16="http://schemas.microsoft.com/office/drawing/2014/main" id="{237D90B2-3A5A-6D75-3D2E-5025817C1672}"/>
                </a:ext>
              </a:extLst>
            </p:cNvPr>
            <p:cNvSpPr>
              <a:spLocks/>
            </p:cNvSpPr>
            <p:nvPr/>
          </p:nvSpPr>
          <p:spPr bwMode="auto">
            <a:xfrm>
              <a:off x="707" y="1050"/>
              <a:ext cx="49" cy="49"/>
            </a:xfrm>
            <a:custGeom>
              <a:avLst/>
              <a:gdLst>
                <a:gd name="T0" fmla="+- 0 755 707"/>
                <a:gd name="T1" fmla="*/ T0 w 49"/>
                <a:gd name="T2" fmla="+- 0 1075 1051"/>
                <a:gd name="T3" fmla="*/ 1075 h 49"/>
                <a:gd name="T4" fmla="+- 0 755 707"/>
                <a:gd name="T5" fmla="*/ T4 w 49"/>
                <a:gd name="T6" fmla="+- 0 1088 1051"/>
                <a:gd name="T7" fmla="*/ 1088 h 49"/>
                <a:gd name="T8" fmla="+- 0 745 707"/>
                <a:gd name="T9" fmla="*/ T8 w 49"/>
                <a:gd name="T10" fmla="+- 0 1099 1051"/>
                <a:gd name="T11" fmla="*/ 1099 h 49"/>
                <a:gd name="T12" fmla="+- 0 731 707"/>
                <a:gd name="T13" fmla="*/ T12 w 49"/>
                <a:gd name="T14" fmla="+- 0 1099 1051"/>
                <a:gd name="T15" fmla="*/ 1099 h 49"/>
                <a:gd name="T16" fmla="+- 0 718 707"/>
                <a:gd name="T17" fmla="*/ T16 w 49"/>
                <a:gd name="T18" fmla="+- 0 1099 1051"/>
                <a:gd name="T19" fmla="*/ 1099 h 49"/>
                <a:gd name="T20" fmla="+- 0 707 707"/>
                <a:gd name="T21" fmla="*/ T20 w 49"/>
                <a:gd name="T22" fmla="+- 0 1088 1051"/>
                <a:gd name="T23" fmla="*/ 1088 h 49"/>
                <a:gd name="T24" fmla="+- 0 707 707"/>
                <a:gd name="T25" fmla="*/ T24 w 49"/>
                <a:gd name="T26" fmla="+- 0 1075 1051"/>
                <a:gd name="T27" fmla="*/ 1075 h 49"/>
                <a:gd name="T28" fmla="+- 0 707 707"/>
                <a:gd name="T29" fmla="*/ T28 w 49"/>
                <a:gd name="T30" fmla="+- 0 1061 1051"/>
                <a:gd name="T31" fmla="*/ 1061 h 49"/>
                <a:gd name="T32" fmla="+- 0 718 707"/>
                <a:gd name="T33" fmla="*/ T32 w 49"/>
                <a:gd name="T34" fmla="+- 0 1051 1051"/>
                <a:gd name="T35" fmla="*/ 1051 h 49"/>
                <a:gd name="T36" fmla="+- 0 731 707"/>
                <a:gd name="T37" fmla="*/ T36 w 49"/>
                <a:gd name="T38" fmla="+- 0 1051 1051"/>
                <a:gd name="T39" fmla="*/ 1051 h 49"/>
                <a:gd name="T40" fmla="+- 0 745 707"/>
                <a:gd name="T41" fmla="*/ T40 w 49"/>
                <a:gd name="T42" fmla="+- 0 1051 1051"/>
                <a:gd name="T43" fmla="*/ 1051 h 49"/>
                <a:gd name="T44" fmla="+- 0 755 707"/>
                <a:gd name="T45" fmla="*/ T44 w 49"/>
                <a:gd name="T46" fmla="+- 0 1061 1051"/>
                <a:gd name="T47" fmla="*/ 1061 h 49"/>
                <a:gd name="T48" fmla="+- 0 755 707"/>
                <a:gd name="T49" fmla="*/ T48 w 49"/>
                <a:gd name="T50" fmla="+- 0 1075 1051"/>
                <a:gd name="T51" fmla="*/ 1075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8" y="24"/>
                  </a:moveTo>
                  <a:lnTo>
                    <a:pt x="48" y="37"/>
                  </a:lnTo>
                  <a:lnTo>
                    <a:pt x="38" y="48"/>
                  </a:lnTo>
                  <a:lnTo>
                    <a:pt x="24" y="48"/>
                  </a:lnTo>
                  <a:lnTo>
                    <a:pt x="11" y="48"/>
                  </a:lnTo>
                  <a:lnTo>
                    <a:pt x="0" y="37"/>
                  </a:lnTo>
                  <a:lnTo>
                    <a:pt x="0" y="24"/>
                  </a:lnTo>
                  <a:lnTo>
                    <a:pt x="0" y="10"/>
                  </a:lnTo>
                  <a:lnTo>
                    <a:pt x="11" y="0"/>
                  </a:lnTo>
                  <a:lnTo>
                    <a:pt x="24" y="0"/>
                  </a:lnTo>
                  <a:lnTo>
                    <a:pt x="38" y="0"/>
                  </a:lnTo>
                  <a:lnTo>
                    <a:pt x="48" y="10"/>
                  </a:lnTo>
                  <a:lnTo>
                    <a:pt x="48" y="24"/>
                  </a:lnTo>
                  <a:close/>
                </a:path>
              </a:pathLst>
            </a:custGeom>
            <a:noFill/>
            <a:ln w="952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 name="docshape1042">
              <a:extLst>
                <a:ext uri="{FF2B5EF4-FFF2-40B4-BE49-F238E27FC236}">
                  <a16:creationId xmlns:a16="http://schemas.microsoft.com/office/drawing/2014/main" id="{EC93C22D-6B18-5734-2F1E-081D2CD327A8}"/>
                </a:ext>
              </a:extLst>
            </p:cNvPr>
            <p:cNvSpPr txBox="1">
              <a:spLocks noChangeArrowheads="1"/>
            </p:cNvSpPr>
            <p:nvPr/>
          </p:nvSpPr>
          <p:spPr bwMode="auto">
            <a:xfrm>
              <a:off x="688" y="476"/>
              <a:ext cx="1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900" b="1" i="0" u="none" strike="noStrike" cap="none" normalizeH="0" baseline="0">
                  <a:ln>
                    <a:noFill/>
                  </a:ln>
                  <a:solidFill>
                    <a:srgbClr val="231F20"/>
                  </a:solidFill>
                  <a:effectLst/>
                  <a:latin typeface="Arial" panose="020B0604020202020204" pitchFamily="34" charset="0"/>
                  <a:ea typeface="Arial" panose="020B0604020202020204" pitchFamily="34" charset="0"/>
                </a:rPr>
                <a:t>1</a:t>
              </a:r>
              <a:endParaRPr kumimoji="0" lang="es-ES" altLang="es-MX" sz="1800" b="0" i="0" u="none" strike="noStrike" cap="none" normalizeH="0" baseline="0">
                <a:ln>
                  <a:noFill/>
                </a:ln>
                <a:solidFill>
                  <a:schemeClr val="tx1"/>
                </a:solidFill>
                <a:effectLst/>
                <a:latin typeface="Arial" panose="020B0604020202020204" pitchFamily="34" charset="0"/>
              </a:endParaRPr>
            </a:p>
          </p:txBody>
        </p:sp>
        <p:sp>
          <p:nvSpPr>
            <p:cNvPr id="18" name="docshape1043">
              <a:extLst>
                <a:ext uri="{FF2B5EF4-FFF2-40B4-BE49-F238E27FC236}">
                  <a16:creationId xmlns:a16="http://schemas.microsoft.com/office/drawing/2014/main" id="{E9AEC8FD-362E-B563-98BF-226FD529DB95}"/>
                </a:ext>
              </a:extLst>
            </p:cNvPr>
            <p:cNvSpPr txBox="1">
              <a:spLocks noChangeArrowheads="1"/>
            </p:cNvSpPr>
            <p:nvPr/>
          </p:nvSpPr>
          <p:spPr bwMode="auto">
            <a:xfrm>
              <a:off x="3314" y="527"/>
              <a:ext cx="1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900" b="1" i="0" u="none" strike="noStrike" cap="none" normalizeH="0" baseline="0">
                  <a:ln>
                    <a:noFill/>
                  </a:ln>
                  <a:solidFill>
                    <a:srgbClr val="231F20"/>
                  </a:solidFill>
                  <a:effectLst/>
                  <a:latin typeface="Arial" panose="020B0604020202020204" pitchFamily="34" charset="0"/>
                  <a:ea typeface="Arial" panose="020B0604020202020204" pitchFamily="34" charset="0"/>
                </a:rPr>
                <a:t>2</a:t>
              </a:r>
              <a:endParaRPr kumimoji="0" lang="es-ES" altLang="es-MX" sz="1800" b="0" i="0" u="none" strike="noStrike" cap="none" normalizeH="0" baseline="0">
                <a:ln>
                  <a:noFill/>
                </a:ln>
                <a:solidFill>
                  <a:schemeClr val="tx1"/>
                </a:solidFill>
                <a:effectLst/>
                <a:latin typeface="Arial" panose="020B0604020202020204" pitchFamily="34" charset="0"/>
              </a:endParaRPr>
            </a:p>
          </p:txBody>
        </p:sp>
      </p:grpSp>
      <p:sp>
        <p:nvSpPr>
          <p:cNvPr id="19" name="object 6">
            <a:extLst>
              <a:ext uri="{FF2B5EF4-FFF2-40B4-BE49-F238E27FC236}">
                <a16:creationId xmlns:a16="http://schemas.microsoft.com/office/drawing/2014/main" id="{F4525A48-7BB4-4419-448A-5FDD464AD5E6}"/>
              </a:ext>
            </a:extLst>
          </p:cNvPr>
          <p:cNvSpPr txBox="1">
            <a:spLocks noGrp="1"/>
          </p:cNvSpPr>
          <p:nvPr>
            <p:ph type="title"/>
          </p:nvPr>
        </p:nvSpPr>
        <p:spPr>
          <a:xfrm>
            <a:off x="244475" y="196850"/>
            <a:ext cx="3332163" cy="153988"/>
          </a:xfrm>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dirty="0"/>
          </a:p>
        </p:txBody>
      </p:sp>
    </p:spTree>
    <p:extLst>
      <p:ext uri="{BB962C8B-B14F-4D97-AF65-F5344CB8AC3E}">
        <p14:creationId xmlns:p14="http://schemas.microsoft.com/office/powerpoint/2010/main" val="2684526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3FB7C61-648E-C15A-DB8E-CA5884A4D0AC}"/>
              </a:ext>
            </a:extLst>
          </p:cNvPr>
          <p:cNvSpPr>
            <a:spLocks noGrp="1"/>
          </p:cNvSpPr>
          <p:nvPr>
            <p:ph type="body" idx="1"/>
          </p:nvPr>
        </p:nvSpPr>
        <p:spPr>
          <a:xfrm>
            <a:off x="200050" y="596900"/>
            <a:ext cx="2409800" cy="1646605"/>
          </a:xfrm>
        </p:spPr>
        <p:txBody>
          <a:bodyPr/>
          <a:lstStyle/>
          <a:p>
            <a:r>
              <a:rPr lang="es-ES" sz="800" b="1" dirty="0"/>
              <a:t>EXTRACCIÓN Y REMONTAJE DE LA RUEDA TRASERA</a:t>
            </a:r>
          </a:p>
          <a:p>
            <a:endParaRPr lang="es-ES" sz="700" dirty="0"/>
          </a:p>
          <a:p>
            <a:pPr algn="just"/>
            <a:r>
              <a:rPr lang="es-ES" sz="700" dirty="0"/>
              <a:t>1. Retire la tuerca del regulador del freno trasero (1) y desconecte la varilla del freno de la palanca del freno trasero .</a:t>
            </a:r>
          </a:p>
          <a:p>
            <a:pPr algn="just"/>
            <a:r>
              <a:rPr lang="es-ES" sz="700" dirty="0"/>
              <a:t>2. Retire el pasador dividido (2) y la tuerca (3) del montaje del eslabón dinamométrico con el panel de freno y desconecte el eslabón dinamométrico. </a:t>
            </a:r>
          </a:p>
          <a:p>
            <a:pPr algn="just"/>
            <a:r>
              <a:rPr lang="es-ES" sz="700" dirty="0"/>
              <a:t>3. Retire la  tuerca del eje (4) junto con una arandela.</a:t>
            </a:r>
          </a:p>
          <a:p>
            <a:pPr algn="just"/>
            <a:r>
              <a:rPr lang="es-ES" sz="700" dirty="0"/>
              <a:t>4. Tirar fuera el eje (5) a lo largo de con a lavadora y Saque el casquillo espaciador de la rueda trasera ensamblaje.</a:t>
            </a:r>
          </a:p>
          <a:p>
            <a:endParaRPr lang="es-MX" dirty="0"/>
          </a:p>
        </p:txBody>
      </p:sp>
      <p:pic>
        <p:nvPicPr>
          <p:cNvPr id="15399" name="Imagen 15398" descr="Foto en blanco y negro de un skater en el aire&#10;&#10;Descripción generada automáticamente con confianza media">
            <a:extLst>
              <a:ext uri="{FF2B5EF4-FFF2-40B4-BE49-F238E27FC236}">
                <a16:creationId xmlns:a16="http://schemas.microsoft.com/office/drawing/2014/main" id="{98D862A4-46F2-6373-D8CC-DED142F13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68" y="2118633"/>
            <a:ext cx="2294372" cy="1316017"/>
          </a:xfrm>
          <a:prstGeom prst="rect">
            <a:avLst/>
          </a:prstGeom>
        </p:spPr>
      </p:pic>
      <p:sp>
        <p:nvSpPr>
          <p:cNvPr id="15400" name="CuadroTexto 15399">
            <a:extLst>
              <a:ext uri="{FF2B5EF4-FFF2-40B4-BE49-F238E27FC236}">
                <a16:creationId xmlns:a16="http://schemas.microsoft.com/office/drawing/2014/main" id="{A65B8972-D0CC-1EEC-0338-BB7943D82B43}"/>
              </a:ext>
            </a:extLst>
          </p:cNvPr>
          <p:cNvSpPr txBox="1"/>
          <p:nvPr/>
        </p:nvSpPr>
        <p:spPr>
          <a:xfrm>
            <a:off x="2762250" y="650776"/>
            <a:ext cx="2274569" cy="2308324"/>
          </a:xfrm>
          <a:prstGeom prst="rect">
            <a:avLst/>
          </a:prstGeom>
          <a:noFill/>
        </p:spPr>
        <p:txBody>
          <a:bodyPr wrap="square" rtlCol="0">
            <a:spAutoFit/>
          </a:bodyPr>
          <a:lstStyle/>
          <a:p>
            <a:pPr algn="just"/>
            <a:r>
              <a:rPr lang="es-ES" sz="700" dirty="0">
                <a:latin typeface="Montserrat" panose="00000500000000000000" pitchFamily="2" charset="0"/>
              </a:rPr>
              <a:t>5. Incline el vehículo hacia la izquierda y saque la rueda junto con el panel de frenos. Separe el panel de frenos de la rueda.</a:t>
            </a:r>
          </a:p>
          <a:p>
            <a:pPr algn="just"/>
            <a:r>
              <a:rPr lang="es-ES" sz="700" dirty="0">
                <a:latin typeface="Montserrat" panose="00000500000000000000" pitchFamily="2" charset="0"/>
              </a:rPr>
              <a:t>6. Para localizar y volver a montar la rueda trasera fácilmente, acople el engranaje. Esto detendrá el libre movimiento de la rueda dentada del  tambor.</a:t>
            </a:r>
          </a:p>
          <a:p>
            <a:pPr algn="just"/>
            <a:r>
              <a:rPr lang="es-ES" sz="700" dirty="0">
                <a:latin typeface="Montserrat" panose="00000500000000000000" pitchFamily="2" charset="0"/>
              </a:rPr>
              <a:t>7. Invierta el procedimiento de reensamblaje.</a:t>
            </a:r>
          </a:p>
          <a:p>
            <a:pPr algn="just"/>
            <a:endParaRPr lang="es-ES" sz="700" b="1" dirty="0">
              <a:latin typeface="Montserrat" panose="00000500000000000000" pitchFamily="2" charset="0"/>
            </a:endParaRPr>
          </a:p>
          <a:p>
            <a:pPr algn="just"/>
            <a:r>
              <a:rPr lang="es-ES" sz="700" b="1" dirty="0">
                <a:latin typeface="Montserrat" panose="00000500000000000000" pitchFamily="2" charset="0"/>
              </a:rPr>
              <a:t>Precaución </a:t>
            </a:r>
          </a:p>
          <a:p>
            <a:pPr algn="just"/>
            <a:r>
              <a:rPr lang="es-ES" sz="700" dirty="0">
                <a:latin typeface="Montserrat" panose="00000500000000000000" pitchFamily="2" charset="0"/>
              </a:rPr>
              <a:t>Una vez que se retiren los pines divididos, reemplácelos por otros nuevos.</a:t>
            </a:r>
          </a:p>
          <a:p>
            <a:pPr algn="just"/>
            <a:endParaRPr lang="es-ES" sz="700" b="1" dirty="0">
              <a:latin typeface="Montserrat" panose="00000500000000000000" pitchFamily="2" charset="0"/>
            </a:endParaRPr>
          </a:p>
          <a:p>
            <a:pPr algn="just"/>
            <a:r>
              <a:rPr lang="es-ES" sz="700" b="1" dirty="0">
                <a:latin typeface="Montserrat" panose="00000500000000000000" pitchFamily="2" charset="0"/>
              </a:rPr>
              <a:t> Advertencia</a:t>
            </a:r>
          </a:p>
          <a:p>
            <a:pPr algn="just"/>
            <a:r>
              <a:rPr lang="es-ES" sz="700" dirty="0">
                <a:latin typeface="Montserrat" panose="00000500000000000000" pitchFamily="2" charset="0"/>
              </a:rPr>
              <a:t>Asegúrese siempre de que cada vez que se retire la rueda, la tuerca del eje se vuelva a apretar correctamente al par especificado.</a:t>
            </a:r>
          </a:p>
          <a:p>
            <a:pPr algn="just"/>
            <a:endParaRPr lang="es-ES" sz="700" dirty="0">
              <a:latin typeface="Montserrat" panose="00000500000000000000" pitchFamily="2" charset="0"/>
            </a:endParaRPr>
          </a:p>
          <a:p>
            <a:pPr algn="just"/>
            <a:endParaRPr lang="es-MX" dirty="0"/>
          </a:p>
        </p:txBody>
      </p:sp>
      <p:sp>
        <p:nvSpPr>
          <p:cNvPr id="15405" name="object 6">
            <a:extLst>
              <a:ext uri="{FF2B5EF4-FFF2-40B4-BE49-F238E27FC236}">
                <a16:creationId xmlns:a16="http://schemas.microsoft.com/office/drawing/2014/main" id="{8545ABF4-4D0F-C5AF-4F0D-A2779F1DF864}"/>
              </a:ext>
            </a:extLst>
          </p:cNvPr>
          <p:cNvSpPr txBox="1">
            <a:spLocks noGrp="1"/>
          </p:cNvSpPr>
          <p:nvPr>
            <p:ph type="title"/>
          </p:nvPr>
        </p:nvSpPr>
        <p:spPr>
          <a:xfrm>
            <a:off x="244856" y="196672"/>
            <a:ext cx="3332479" cy="177800"/>
          </a:xfrm>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dirty="0"/>
          </a:p>
        </p:txBody>
      </p:sp>
    </p:spTree>
    <p:extLst>
      <p:ext uri="{BB962C8B-B14F-4D97-AF65-F5344CB8AC3E}">
        <p14:creationId xmlns:p14="http://schemas.microsoft.com/office/powerpoint/2010/main" val="3047330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4" name="object 4"/>
          <p:cNvSpPr txBox="1"/>
          <p:nvPr/>
        </p:nvSpPr>
        <p:spPr>
          <a:xfrm>
            <a:off x="271678" y="479806"/>
            <a:ext cx="2257425" cy="3045460"/>
          </a:xfrm>
          <a:prstGeom prst="rect">
            <a:avLst/>
          </a:prstGeom>
        </p:spPr>
        <p:txBody>
          <a:bodyPr vert="horz" wrap="square" lIns="0" tIns="12065" rIns="0" bIns="0" rtlCol="0">
            <a:spAutoFit/>
          </a:bodyPr>
          <a:lstStyle/>
          <a:p>
            <a:pPr marL="17145" algn="just">
              <a:lnSpc>
                <a:spcPct val="100000"/>
              </a:lnSpc>
              <a:spcBef>
                <a:spcPts val="95"/>
              </a:spcBef>
            </a:pPr>
            <a:r>
              <a:rPr sz="700" b="1" dirty="0">
                <a:solidFill>
                  <a:srgbClr val="221F1F"/>
                </a:solidFill>
                <a:latin typeface="Montserrat"/>
                <a:cs typeface="Montserrat"/>
              </a:rPr>
              <a:t>PREPARACIÓN</a:t>
            </a:r>
            <a:r>
              <a:rPr sz="700" b="1" spc="-10" dirty="0">
                <a:solidFill>
                  <a:srgbClr val="221F1F"/>
                </a:solidFill>
                <a:latin typeface="Montserrat"/>
                <a:cs typeface="Montserrat"/>
              </a:rPr>
              <a:t> </a:t>
            </a:r>
            <a:r>
              <a:rPr sz="700" b="1" dirty="0">
                <a:solidFill>
                  <a:srgbClr val="221F1F"/>
                </a:solidFill>
                <a:latin typeface="Montserrat"/>
                <a:cs typeface="Montserrat"/>
              </a:rPr>
              <a:t>PARA</a:t>
            </a:r>
            <a:r>
              <a:rPr sz="700" b="1" spc="-20" dirty="0">
                <a:solidFill>
                  <a:srgbClr val="221F1F"/>
                </a:solidFill>
                <a:latin typeface="Montserrat"/>
                <a:cs typeface="Montserrat"/>
              </a:rPr>
              <a:t> </a:t>
            </a:r>
            <a:r>
              <a:rPr sz="700" b="1" dirty="0">
                <a:solidFill>
                  <a:srgbClr val="221F1F"/>
                </a:solidFill>
                <a:latin typeface="Montserrat"/>
                <a:cs typeface="Montserrat"/>
              </a:rPr>
              <a:t>EL</a:t>
            </a:r>
            <a:r>
              <a:rPr sz="700" b="1" spc="-30" dirty="0">
                <a:solidFill>
                  <a:srgbClr val="221F1F"/>
                </a:solidFill>
                <a:latin typeface="Montserrat"/>
                <a:cs typeface="Montserrat"/>
              </a:rPr>
              <a:t> </a:t>
            </a:r>
            <a:r>
              <a:rPr sz="700" b="1" spc="-10" dirty="0">
                <a:solidFill>
                  <a:srgbClr val="221F1F"/>
                </a:solidFill>
                <a:latin typeface="Montserrat"/>
                <a:cs typeface="Montserrat"/>
              </a:rPr>
              <a:t>ALMACENAMIENTO:</a:t>
            </a:r>
            <a:endParaRPr sz="700">
              <a:latin typeface="Montserrat"/>
              <a:cs typeface="Montserrat"/>
            </a:endParaRPr>
          </a:p>
          <a:p>
            <a:pPr>
              <a:lnSpc>
                <a:spcPct val="100000"/>
              </a:lnSpc>
              <a:spcBef>
                <a:spcPts val="50"/>
              </a:spcBef>
            </a:pPr>
            <a:endParaRPr sz="650">
              <a:latin typeface="Montserrat"/>
              <a:cs typeface="Montserrat"/>
            </a:endParaRPr>
          </a:p>
          <a:p>
            <a:pPr marL="184785" indent="-172720">
              <a:lnSpc>
                <a:spcPct val="100000"/>
              </a:lnSpc>
              <a:buFont typeface="Arial"/>
              <a:buChar char="•"/>
              <a:tabLst>
                <a:tab pos="184785" algn="l"/>
                <a:tab pos="185420" algn="l"/>
              </a:tabLst>
            </a:pPr>
            <a:r>
              <a:rPr sz="700" dirty="0">
                <a:solidFill>
                  <a:srgbClr val="221F20"/>
                </a:solidFill>
                <a:latin typeface="Montserrat"/>
                <a:cs typeface="Montserrat"/>
              </a:rPr>
              <a:t>Limpie</a:t>
            </a:r>
            <a:r>
              <a:rPr sz="700" spc="-15" dirty="0">
                <a:solidFill>
                  <a:srgbClr val="221F20"/>
                </a:solidFill>
                <a:latin typeface="Montserrat"/>
                <a:cs typeface="Montserrat"/>
              </a:rPr>
              <a:t> </a:t>
            </a:r>
            <a:r>
              <a:rPr sz="700" dirty="0">
                <a:solidFill>
                  <a:srgbClr val="221F20"/>
                </a:solidFill>
                <a:latin typeface="Montserrat"/>
                <a:cs typeface="Montserrat"/>
              </a:rPr>
              <a:t>bien el</a:t>
            </a:r>
            <a:r>
              <a:rPr sz="700" spc="-20"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a:p>
            <a:pPr>
              <a:lnSpc>
                <a:spcPct val="100000"/>
              </a:lnSpc>
              <a:spcBef>
                <a:spcPts val="45"/>
              </a:spcBef>
              <a:buFont typeface="Arial"/>
              <a:buChar char="•"/>
            </a:pPr>
            <a:endParaRPr sz="650">
              <a:latin typeface="Montserrat"/>
              <a:cs typeface="Montserrat"/>
            </a:endParaRPr>
          </a:p>
          <a:p>
            <a:pPr marL="184785" indent="-172720">
              <a:lnSpc>
                <a:spcPct val="100000"/>
              </a:lnSpc>
              <a:spcBef>
                <a:spcPts val="5"/>
              </a:spcBef>
              <a:buFont typeface="Arial"/>
              <a:buChar char="•"/>
              <a:tabLst>
                <a:tab pos="184785" algn="l"/>
                <a:tab pos="185420" algn="l"/>
              </a:tabLst>
            </a:pPr>
            <a:r>
              <a:rPr sz="700" dirty="0">
                <a:solidFill>
                  <a:srgbClr val="221F20"/>
                </a:solidFill>
                <a:latin typeface="Montserrat"/>
                <a:cs typeface="Montserrat"/>
              </a:rPr>
              <a:t>Saque</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15" dirty="0">
                <a:solidFill>
                  <a:srgbClr val="221F20"/>
                </a:solidFill>
                <a:latin typeface="Montserrat"/>
                <a:cs typeface="Montserrat"/>
              </a:rPr>
              <a:t> </a:t>
            </a:r>
            <a:r>
              <a:rPr sz="700" dirty="0">
                <a:solidFill>
                  <a:srgbClr val="221F20"/>
                </a:solidFill>
                <a:latin typeface="Montserrat"/>
                <a:cs typeface="Montserrat"/>
              </a:rPr>
              <a:t>combustible</a:t>
            </a:r>
            <a:r>
              <a:rPr sz="700" spc="-10" dirty="0">
                <a:solidFill>
                  <a:srgbClr val="221F20"/>
                </a:solidFill>
                <a:latin typeface="Montserrat"/>
                <a:cs typeface="Montserrat"/>
              </a:rPr>
              <a:t> </a:t>
            </a:r>
            <a:r>
              <a:rPr sz="700" dirty="0">
                <a:solidFill>
                  <a:srgbClr val="221F20"/>
                </a:solidFill>
                <a:latin typeface="Montserrat"/>
                <a:cs typeface="Montserrat"/>
              </a:rPr>
              <a:t>del</a:t>
            </a:r>
            <a:r>
              <a:rPr sz="700" spc="-20" dirty="0">
                <a:solidFill>
                  <a:srgbClr val="221F20"/>
                </a:solidFill>
                <a:latin typeface="Montserrat"/>
                <a:cs typeface="Montserrat"/>
              </a:rPr>
              <a:t> </a:t>
            </a:r>
            <a:r>
              <a:rPr sz="700" spc="-10" dirty="0">
                <a:solidFill>
                  <a:srgbClr val="221F20"/>
                </a:solidFill>
                <a:latin typeface="Montserrat"/>
                <a:cs typeface="Montserrat"/>
              </a:rPr>
              <a:t>depósito.</a:t>
            </a:r>
            <a:endParaRPr sz="700">
              <a:latin typeface="Montserrat"/>
              <a:cs typeface="Montserrat"/>
            </a:endParaRPr>
          </a:p>
          <a:p>
            <a:pPr marL="184785" marR="5080" indent="-172720" algn="just">
              <a:lnSpc>
                <a:spcPct val="100000"/>
              </a:lnSpc>
              <a:spcBef>
                <a:spcPts val="695"/>
              </a:spcBef>
              <a:buFont typeface="Arial"/>
              <a:buChar char="•"/>
              <a:tabLst>
                <a:tab pos="185420" algn="l"/>
              </a:tabLst>
            </a:pPr>
            <a:r>
              <a:rPr sz="700" dirty="0">
                <a:solidFill>
                  <a:srgbClr val="221F20"/>
                </a:solidFill>
                <a:latin typeface="Montserrat"/>
                <a:cs typeface="Montserrat"/>
              </a:rPr>
              <a:t>Retire</a:t>
            </a:r>
            <a:r>
              <a:rPr sz="700" spc="-25" dirty="0">
                <a:solidFill>
                  <a:srgbClr val="221F20"/>
                </a:solidFill>
                <a:latin typeface="Montserrat"/>
                <a:cs typeface="Montserrat"/>
              </a:rPr>
              <a:t> </a:t>
            </a:r>
            <a:r>
              <a:rPr sz="700" dirty="0">
                <a:solidFill>
                  <a:srgbClr val="221F20"/>
                </a:solidFill>
                <a:latin typeface="Montserrat"/>
                <a:cs typeface="Montserrat"/>
              </a:rPr>
              <a:t>el depósito</a:t>
            </a:r>
            <a:r>
              <a:rPr sz="700" spc="-15"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combustible</a:t>
            </a:r>
            <a:r>
              <a:rPr sz="700" spc="5" dirty="0">
                <a:solidFill>
                  <a:srgbClr val="221F20"/>
                </a:solidFill>
                <a:latin typeface="Montserrat"/>
                <a:cs typeface="Montserrat"/>
              </a:rPr>
              <a:t> </a:t>
            </a:r>
            <a:r>
              <a:rPr sz="700" dirty="0">
                <a:solidFill>
                  <a:srgbClr val="221F20"/>
                </a:solidFill>
                <a:latin typeface="Montserrat"/>
                <a:cs typeface="Montserrat"/>
              </a:rPr>
              <a:t>vacío,</a:t>
            </a:r>
            <a:r>
              <a:rPr sz="700" spc="-25" dirty="0">
                <a:solidFill>
                  <a:srgbClr val="221F20"/>
                </a:solidFill>
                <a:latin typeface="Montserrat"/>
                <a:cs typeface="Montserrat"/>
              </a:rPr>
              <a:t> </a:t>
            </a:r>
            <a:r>
              <a:rPr sz="700" spc="-10" dirty="0">
                <a:solidFill>
                  <a:srgbClr val="221F20"/>
                </a:solidFill>
                <a:latin typeface="Montserrat"/>
                <a:cs typeface="Montserrat"/>
              </a:rPr>
              <a:t>vierta</a:t>
            </a:r>
            <a:r>
              <a:rPr sz="700" spc="500" dirty="0">
                <a:solidFill>
                  <a:srgbClr val="221F20"/>
                </a:solidFill>
                <a:latin typeface="Montserrat"/>
                <a:cs typeface="Montserrat"/>
              </a:rPr>
              <a:t> </a:t>
            </a:r>
            <a:r>
              <a:rPr sz="700" dirty="0">
                <a:solidFill>
                  <a:srgbClr val="221F20"/>
                </a:solidFill>
                <a:latin typeface="Montserrat"/>
                <a:cs typeface="Montserrat"/>
              </a:rPr>
              <a:t>en</a:t>
            </a:r>
            <a:r>
              <a:rPr sz="700" spc="25" dirty="0">
                <a:solidFill>
                  <a:srgbClr val="221F20"/>
                </a:solidFill>
                <a:latin typeface="Montserrat"/>
                <a:cs typeface="Montserrat"/>
              </a:rPr>
              <a:t> </a:t>
            </a:r>
            <a:r>
              <a:rPr sz="700" dirty="0">
                <a:solidFill>
                  <a:srgbClr val="221F20"/>
                </a:solidFill>
                <a:latin typeface="Montserrat"/>
                <a:cs typeface="Montserrat"/>
              </a:rPr>
              <a:t>él</a:t>
            </a:r>
            <a:r>
              <a:rPr sz="700" spc="30" dirty="0">
                <a:solidFill>
                  <a:srgbClr val="221F20"/>
                </a:solidFill>
                <a:latin typeface="Montserrat"/>
                <a:cs typeface="Montserrat"/>
              </a:rPr>
              <a:t> </a:t>
            </a:r>
            <a:r>
              <a:rPr sz="700" dirty="0">
                <a:solidFill>
                  <a:srgbClr val="221F20"/>
                </a:solidFill>
                <a:latin typeface="Montserrat"/>
                <a:cs typeface="Montserrat"/>
              </a:rPr>
              <a:t>aproximadamente</a:t>
            </a:r>
            <a:r>
              <a:rPr sz="700" spc="35" dirty="0">
                <a:solidFill>
                  <a:srgbClr val="221F20"/>
                </a:solidFill>
                <a:latin typeface="Montserrat"/>
                <a:cs typeface="Montserrat"/>
              </a:rPr>
              <a:t> </a:t>
            </a:r>
            <a:r>
              <a:rPr sz="700" dirty="0">
                <a:solidFill>
                  <a:srgbClr val="221F20"/>
                </a:solidFill>
                <a:latin typeface="Montserrat"/>
                <a:cs typeface="Montserrat"/>
              </a:rPr>
              <a:t>250</a:t>
            </a:r>
            <a:r>
              <a:rPr sz="700" spc="25" dirty="0">
                <a:solidFill>
                  <a:srgbClr val="221F20"/>
                </a:solidFill>
                <a:latin typeface="Montserrat"/>
                <a:cs typeface="Montserrat"/>
              </a:rPr>
              <a:t> </a:t>
            </a:r>
            <a:r>
              <a:rPr sz="700" dirty="0">
                <a:solidFill>
                  <a:srgbClr val="221F20"/>
                </a:solidFill>
                <a:latin typeface="Montserrat"/>
                <a:cs typeface="Montserrat"/>
              </a:rPr>
              <a:t>ml</a:t>
            </a:r>
            <a:r>
              <a:rPr sz="700" spc="20" dirty="0">
                <a:solidFill>
                  <a:srgbClr val="221F20"/>
                </a:solidFill>
                <a:latin typeface="Montserrat"/>
                <a:cs typeface="Montserrat"/>
              </a:rPr>
              <a:t> </a:t>
            </a:r>
            <a:r>
              <a:rPr sz="700" dirty="0">
                <a:solidFill>
                  <a:srgbClr val="221F20"/>
                </a:solidFill>
                <a:latin typeface="Montserrat"/>
                <a:cs typeface="Montserrat"/>
              </a:rPr>
              <a:t>(media</a:t>
            </a:r>
            <a:r>
              <a:rPr sz="700" spc="30" dirty="0">
                <a:solidFill>
                  <a:srgbClr val="221F20"/>
                </a:solidFill>
                <a:latin typeface="Montserrat"/>
                <a:cs typeface="Montserrat"/>
              </a:rPr>
              <a:t> </a:t>
            </a:r>
            <a:r>
              <a:rPr sz="700" spc="-10" dirty="0">
                <a:solidFill>
                  <a:srgbClr val="221F20"/>
                </a:solidFill>
                <a:latin typeface="Montserrat"/>
                <a:cs typeface="Montserrat"/>
              </a:rPr>
              <a:t>pinta)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30" dirty="0">
                <a:solidFill>
                  <a:srgbClr val="221F20"/>
                </a:solidFill>
                <a:latin typeface="Montserrat"/>
                <a:cs typeface="Montserrat"/>
              </a:rPr>
              <a:t> </a:t>
            </a:r>
            <a:r>
              <a:rPr sz="700" dirty="0">
                <a:solidFill>
                  <a:srgbClr val="221F20"/>
                </a:solidFill>
                <a:latin typeface="Montserrat"/>
                <a:cs typeface="Montserrat"/>
              </a:rPr>
              <a:t>aceite</a:t>
            </a:r>
            <a:r>
              <a:rPr sz="700" spc="135" dirty="0">
                <a:solidFill>
                  <a:srgbClr val="221F20"/>
                </a:solidFill>
                <a:latin typeface="Montserrat"/>
                <a:cs typeface="Montserrat"/>
              </a:rPr>
              <a:t> </a:t>
            </a:r>
            <a:r>
              <a:rPr sz="700" dirty="0">
                <a:solidFill>
                  <a:srgbClr val="221F20"/>
                </a:solidFill>
                <a:latin typeface="Montserrat"/>
                <a:cs typeface="Montserrat"/>
              </a:rPr>
              <a:t>para</a:t>
            </a:r>
            <a:r>
              <a:rPr sz="700" spc="120" dirty="0">
                <a:solidFill>
                  <a:srgbClr val="221F20"/>
                </a:solidFill>
                <a:latin typeface="Montserrat"/>
                <a:cs typeface="Montserrat"/>
              </a:rPr>
              <a:t> </a:t>
            </a:r>
            <a:r>
              <a:rPr sz="700" dirty="0">
                <a:solidFill>
                  <a:srgbClr val="221F20"/>
                </a:solidFill>
                <a:latin typeface="Montserrat"/>
                <a:cs typeface="Montserrat"/>
              </a:rPr>
              <a:t>motor</a:t>
            </a:r>
            <a:r>
              <a:rPr sz="700" spc="120" dirty="0">
                <a:solidFill>
                  <a:srgbClr val="221F20"/>
                </a:solidFill>
                <a:latin typeface="Montserrat"/>
                <a:cs typeface="Montserrat"/>
              </a:rPr>
              <a:t> </a:t>
            </a:r>
            <a:r>
              <a:rPr sz="700" dirty="0">
                <a:solidFill>
                  <a:srgbClr val="221F20"/>
                </a:solidFill>
                <a:latin typeface="Montserrat"/>
                <a:cs typeface="Montserrat"/>
              </a:rPr>
              <a:t>2T</a:t>
            </a:r>
            <a:r>
              <a:rPr sz="700" spc="130" dirty="0">
                <a:solidFill>
                  <a:srgbClr val="221F20"/>
                </a:solidFill>
                <a:latin typeface="Montserrat"/>
                <a:cs typeface="Montserrat"/>
              </a:rPr>
              <a:t> </a:t>
            </a:r>
            <a:r>
              <a:rPr sz="700" dirty="0">
                <a:solidFill>
                  <a:srgbClr val="221F20"/>
                </a:solidFill>
                <a:latin typeface="Montserrat"/>
                <a:cs typeface="Montserrat"/>
              </a:rPr>
              <a:t>y</a:t>
            </a:r>
            <a:r>
              <a:rPr sz="700" spc="125" dirty="0">
                <a:solidFill>
                  <a:srgbClr val="221F20"/>
                </a:solidFill>
                <a:latin typeface="Montserrat"/>
                <a:cs typeface="Montserrat"/>
              </a:rPr>
              <a:t> </a:t>
            </a:r>
            <a:r>
              <a:rPr sz="700" dirty="0">
                <a:solidFill>
                  <a:srgbClr val="221F20"/>
                </a:solidFill>
                <a:latin typeface="Montserrat"/>
                <a:cs typeface="Montserrat"/>
              </a:rPr>
              <a:t>hágalo</a:t>
            </a:r>
            <a:r>
              <a:rPr sz="700" spc="120" dirty="0">
                <a:solidFill>
                  <a:srgbClr val="221F20"/>
                </a:solidFill>
                <a:latin typeface="Montserrat"/>
                <a:cs typeface="Montserrat"/>
              </a:rPr>
              <a:t> </a:t>
            </a:r>
            <a:r>
              <a:rPr sz="700" dirty="0">
                <a:solidFill>
                  <a:srgbClr val="221F20"/>
                </a:solidFill>
                <a:latin typeface="Montserrat"/>
                <a:cs typeface="Montserrat"/>
              </a:rPr>
              <a:t>girar</a:t>
            </a:r>
            <a:r>
              <a:rPr sz="700" spc="130" dirty="0">
                <a:solidFill>
                  <a:srgbClr val="221F20"/>
                </a:solidFill>
                <a:latin typeface="Montserrat"/>
                <a:cs typeface="Montserrat"/>
              </a:rPr>
              <a:t> </a:t>
            </a:r>
            <a:r>
              <a:rPr sz="700" spc="-20" dirty="0">
                <a:solidFill>
                  <a:srgbClr val="221F20"/>
                </a:solidFill>
                <a:latin typeface="Montserrat"/>
                <a:cs typeface="Montserrat"/>
              </a:rPr>
              <a:t>para</a:t>
            </a:r>
            <a:r>
              <a:rPr sz="700" spc="500" dirty="0">
                <a:solidFill>
                  <a:srgbClr val="221F20"/>
                </a:solidFill>
                <a:latin typeface="Montserrat"/>
                <a:cs typeface="Montserrat"/>
              </a:rPr>
              <a:t> </a:t>
            </a:r>
            <a:r>
              <a:rPr sz="700" dirty="0">
                <a:solidFill>
                  <a:srgbClr val="221F20"/>
                </a:solidFill>
                <a:latin typeface="Montserrat"/>
                <a:cs typeface="Montserrat"/>
              </a:rPr>
              <a:t>que</a:t>
            </a:r>
            <a:r>
              <a:rPr sz="700" spc="390" dirty="0">
                <a:solidFill>
                  <a:srgbClr val="221F20"/>
                </a:solidFill>
                <a:latin typeface="Montserrat"/>
                <a:cs typeface="Montserrat"/>
              </a:rPr>
              <a:t> </a:t>
            </a:r>
            <a:r>
              <a:rPr sz="700" dirty="0">
                <a:solidFill>
                  <a:srgbClr val="221F20"/>
                </a:solidFill>
                <a:latin typeface="Montserrat"/>
                <a:cs typeface="Montserrat"/>
              </a:rPr>
              <a:t>cubra</a:t>
            </a:r>
            <a:r>
              <a:rPr sz="700" spc="390" dirty="0">
                <a:solidFill>
                  <a:srgbClr val="221F20"/>
                </a:solidFill>
                <a:latin typeface="Montserrat"/>
                <a:cs typeface="Montserrat"/>
              </a:rPr>
              <a:t> </a:t>
            </a:r>
            <a:r>
              <a:rPr sz="700" dirty="0">
                <a:solidFill>
                  <a:srgbClr val="221F20"/>
                </a:solidFill>
                <a:latin typeface="Montserrat"/>
                <a:cs typeface="Montserrat"/>
              </a:rPr>
              <a:t>completamente</a:t>
            </a:r>
            <a:r>
              <a:rPr sz="700" spc="395" dirty="0">
                <a:solidFill>
                  <a:srgbClr val="221F20"/>
                </a:solidFill>
                <a:latin typeface="Montserrat"/>
                <a:cs typeface="Montserrat"/>
              </a:rPr>
              <a:t> </a:t>
            </a:r>
            <a:r>
              <a:rPr sz="700" dirty="0">
                <a:solidFill>
                  <a:srgbClr val="221F20"/>
                </a:solidFill>
                <a:latin typeface="Montserrat"/>
                <a:cs typeface="Montserrat"/>
              </a:rPr>
              <a:t>las</a:t>
            </a:r>
            <a:r>
              <a:rPr sz="700" spc="385" dirty="0">
                <a:solidFill>
                  <a:srgbClr val="221F20"/>
                </a:solidFill>
                <a:latin typeface="Montserrat"/>
                <a:cs typeface="Montserrat"/>
              </a:rPr>
              <a:t> </a:t>
            </a:r>
            <a:r>
              <a:rPr sz="700" spc="-10" dirty="0">
                <a:solidFill>
                  <a:srgbClr val="221F20"/>
                </a:solidFill>
                <a:latin typeface="Montserrat"/>
                <a:cs typeface="Montserrat"/>
              </a:rPr>
              <a:t>superficies</a:t>
            </a:r>
            <a:r>
              <a:rPr sz="700" spc="500" dirty="0">
                <a:solidFill>
                  <a:srgbClr val="221F20"/>
                </a:solidFill>
                <a:latin typeface="Montserrat"/>
                <a:cs typeface="Montserrat"/>
              </a:rPr>
              <a:t> </a:t>
            </a:r>
            <a:r>
              <a:rPr sz="700" dirty="0">
                <a:solidFill>
                  <a:srgbClr val="221F20"/>
                </a:solidFill>
                <a:latin typeface="Montserrat"/>
                <a:cs typeface="Montserrat"/>
              </a:rPr>
              <a:t>internas</a:t>
            </a:r>
            <a:r>
              <a:rPr sz="700" spc="440" dirty="0">
                <a:solidFill>
                  <a:srgbClr val="221F20"/>
                </a:solidFill>
                <a:latin typeface="Montserrat"/>
                <a:cs typeface="Montserrat"/>
              </a:rPr>
              <a:t> </a:t>
            </a:r>
            <a:r>
              <a:rPr sz="700" dirty="0">
                <a:solidFill>
                  <a:srgbClr val="221F20"/>
                </a:solidFill>
                <a:latin typeface="Montserrat"/>
                <a:cs typeface="Montserrat"/>
              </a:rPr>
              <a:t>y</a:t>
            </a:r>
            <a:r>
              <a:rPr sz="700" spc="430" dirty="0">
                <a:solidFill>
                  <a:srgbClr val="221F20"/>
                </a:solidFill>
                <a:latin typeface="Montserrat"/>
                <a:cs typeface="Montserrat"/>
              </a:rPr>
              <a:t> </a:t>
            </a:r>
            <a:r>
              <a:rPr sz="700" dirty="0">
                <a:solidFill>
                  <a:srgbClr val="221F20"/>
                </a:solidFill>
                <a:latin typeface="Montserrat"/>
                <a:cs typeface="Montserrat"/>
              </a:rPr>
              <a:t>finalmente</a:t>
            </a:r>
            <a:r>
              <a:rPr sz="700" spc="455" dirty="0">
                <a:solidFill>
                  <a:srgbClr val="221F20"/>
                </a:solidFill>
                <a:latin typeface="Montserrat"/>
                <a:cs typeface="Montserrat"/>
              </a:rPr>
              <a:t> </a:t>
            </a:r>
            <a:r>
              <a:rPr sz="700" dirty="0">
                <a:solidFill>
                  <a:srgbClr val="221F20"/>
                </a:solidFill>
                <a:latin typeface="Montserrat"/>
                <a:cs typeface="Montserrat"/>
              </a:rPr>
              <a:t>deseche</a:t>
            </a:r>
            <a:r>
              <a:rPr sz="700" spc="455" dirty="0">
                <a:solidFill>
                  <a:srgbClr val="221F20"/>
                </a:solidFill>
                <a:latin typeface="Montserrat"/>
                <a:cs typeface="Montserrat"/>
              </a:rPr>
              <a:t> </a:t>
            </a:r>
            <a:r>
              <a:rPr sz="700" dirty="0">
                <a:solidFill>
                  <a:srgbClr val="221F20"/>
                </a:solidFill>
                <a:latin typeface="Montserrat"/>
                <a:cs typeface="Montserrat"/>
              </a:rPr>
              <a:t>el</a:t>
            </a:r>
            <a:r>
              <a:rPr sz="700" spc="440" dirty="0">
                <a:solidFill>
                  <a:srgbClr val="221F20"/>
                </a:solidFill>
                <a:latin typeface="Montserrat"/>
                <a:cs typeface="Montserrat"/>
              </a:rPr>
              <a:t> </a:t>
            </a:r>
            <a:r>
              <a:rPr sz="700" spc="-10" dirty="0">
                <a:solidFill>
                  <a:srgbClr val="221F20"/>
                </a:solidFill>
                <a:latin typeface="Montserrat"/>
                <a:cs typeface="Montserrat"/>
              </a:rPr>
              <a:t>aceite.</a:t>
            </a:r>
            <a:r>
              <a:rPr sz="700" spc="500" dirty="0">
                <a:solidFill>
                  <a:srgbClr val="221F20"/>
                </a:solidFill>
                <a:latin typeface="Montserrat"/>
                <a:cs typeface="Montserrat"/>
              </a:rPr>
              <a:t> </a:t>
            </a:r>
            <a:r>
              <a:rPr sz="700" spc="-10" dirty="0">
                <a:solidFill>
                  <a:srgbClr val="221F20"/>
                </a:solidFill>
                <a:latin typeface="Montserrat"/>
                <a:cs typeface="Montserrat"/>
              </a:rPr>
              <a:t>sobrante.</a:t>
            </a:r>
            <a:endParaRPr sz="700">
              <a:latin typeface="Montserrat"/>
              <a:cs typeface="Montserrat"/>
            </a:endParaRPr>
          </a:p>
          <a:p>
            <a:pPr>
              <a:lnSpc>
                <a:spcPct val="100000"/>
              </a:lnSpc>
              <a:spcBef>
                <a:spcPts val="45"/>
              </a:spcBef>
              <a:buFont typeface="Arial"/>
              <a:buChar char="•"/>
            </a:pPr>
            <a:endParaRPr sz="650">
              <a:latin typeface="Montserrat"/>
              <a:cs typeface="Montserrat"/>
            </a:endParaRPr>
          </a:p>
          <a:p>
            <a:pPr marL="15240" marR="33020" algn="just">
              <a:lnSpc>
                <a:spcPct val="100000"/>
              </a:lnSpc>
              <a:spcBef>
                <a:spcPts val="5"/>
              </a:spcBef>
            </a:pPr>
            <a:r>
              <a:rPr sz="700" b="1" dirty="0">
                <a:solidFill>
                  <a:srgbClr val="221F1F"/>
                </a:solidFill>
                <a:latin typeface="Montserrat"/>
                <a:cs typeface="Montserrat"/>
              </a:rPr>
              <a:t>ADVERTENCIA:</a:t>
            </a:r>
            <a:r>
              <a:rPr sz="700" b="1" spc="110" dirty="0">
                <a:solidFill>
                  <a:srgbClr val="221F1F"/>
                </a:solidFill>
                <a:latin typeface="Montserrat"/>
                <a:cs typeface="Montserrat"/>
              </a:rPr>
              <a:t> </a:t>
            </a:r>
            <a:r>
              <a:rPr sz="700" b="1" dirty="0">
                <a:solidFill>
                  <a:srgbClr val="221F1F"/>
                </a:solidFill>
                <a:latin typeface="Montserrat"/>
                <a:cs typeface="Montserrat"/>
              </a:rPr>
              <a:t>La</a:t>
            </a:r>
            <a:r>
              <a:rPr sz="700" b="1" spc="114" dirty="0">
                <a:solidFill>
                  <a:srgbClr val="221F1F"/>
                </a:solidFill>
                <a:latin typeface="Montserrat"/>
                <a:cs typeface="Montserrat"/>
              </a:rPr>
              <a:t> </a:t>
            </a:r>
            <a:r>
              <a:rPr sz="700" b="1" dirty="0">
                <a:solidFill>
                  <a:srgbClr val="221F1F"/>
                </a:solidFill>
                <a:latin typeface="Montserrat"/>
                <a:cs typeface="Montserrat"/>
              </a:rPr>
              <a:t>gasolina</a:t>
            </a:r>
            <a:r>
              <a:rPr sz="700" b="1" spc="120" dirty="0">
                <a:solidFill>
                  <a:srgbClr val="221F1F"/>
                </a:solidFill>
                <a:latin typeface="Montserrat"/>
                <a:cs typeface="Montserrat"/>
              </a:rPr>
              <a:t> </a:t>
            </a:r>
            <a:r>
              <a:rPr sz="700" b="1" dirty="0">
                <a:solidFill>
                  <a:srgbClr val="221F1F"/>
                </a:solidFill>
                <a:latin typeface="Montserrat"/>
                <a:cs typeface="Montserrat"/>
              </a:rPr>
              <a:t>es</a:t>
            </a:r>
            <a:r>
              <a:rPr sz="700" b="1" spc="110" dirty="0">
                <a:solidFill>
                  <a:srgbClr val="221F1F"/>
                </a:solidFill>
                <a:latin typeface="Montserrat"/>
                <a:cs typeface="Montserrat"/>
              </a:rPr>
              <a:t> </a:t>
            </a:r>
            <a:r>
              <a:rPr sz="700" b="1" spc="-10" dirty="0">
                <a:solidFill>
                  <a:srgbClr val="221F1F"/>
                </a:solidFill>
                <a:latin typeface="Montserrat"/>
                <a:cs typeface="Montserrat"/>
              </a:rPr>
              <a:t>supremamente</a:t>
            </a:r>
            <a:r>
              <a:rPr sz="700" b="1" spc="500" dirty="0">
                <a:solidFill>
                  <a:srgbClr val="221F1F"/>
                </a:solidFill>
                <a:latin typeface="Montserrat"/>
                <a:cs typeface="Montserrat"/>
              </a:rPr>
              <a:t> </a:t>
            </a:r>
            <a:r>
              <a:rPr sz="700" b="1" dirty="0">
                <a:solidFill>
                  <a:srgbClr val="221F1F"/>
                </a:solidFill>
                <a:latin typeface="Montserrat"/>
                <a:cs typeface="Montserrat"/>
              </a:rPr>
              <a:t>inflamable</a:t>
            </a:r>
            <a:r>
              <a:rPr sz="700" b="1" spc="225" dirty="0">
                <a:solidFill>
                  <a:srgbClr val="221F1F"/>
                </a:solidFill>
                <a:latin typeface="Montserrat"/>
                <a:cs typeface="Montserrat"/>
              </a:rPr>
              <a:t> </a:t>
            </a:r>
            <a:r>
              <a:rPr sz="700" b="1" dirty="0">
                <a:solidFill>
                  <a:srgbClr val="221F1F"/>
                </a:solidFill>
                <a:latin typeface="Montserrat"/>
                <a:cs typeface="Montserrat"/>
              </a:rPr>
              <a:t>y</a:t>
            </a:r>
            <a:r>
              <a:rPr sz="700" b="1" spc="225" dirty="0">
                <a:solidFill>
                  <a:srgbClr val="221F1F"/>
                </a:solidFill>
                <a:latin typeface="Montserrat"/>
                <a:cs typeface="Montserrat"/>
              </a:rPr>
              <a:t> </a:t>
            </a:r>
            <a:r>
              <a:rPr sz="700" b="1" dirty="0">
                <a:solidFill>
                  <a:srgbClr val="221F1F"/>
                </a:solidFill>
                <a:latin typeface="Montserrat"/>
                <a:cs typeface="Montserrat"/>
              </a:rPr>
              <a:t>puede</a:t>
            </a:r>
            <a:r>
              <a:rPr sz="700" b="1" spc="220" dirty="0">
                <a:solidFill>
                  <a:srgbClr val="221F1F"/>
                </a:solidFill>
                <a:latin typeface="Montserrat"/>
                <a:cs typeface="Montserrat"/>
              </a:rPr>
              <a:t> </a:t>
            </a:r>
            <a:r>
              <a:rPr sz="700" b="1" dirty="0">
                <a:solidFill>
                  <a:srgbClr val="221F1F"/>
                </a:solidFill>
                <a:latin typeface="Montserrat"/>
                <a:cs typeface="Montserrat"/>
              </a:rPr>
              <a:t>ser</a:t>
            </a:r>
            <a:r>
              <a:rPr sz="700" b="1" spc="220" dirty="0">
                <a:solidFill>
                  <a:srgbClr val="221F1F"/>
                </a:solidFill>
                <a:latin typeface="Montserrat"/>
                <a:cs typeface="Montserrat"/>
              </a:rPr>
              <a:t> </a:t>
            </a:r>
            <a:r>
              <a:rPr sz="700" b="1" dirty="0">
                <a:solidFill>
                  <a:srgbClr val="221F1F"/>
                </a:solidFill>
                <a:latin typeface="Montserrat"/>
                <a:cs typeface="Montserrat"/>
              </a:rPr>
              <a:t>explosiva</a:t>
            </a:r>
            <a:r>
              <a:rPr sz="700" b="1" spc="229" dirty="0">
                <a:solidFill>
                  <a:srgbClr val="221F1F"/>
                </a:solidFill>
                <a:latin typeface="Montserrat"/>
                <a:cs typeface="Montserrat"/>
              </a:rPr>
              <a:t> </a:t>
            </a:r>
            <a:r>
              <a:rPr sz="700" b="1" dirty="0">
                <a:solidFill>
                  <a:srgbClr val="221F1F"/>
                </a:solidFill>
                <a:latin typeface="Montserrat"/>
                <a:cs typeface="Montserrat"/>
              </a:rPr>
              <a:t>en</a:t>
            </a:r>
            <a:r>
              <a:rPr sz="700" b="1" spc="220" dirty="0">
                <a:solidFill>
                  <a:srgbClr val="221F1F"/>
                </a:solidFill>
                <a:latin typeface="Montserrat"/>
                <a:cs typeface="Montserrat"/>
              </a:rPr>
              <a:t> </a:t>
            </a:r>
            <a:r>
              <a:rPr sz="700" b="1" spc="-10" dirty="0">
                <a:solidFill>
                  <a:srgbClr val="221F1F"/>
                </a:solidFill>
                <a:latin typeface="Montserrat"/>
                <a:cs typeface="Montserrat"/>
              </a:rPr>
              <a:t>ciertas</a:t>
            </a:r>
            <a:r>
              <a:rPr sz="700" b="1" spc="500" dirty="0">
                <a:solidFill>
                  <a:srgbClr val="221F1F"/>
                </a:solidFill>
                <a:latin typeface="Montserrat"/>
                <a:cs typeface="Montserrat"/>
              </a:rPr>
              <a:t> </a:t>
            </a:r>
            <a:r>
              <a:rPr sz="700" b="1" dirty="0">
                <a:solidFill>
                  <a:srgbClr val="221F1F"/>
                </a:solidFill>
                <a:latin typeface="Montserrat"/>
                <a:cs typeface="Montserrat"/>
              </a:rPr>
              <a:t>condiciones.</a:t>
            </a:r>
            <a:r>
              <a:rPr sz="700" b="1" spc="375" dirty="0">
                <a:solidFill>
                  <a:srgbClr val="221F1F"/>
                </a:solidFill>
                <a:latin typeface="Montserrat"/>
                <a:cs typeface="Montserrat"/>
              </a:rPr>
              <a:t>  </a:t>
            </a:r>
            <a:r>
              <a:rPr sz="700" b="1" dirty="0">
                <a:solidFill>
                  <a:srgbClr val="221F1F"/>
                </a:solidFill>
                <a:latin typeface="Montserrat"/>
                <a:cs typeface="Montserrat"/>
              </a:rPr>
              <a:t>Ponga</a:t>
            </a:r>
            <a:r>
              <a:rPr sz="700" b="1" spc="375" dirty="0">
                <a:solidFill>
                  <a:srgbClr val="221F1F"/>
                </a:solidFill>
                <a:latin typeface="Montserrat"/>
                <a:cs typeface="Montserrat"/>
              </a:rPr>
              <a:t>  </a:t>
            </a:r>
            <a:r>
              <a:rPr sz="700" b="1" dirty="0">
                <a:solidFill>
                  <a:srgbClr val="221F1F"/>
                </a:solidFill>
                <a:latin typeface="Montserrat"/>
                <a:cs typeface="Montserrat"/>
              </a:rPr>
              <a:t>el</a:t>
            </a:r>
            <a:r>
              <a:rPr sz="700" b="1" spc="375" dirty="0">
                <a:solidFill>
                  <a:srgbClr val="221F1F"/>
                </a:solidFill>
                <a:latin typeface="Montserrat"/>
                <a:cs typeface="Montserrat"/>
              </a:rPr>
              <a:t>  </a:t>
            </a:r>
            <a:r>
              <a:rPr sz="700" b="1" dirty="0">
                <a:solidFill>
                  <a:srgbClr val="221F1F"/>
                </a:solidFill>
                <a:latin typeface="Montserrat"/>
                <a:cs typeface="Montserrat"/>
              </a:rPr>
              <a:t>interruptor</a:t>
            </a:r>
            <a:r>
              <a:rPr sz="700" b="1" spc="370"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encendido</a:t>
            </a:r>
            <a:r>
              <a:rPr sz="700" b="1" spc="140" dirty="0">
                <a:solidFill>
                  <a:srgbClr val="221F1F"/>
                </a:solidFill>
                <a:latin typeface="Montserrat"/>
                <a:cs typeface="Montserrat"/>
              </a:rPr>
              <a:t> </a:t>
            </a:r>
            <a:r>
              <a:rPr sz="700" b="1" dirty="0">
                <a:solidFill>
                  <a:srgbClr val="221F1F"/>
                </a:solidFill>
                <a:latin typeface="Montserrat"/>
                <a:cs typeface="Montserrat"/>
              </a:rPr>
              <a:t>en</a:t>
            </a:r>
            <a:r>
              <a:rPr sz="700" b="1" spc="140" dirty="0">
                <a:solidFill>
                  <a:srgbClr val="221F1F"/>
                </a:solidFill>
                <a:latin typeface="Montserrat"/>
                <a:cs typeface="Montserrat"/>
              </a:rPr>
              <a:t> </a:t>
            </a:r>
            <a:r>
              <a:rPr sz="700" b="1" dirty="0">
                <a:solidFill>
                  <a:srgbClr val="221F1F"/>
                </a:solidFill>
                <a:latin typeface="Montserrat"/>
                <a:cs typeface="Montserrat"/>
              </a:rPr>
              <a:t>“OFF”.</a:t>
            </a:r>
            <a:r>
              <a:rPr sz="700" b="1" spc="135" dirty="0">
                <a:solidFill>
                  <a:srgbClr val="221F1F"/>
                </a:solidFill>
                <a:latin typeface="Montserrat"/>
                <a:cs typeface="Montserrat"/>
              </a:rPr>
              <a:t> </a:t>
            </a:r>
            <a:r>
              <a:rPr sz="700" b="1" dirty="0">
                <a:solidFill>
                  <a:srgbClr val="221F1F"/>
                </a:solidFill>
                <a:latin typeface="Montserrat"/>
                <a:cs typeface="Montserrat"/>
              </a:rPr>
              <a:t>No</a:t>
            </a:r>
            <a:r>
              <a:rPr sz="700" b="1" spc="155" dirty="0">
                <a:solidFill>
                  <a:srgbClr val="221F1F"/>
                </a:solidFill>
                <a:latin typeface="Montserrat"/>
                <a:cs typeface="Montserrat"/>
              </a:rPr>
              <a:t> </a:t>
            </a:r>
            <a:r>
              <a:rPr sz="700" b="1" dirty="0">
                <a:solidFill>
                  <a:srgbClr val="221F1F"/>
                </a:solidFill>
                <a:latin typeface="Montserrat"/>
                <a:cs typeface="Montserrat"/>
              </a:rPr>
              <a:t>fume.</a:t>
            </a:r>
            <a:r>
              <a:rPr sz="700" b="1" spc="145" dirty="0">
                <a:solidFill>
                  <a:srgbClr val="221F1F"/>
                </a:solidFill>
                <a:latin typeface="Montserrat"/>
                <a:cs typeface="Montserrat"/>
              </a:rPr>
              <a:t> </a:t>
            </a:r>
            <a:r>
              <a:rPr sz="700" b="1" dirty="0">
                <a:solidFill>
                  <a:srgbClr val="221F1F"/>
                </a:solidFill>
                <a:latin typeface="Montserrat"/>
                <a:cs typeface="Montserrat"/>
              </a:rPr>
              <a:t>Asegúrese</a:t>
            </a:r>
            <a:r>
              <a:rPr sz="700" b="1" spc="14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que</a:t>
            </a:r>
            <a:r>
              <a:rPr sz="700" b="1" spc="270" dirty="0">
                <a:solidFill>
                  <a:srgbClr val="221F1F"/>
                </a:solidFill>
                <a:latin typeface="Montserrat"/>
                <a:cs typeface="Montserrat"/>
              </a:rPr>
              <a:t> </a:t>
            </a:r>
            <a:r>
              <a:rPr sz="700" b="1" dirty="0">
                <a:solidFill>
                  <a:srgbClr val="221F1F"/>
                </a:solidFill>
                <a:latin typeface="Montserrat"/>
                <a:cs typeface="Montserrat"/>
              </a:rPr>
              <a:t>la</a:t>
            </a:r>
            <a:r>
              <a:rPr sz="700" b="1" spc="275" dirty="0">
                <a:solidFill>
                  <a:srgbClr val="221F1F"/>
                </a:solidFill>
                <a:latin typeface="Montserrat"/>
                <a:cs typeface="Montserrat"/>
              </a:rPr>
              <a:t> </a:t>
            </a:r>
            <a:r>
              <a:rPr sz="700" b="1" dirty="0">
                <a:solidFill>
                  <a:srgbClr val="221F1F"/>
                </a:solidFill>
                <a:latin typeface="Montserrat"/>
                <a:cs typeface="Montserrat"/>
              </a:rPr>
              <a:t>zona</a:t>
            </a:r>
            <a:r>
              <a:rPr sz="700" b="1" spc="270" dirty="0">
                <a:solidFill>
                  <a:srgbClr val="221F1F"/>
                </a:solidFill>
                <a:latin typeface="Montserrat"/>
                <a:cs typeface="Montserrat"/>
              </a:rPr>
              <a:t> </a:t>
            </a:r>
            <a:r>
              <a:rPr sz="700" b="1" dirty="0">
                <a:solidFill>
                  <a:srgbClr val="221F1F"/>
                </a:solidFill>
                <a:latin typeface="Montserrat"/>
                <a:cs typeface="Montserrat"/>
              </a:rPr>
              <a:t>esté</a:t>
            </a:r>
            <a:r>
              <a:rPr sz="700" b="1" spc="280" dirty="0">
                <a:solidFill>
                  <a:srgbClr val="221F1F"/>
                </a:solidFill>
                <a:latin typeface="Montserrat"/>
                <a:cs typeface="Montserrat"/>
              </a:rPr>
              <a:t> </a:t>
            </a:r>
            <a:r>
              <a:rPr sz="700" b="1" dirty="0">
                <a:solidFill>
                  <a:srgbClr val="221F1F"/>
                </a:solidFill>
                <a:latin typeface="Montserrat"/>
                <a:cs typeface="Montserrat"/>
              </a:rPr>
              <a:t>bien</a:t>
            </a:r>
            <a:r>
              <a:rPr sz="700" b="1" spc="275" dirty="0">
                <a:solidFill>
                  <a:srgbClr val="221F1F"/>
                </a:solidFill>
                <a:latin typeface="Montserrat"/>
                <a:cs typeface="Montserrat"/>
              </a:rPr>
              <a:t> </a:t>
            </a:r>
            <a:r>
              <a:rPr sz="700" b="1" dirty="0">
                <a:solidFill>
                  <a:srgbClr val="221F1F"/>
                </a:solidFill>
                <a:latin typeface="Montserrat"/>
                <a:cs typeface="Montserrat"/>
              </a:rPr>
              <a:t>ventilada</a:t>
            </a:r>
            <a:r>
              <a:rPr sz="700" b="1" spc="280" dirty="0">
                <a:solidFill>
                  <a:srgbClr val="221F1F"/>
                </a:solidFill>
                <a:latin typeface="Montserrat"/>
                <a:cs typeface="Montserrat"/>
              </a:rPr>
              <a:t> </a:t>
            </a:r>
            <a:r>
              <a:rPr sz="700" b="1" dirty="0">
                <a:solidFill>
                  <a:srgbClr val="221F1F"/>
                </a:solidFill>
                <a:latin typeface="Montserrat"/>
                <a:cs typeface="Montserrat"/>
              </a:rPr>
              <a:t>y</a:t>
            </a:r>
            <a:r>
              <a:rPr sz="700" b="1" spc="280" dirty="0">
                <a:solidFill>
                  <a:srgbClr val="221F1F"/>
                </a:solidFill>
                <a:latin typeface="Montserrat"/>
                <a:cs typeface="Montserrat"/>
              </a:rPr>
              <a:t> </a:t>
            </a:r>
            <a:r>
              <a:rPr sz="700" b="1" dirty="0">
                <a:solidFill>
                  <a:srgbClr val="221F1F"/>
                </a:solidFill>
                <a:latin typeface="Montserrat"/>
                <a:cs typeface="Montserrat"/>
              </a:rPr>
              <a:t>libre</a:t>
            </a:r>
            <a:r>
              <a:rPr sz="700" b="1" spc="28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llamas</a:t>
            </a:r>
            <a:r>
              <a:rPr sz="700" b="1" spc="340" dirty="0">
                <a:solidFill>
                  <a:srgbClr val="221F1F"/>
                </a:solidFill>
                <a:latin typeface="Montserrat"/>
                <a:cs typeface="Montserrat"/>
              </a:rPr>
              <a:t> </a:t>
            </a:r>
            <a:r>
              <a:rPr sz="700" b="1" dirty="0">
                <a:solidFill>
                  <a:srgbClr val="221F1F"/>
                </a:solidFill>
                <a:latin typeface="Montserrat"/>
                <a:cs typeface="Montserrat"/>
              </a:rPr>
              <a:t>o</a:t>
            </a:r>
            <a:r>
              <a:rPr sz="700" b="1" spc="335" dirty="0">
                <a:solidFill>
                  <a:srgbClr val="221F1F"/>
                </a:solidFill>
                <a:latin typeface="Montserrat"/>
                <a:cs typeface="Montserrat"/>
              </a:rPr>
              <a:t> </a:t>
            </a:r>
            <a:r>
              <a:rPr sz="700" b="1" dirty="0">
                <a:solidFill>
                  <a:srgbClr val="221F1F"/>
                </a:solidFill>
                <a:latin typeface="Montserrat"/>
                <a:cs typeface="Montserrat"/>
              </a:rPr>
              <a:t>chispas,</a:t>
            </a:r>
            <a:r>
              <a:rPr sz="700" b="1" spc="360" dirty="0">
                <a:solidFill>
                  <a:srgbClr val="221F1F"/>
                </a:solidFill>
                <a:latin typeface="Montserrat"/>
                <a:cs typeface="Montserrat"/>
              </a:rPr>
              <a:t> </a:t>
            </a:r>
            <a:r>
              <a:rPr sz="700" b="1" dirty="0">
                <a:solidFill>
                  <a:srgbClr val="221F1F"/>
                </a:solidFill>
                <a:latin typeface="Montserrat"/>
                <a:cs typeface="Montserrat"/>
              </a:rPr>
              <a:t>incluyendo</a:t>
            </a:r>
            <a:r>
              <a:rPr sz="700" b="1" spc="350" dirty="0">
                <a:solidFill>
                  <a:srgbClr val="221F1F"/>
                </a:solidFill>
                <a:latin typeface="Montserrat"/>
                <a:cs typeface="Montserrat"/>
              </a:rPr>
              <a:t> </a:t>
            </a:r>
            <a:r>
              <a:rPr sz="700" b="1" dirty="0">
                <a:solidFill>
                  <a:srgbClr val="221F1F"/>
                </a:solidFill>
                <a:latin typeface="Montserrat"/>
                <a:cs typeface="Montserrat"/>
              </a:rPr>
              <a:t>aparatos</a:t>
            </a:r>
            <a:r>
              <a:rPr sz="700" b="1" spc="345" dirty="0">
                <a:solidFill>
                  <a:srgbClr val="221F1F"/>
                </a:solidFill>
                <a:latin typeface="Montserrat"/>
                <a:cs typeface="Montserrat"/>
              </a:rPr>
              <a:t> </a:t>
            </a:r>
            <a:r>
              <a:rPr sz="700" b="1" spc="-25" dirty="0">
                <a:solidFill>
                  <a:srgbClr val="221F1F"/>
                </a:solidFill>
                <a:latin typeface="Montserrat"/>
                <a:cs typeface="Montserrat"/>
              </a:rPr>
              <a:t>con</a:t>
            </a:r>
            <a:r>
              <a:rPr sz="700" b="1" spc="500" dirty="0">
                <a:solidFill>
                  <a:srgbClr val="221F1F"/>
                </a:solidFill>
                <a:latin typeface="Montserrat"/>
                <a:cs typeface="Montserrat"/>
              </a:rPr>
              <a:t> </a:t>
            </a:r>
            <a:r>
              <a:rPr sz="700" b="1" dirty="0">
                <a:solidFill>
                  <a:srgbClr val="221F1F"/>
                </a:solidFill>
                <a:latin typeface="Montserrat"/>
                <a:cs typeface="Montserrat"/>
              </a:rPr>
              <a:t>llama</a:t>
            </a:r>
            <a:r>
              <a:rPr sz="700" b="1" spc="-10" dirty="0">
                <a:solidFill>
                  <a:srgbClr val="221F1F"/>
                </a:solidFill>
                <a:latin typeface="Montserrat"/>
                <a:cs typeface="Montserrat"/>
              </a:rPr>
              <a:t> piloto.</a:t>
            </a:r>
            <a:endParaRPr sz="700">
              <a:latin typeface="Montserrat"/>
              <a:cs typeface="Montserrat"/>
            </a:endParaRPr>
          </a:p>
          <a:p>
            <a:pPr>
              <a:lnSpc>
                <a:spcPct val="100000"/>
              </a:lnSpc>
              <a:spcBef>
                <a:spcPts val="20"/>
              </a:spcBef>
            </a:pPr>
            <a:endParaRPr sz="1000">
              <a:latin typeface="Montserrat"/>
              <a:cs typeface="Montserrat"/>
            </a:endParaRPr>
          </a:p>
          <a:p>
            <a:pPr marL="184785" marR="35560" indent="-172720" algn="just">
              <a:lnSpc>
                <a:spcPct val="100000"/>
              </a:lnSpc>
              <a:buFont typeface="Arial"/>
              <a:buChar char="•"/>
              <a:tabLst>
                <a:tab pos="185420" algn="l"/>
              </a:tabLst>
            </a:pPr>
            <a:r>
              <a:rPr sz="700" dirty="0">
                <a:solidFill>
                  <a:srgbClr val="221F1F"/>
                </a:solidFill>
                <a:latin typeface="Montserrat"/>
                <a:cs typeface="Montserrat"/>
              </a:rPr>
              <a:t>Retire</a:t>
            </a:r>
            <a:r>
              <a:rPr sz="700" spc="-25" dirty="0">
                <a:solidFill>
                  <a:srgbClr val="221F1F"/>
                </a:solidFill>
                <a:latin typeface="Montserrat"/>
                <a:cs typeface="Montserrat"/>
              </a:rPr>
              <a:t> </a:t>
            </a:r>
            <a:r>
              <a:rPr sz="700" dirty="0">
                <a:solidFill>
                  <a:srgbClr val="221F1F"/>
                </a:solidFill>
                <a:latin typeface="Montserrat"/>
                <a:cs typeface="Montserrat"/>
              </a:rPr>
              <a:t>la bujía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dirty="0">
                <a:solidFill>
                  <a:srgbClr val="221F1F"/>
                </a:solidFill>
                <a:latin typeface="Montserrat"/>
                <a:cs typeface="Montserrat"/>
              </a:rPr>
              <a:t>aplique varias</a:t>
            </a:r>
            <a:r>
              <a:rPr sz="700" spc="-10" dirty="0">
                <a:solidFill>
                  <a:srgbClr val="221F1F"/>
                </a:solidFill>
                <a:latin typeface="Montserrat"/>
                <a:cs typeface="Montserrat"/>
              </a:rPr>
              <a:t> </a:t>
            </a:r>
            <a:r>
              <a:rPr sz="700" dirty="0">
                <a:solidFill>
                  <a:srgbClr val="221F1F"/>
                </a:solidFill>
                <a:latin typeface="Montserrat"/>
                <a:cs typeface="Montserrat"/>
              </a:rPr>
              <a:t>gotas</a:t>
            </a:r>
            <a:r>
              <a:rPr sz="700" spc="-1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aceite</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2T 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cilindro.</a:t>
            </a:r>
            <a:r>
              <a:rPr sz="700" spc="5" dirty="0">
                <a:solidFill>
                  <a:srgbClr val="221F1F"/>
                </a:solidFill>
                <a:latin typeface="Montserrat"/>
                <a:cs typeface="Montserrat"/>
              </a:rPr>
              <a:t> </a:t>
            </a:r>
            <a:r>
              <a:rPr sz="700" dirty="0">
                <a:solidFill>
                  <a:srgbClr val="221F1F"/>
                </a:solidFill>
                <a:latin typeface="Montserrat"/>
                <a:cs typeface="Montserrat"/>
              </a:rPr>
              <a:t>Gire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5" dirty="0">
                <a:solidFill>
                  <a:srgbClr val="221F1F"/>
                </a:solidFill>
                <a:latin typeface="Montserrat"/>
                <a:cs typeface="Montserrat"/>
              </a:rPr>
              <a:t> </a:t>
            </a:r>
            <a:r>
              <a:rPr sz="700" spc="-10" dirty="0">
                <a:solidFill>
                  <a:srgbClr val="221F1F"/>
                </a:solidFill>
                <a:latin typeface="Montserrat"/>
                <a:cs typeface="Montserrat"/>
              </a:rPr>
              <a:t>lentamente</a:t>
            </a:r>
            <a:r>
              <a:rPr sz="700" spc="500" dirty="0">
                <a:solidFill>
                  <a:srgbClr val="221F1F"/>
                </a:solidFill>
                <a:latin typeface="Montserrat"/>
                <a:cs typeface="Montserrat"/>
              </a:rPr>
              <a:t> </a:t>
            </a:r>
            <a:r>
              <a:rPr sz="700" dirty="0">
                <a:solidFill>
                  <a:srgbClr val="221F1F"/>
                </a:solidFill>
                <a:latin typeface="Montserrat"/>
                <a:cs typeface="Montserrat"/>
              </a:rPr>
              <a:t>varias</a:t>
            </a:r>
            <a:r>
              <a:rPr sz="700" spc="440" dirty="0">
                <a:solidFill>
                  <a:srgbClr val="221F1F"/>
                </a:solidFill>
                <a:latin typeface="Montserrat"/>
                <a:cs typeface="Montserrat"/>
              </a:rPr>
              <a:t> </a:t>
            </a:r>
            <a:r>
              <a:rPr sz="700" dirty="0">
                <a:solidFill>
                  <a:srgbClr val="221F1F"/>
                </a:solidFill>
                <a:latin typeface="Montserrat"/>
                <a:cs typeface="Montserrat"/>
              </a:rPr>
              <a:t>veces</a:t>
            </a:r>
            <a:r>
              <a:rPr sz="700" spc="440" dirty="0">
                <a:solidFill>
                  <a:srgbClr val="221F1F"/>
                </a:solidFill>
                <a:latin typeface="Montserrat"/>
                <a:cs typeface="Montserrat"/>
              </a:rPr>
              <a:t> </a:t>
            </a:r>
            <a:r>
              <a:rPr sz="700" dirty="0">
                <a:solidFill>
                  <a:srgbClr val="221F1F"/>
                </a:solidFill>
                <a:latin typeface="Montserrat"/>
                <a:cs typeface="Montserrat"/>
              </a:rPr>
              <a:t>para</a:t>
            </a:r>
            <a:r>
              <a:rPr sz="700" spc="440" dirty="0">
                <a:solidFill>
                  <a:srgbClr val="221F1F"/>
                </a:solidFill>
                <a:latin typeface="Montserrat"/>
                <a:cs typeface="Montserrat"/>
              </a:rPr>
              <a:t> </a:t>
            </a:r>
            <a:r>
              <a:rPr sz="700" dirty="0">
                <a:solidFill>
                  <a:srgbClr val="221F1F"/>
                </a:solidFill>
                <a:latin typeface="Montserrat"/>
                <a:cs typeface="Montserrat"/>
              </a:rPr>
              <a:t>recubrir</a:t>
            </a:r>
            <a:r>
              <a:rPr sz="700" spc="440" dirty="0">
                <a:solidFill>
                  <a:srgbClr val="221F1F"/>
                </a:solidFill>
                <a:latin typeface="Montserrat"/>
                <a:cs typeface="Montserrat"/>
              </a:rPr>
              <a:t> </a:t>
            </a:r>
            <a:r>
              <a:rPr sz="700" dirty="0">
                <a:solidFill>
                  <a:srgbClr val="221F1F"/>
                </a:solidFill>
                <a:latin typeface="Montserrat"/>
                <a:cs typeface="Montserrat"/>
              </a:rPr>
              <a:t>la</a:t>
            </a:r>
            <a:r>
              <a:rPr sz="700" spc="455" dirty="0">
                <a:solidFill>
                  <a:srgbClr val="221F1F"/>
                </a:solidFill>
                <a:latin typeface="Montserrat"/>
                <a:cs typeface="Montserrat"/>
              </a:rPr>
              <a:t> </a:t>
            </a:r>
            <a:r>
              <a:rPr sz="700" dirty="0">
                <a:solidFill>
                  <a:srgbClr val="221F1F"/>
                </a:solidFill>
                <a:latin typeface="Montserrat"/>
                <a:cs typeface="Montserrat"/>
              </a:rPr>
              <a:t>pared</a:t>
            </a:r>
            <a:r>
              <a:rPr sz="700" spc="445"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cilindro</a:t>
            </a:r>
            <a:r>
              <a:rPr sz="700" spc="-2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vuelva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instalar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bujía.</a:t>
            </a:r>
            <a:endParaRPr sz="700">
              <a:latin typeface="Montserrat"/>
              <a:cs typeface="Montserrat"/>
            </a:endParaRPr>
          </a:p>
          <a:p>
            <a:pPr>
              <a:lnSpc>
                <a:spcPct val="100000"/>
              </a:lnSpc>
              <a:spcBef>
                <a:spcPts val="50"/>
              </a:spcBef>
              <a:buFont typeface="Arial"/>
              <a:buChar char="•"/>
            </a:pPr>
            <a:endParaRPr sz="650">
              <a:latin typeface="Montserrat"/>
              <a:cs typeface="Montserrat"/>
            </a:endParaRPr>
          </a:p>
          <a:p>
            <a:pPr marL="186055" indent="-171450">
              <a:lnSpc>
                <a:spcPct val="100000"/>
              </a:lnSpc>
              <a:buFont typeface="Arial"/>
              <a:buChar char="•"/>
              <a:tabLst>
                <a:tab pos="186055" algn="l"/>
                <a:tab pos="186690" algn="l"/>
                <a:tab pos="718185" algn="l"/>
                <a:tab pos="942340" algn="l"/>
                <a:tab pos="1421130" algn="l"/>
                <a:tab pos="1681480" algn="l"/>
                <a:tab pos="1946910" algn="l"/>
              </a:tabLst>
            </a:pPr>
            <a:r>
              <a:rPr sz="700" spc="-10" dirty="0">
                <a:latin typeface="Montserrat"/>
                <a:cs typeface="Montserrat"/>
              </a:rPr>
              <a:t>Reduzca</a:t>
            </a:r>
            <a:r>
              <a:rPr sz="700" dirty="0">
                <a:latin typeface="Montserrat"/>
                <a:cs typeface="Montserrat"/>
              </a:rPr>
              <a:t>	</a:t>
            </a:r>
            <a:r>
              <a:rPr sz="700" spc="-25" dirty="0">
                <a:latin typeface="Montserrat"/>
                <a:cs typeface="Montserrat"/>
              </a:rPr>
              <a:t>la</a:t>
            </a:r>
            <a:r>
              <a:rPr sz="700" dirty="0">
                <a:latin typeface="Montserrat"/>
                <a:cs typeface="Montserrat"/>
              </a:rPr>
              <a:t>	</a:t>
            </a:r>
            <a:r>
              <a:rPr sz="700" spc="-10" dirty="0">
                <a:latin typeface="Montserrat"/>
                <a:cs typeface="Montserrat"/>
              </a:rPr>
              <a:t>presión</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25" dirty="0">
                <a:latin typeface="Montserrat"/>
                <a:cs typeface="Montserrat"/>
              </a:rPr>
              <a:t>las</a:t>
            </a:r>
            <a:r>
              <a:rPr sz="700" dirty="0">
                <a:latin typeface="Montserrat"/>
                <a:cs typeface="Montserrat"/>
              </a:rPr>
              <a:t>	</a:t>
            </a:r>
            <a:r>
              <a:rPr sz="700" spc="-10" dirty="0">
                <a:latin typeface="Montserrat"/>
                <a:cs typeface="Montserrat"/>
              </a:rPr>
              <a:t>llantas</a:t>
            </a:r>
            <a:endParaRPr sz="700">
              <a:latin typeface="Montserrat"/>
              <a:cs typeface="Montserrat"/>
            </a:endParaRPr>
          </a:p>
          <a:p>
            <a:pPr marL="186055">
              <a:lnSpc>
                <a:spcPct val="100000"/>
              </a:lnSpc>
            </a:pPr>
            <a:r>
              <a:rPr sz="700" spc="-10" dirty="0">
                <a:latin typeface="Montserrat"/>
                <a:cs typeface="Montserrat"/>
              </a:rPr>
              <a:t>aproximadamente</a:t>
            </a:r>
            <a:r>
              <a:rPr sz="700" spc="50" dirty="0">
                <a:latin typeface="Montserrat"/>
                <a:cs typeface="Montserrat"/>
              </a:rPr>
              <a:t> </a:t>
            </a:r>
            <a:r>
              <a:rPr sz="700" dirty="0">
                <a:latin typeface="Montserrat"/>
                <a:cs typeface="Montserrat"/>
              </a:rPr>
              <a:t>en</a:t>
            </a:r>
            <a:r>
              <a:rPr sz="700" spc="30" dirty="0">
                <a:latin typeface="Montserrat"/>
                <a:cs typeface="Montserrat"/>
              </a:rPr>
              <a:t> </a:t>
            </a:r>
            <a:r>
              <a:rPr sz="700" spc="-20" dirty="0">
                <a:latin typeface="Montserrat"/>
                <a:cs typeface="Montserrat"/>
              </a:rPr>
              <a:t>20%.</a:t>
            </a:r>
            <a:endParaRPr sz="700">
              <a:latin typeface="Montserrat"/>
              <a:cs typeface="Montserrat"/>
            </a:endParaRPr>
          </a:p>
        </p:txBody>
      </p:sp>
      <p:sp>
        <p:nvSpPr>
          <p:cNvPr id="5" name="object 5"/>
          <p:cNvSpPr txBox="1">
            <a:spLocks noGrp="1"/>
          </p:cNvSpPr>
          <p:nvPr>
            <p:ph sz="half" idx="3"/>
          </p:nvPr>
        </p:nvSpPr>
        <p:spPr>
          <a:prstGeom prst="rect">
            <a:avLst/>
          </a:prstGeom>
        </p:spPr>
        <p:txBody>
          <a:bodyPr vert="horz" wrap="square" lIns="0" tIns="12065" rIns="0" bIns="0" rtlCol="0">
            <a:spAutoFit/>
          </a:bodyPr>
          <a:lstStyle/>
          <a:p>
            <a:pPr marL="184785" marR="8255" indent="-172720" algn="just">
              <a:lnSpc>
                <a:spcPct val="100000"/>
              </a:lnSpc>
              <a:spcBef>
                <a:spcPts val="95"/>
              </a:spcBef>
              <a:buFont typeface="Arial"/>
              <a:buChar char="•"/>
              <a:tabLst>
                <a:tab pos="185420" algn="l"/>
              </a:tabLst>
            </a:pPr>
            <a:r>
              <a:rPr dirty="0"/>
              <a:t>Coloque</a:t>
            </a:r>
            <a:r>
              <a:rPr spc="5" dirty="0"/>
              <a:t> </a:t>
            </a:r>
            <a:r>
              <a:rPr dirty="0"/>
              <a:t>el</a:t>
            </a:r>
            <a:r>
              <a:rPr spc="15" dirty="0"/>
              <a:t> </a:t>
            </a:r>
            <a:r>
              <a:rPr dirty="0"/>
              <a:t>Vehículo sobre</a:t>
            </a:r>
            <a:r>
              <a:rPr spc="15" dirty="0"/>
              <a:t> </a:t>
            </a:r>
            <a:r>
              <a:rPr dirty="0"/>
              <a:t>un cajón</a:t>
            </a:r>
            <a:r>
              <a:rPr spc="5" dirty="0"/>
              <a:t> </a:t>
            </a:r>
            <a:r>
              <a:rPr dirty="0"/>
              <a:t>o</a:t>
            </a:r>
            <a:r>
              <a:rPr spc="5" dirty="0"/>
              <a:t> </a:t>
            </a:r>
            <a:r>
              <a:rPr spc="-10" dirty="0"/>
              <a:t>soporte,</a:t>
            </a:r>
            <a:r>
              <a:rPr spc="500" dirty="0"/>
              <a:t> </a:t>
            </a:r>
            <a:r>
              <a:rPr dirty="0"/>
              <a:t>de</a:t>
            </a:r>
            <a:r>
              <a:rPr spc="170" dirty="0"/>
              <a:t>  </a:t>
            </a:r>
            <a:r>
              <a:rPr dirty="0"/>
              <a:t>manera</a:t>
            </a:r>
            <a:r>
              <a:rPr spc="170" dirty="0"/>
              <a:t>  </a:t>
            </a:r>
            <a:r>
              <a:rPr dirty="0"/>
              <a:t>que</a:t>
            </a:r>
            <a:r>
              <a:rPr spc="180" dirty="0"/>
              <a:t>  </a:t>
            </a:r>
            <a:r>
              <a:rPr dirty="0"/>
              <a:t>ambas</a:t>
            </a:r>
            <a:r>
              <a:rPr spc="170" dirty="0"/>
              <a:t>  </a:t>
            </a:r>
            <a:r>
              <a:rPr dirty="0"/>
              <a:t>ruedas</a:t>
            </a:r>
            <a:r>
              <a:rPr spc="170" dirty="0"/>
              <a:t>  </a:t>
            </a:r>
            <a:r>
              <a:rPr spc="-10" dirty="0"/>
              <a:t>queden</a:t>
            </a:r>
            <a:r>
              <a:rPr spc="500" dirty="0"/>
              <a:t> </a:t>
            </a:r>
            <a:r>
              <a:rPr dirty="0"/>
              <a:t>levantadas</a:t>
            </a:r>
            <a:r>
              <a:rPr spc="225" dirty="0"/>
              <a:t> </a:t>
            </a:r>
            <a:r>
              <a:rPr dirty="0"/>
              <a:t>del</a:t>
            </a:r>
            <a:r>
              <a:rPr spc="229" dirty="0"/>
              <a:t> </a:t>
            </a:r>
            <a:r>
              <a:rPr dirty="0"/>
              <a:t>piso.</a:t>
            </a:r>
            <a:r>
              <a:rPr spc="220" dirty="0"/>
              <a:t> </a:t>
            </a:r>
            <a:r>
              <a:rPr dirty="0"/>
              <a:t>(Si</a:t>
            </a:r>
            <a:r>
              <a:rPr spc="235" dirty="0"/>
              <a:t> </a:t>
            </a:r>
            <a:r>
              <a:rPr dirty="0"/>
              <a:t>esto</a:t>
            </a:r>
            <a:r>
              <a:rPr spc="235" dirty="0"/>
              <a:t> </a:t>
            </a:r>
            <a:r>
              <a:rPr dirty="0"/>
              <a:t>no</a:t>
            </a:r>
            <a:r>
              <a:rPr spc="229" dirty="0"/>
              <a:t> </a:t>
            </a:r>
            <a:r>
              <a:rPr dirty="0"/>
              <a:t>es</a:t>
            </a:r>
            <a:r>
              <a:rPr spc="225" dirty="0"/>
              <a:t> </a:t>
            </a:r>
            <a:r>
              <a:rPr spc="-10" dirty="0"/>
              <a:t>posible,</a:t>
            </a:r>
            <a:r>
              <a:rPr spc="500" dirty="0"/>
              <a:t> </a:t>
            </a:r>
            <a:r>
              <a:rPr dirty="0"/>
              <a:t>coloque</a:t>
            </a:r>
            <a:r>
              <a:rPr spc="295" dirty="0"/>
              <a:t> </a:t>
            </a:r>
            <a:r>
              <a:rPr dirty="0"/>
              <a:t>tablas</a:t>
            </a:r>
            <a:r>
              <a:rPr spc="305" dirty="0"/>
              <a:t> </a:t>
            </a:r>
            <a:r>
              <a:rPr dirty="0"/>
              <a:t>debajo</a:t>
            </a:r>
            <a:r>
              <a:rPr spc="300" dirty="0"/>
              <a:t> </a:t>
            </a:r>
            <a:r>
              <a:rPr dirty="0"/>
              <a:t>de</a:t>
            </a:r>
            <a:r>
              <a:rPr spc="300" dirty="0"/>
              <a:t> </a:t>
            </a:r>
            <a:r>
              <a:rPr dirty="0"/>
              <a:t>las</a:t>
            </a:r>
            <a:r>
              <a:rPr spc="295" dirty="0"/>
              <a:t> </a:t>
            </a:r>
            <a:r>
              <a:rPr dirty="0"/>
              <a:t>ruedas</a:t>
            </a:r>
            <a:r>
              <a:rPr spc="300" dirty="0"/>
              <a:t> </a:t>
            </a:r>
            <a:r>
              <a:rPr spc="-20" dirty="0"/>
              <a:t>para</a:t>
            </a:r>
            <a:r>
              <a:rPr spc="500" dirty="0"/>
              <a:t> </a:t>
            </a:r>
            <a:r>
              <a:rPr dirty="0"/>
              <a:t>mantener</a:t>
            </a:r>
            <a:r>
              <a:rPr spc="45" dirty="0"/>
              <a:t> </a:t>
            </a:r>
            <a:r>
              <a:rPr dirty="0"/>
              <a:t>la</a:t>
            </a:r>
            <a:r>
              <a:rPr spc="45" dirty="0"/>
              <a:t> </a:t>
            </a:r>
            <a:r>
              <a:rPr dirty="0"/>
              <a:t>humedad</a:t>
            </a:r>
            <a:r>
              <a:rPr spc="45" dirty="0"/>
              <a:t> </a:t>
            </a:r>
            <a:r>
              <a:rPr dirty="0"/>
              <a:t>alejada</a:t>
            </a:r>
            <a:r>
              <a:rPr spc="60" dirty="0"/>
              <a:t> </a:t>
            </a:r>
            <a:r>
              <a:rPr dirty="0"/>
              <a:t>del</a:t>
            </a:r>
            <a:r>
              <a:rPr spc="50" dirty="0"/>
              <a:t> </a:t>
            </a:r>
            <a:r>
              <a:rPr dirty="0"/>
              <a:t>caucho</a:t>
            </a:r>
            <a:r>
              <a:rPr spc="45" dirty="0"/>
              <a:t> </a:t>
            </a:r>
            <a:r>
              <a:rPr spc="-25" dirty="0"/>
              <a:t>de</a:t>
            </a:r>
            <a:r>
              <a:rPr spc="500" dirty="0"/>
              <a:t> </a:t>
            </a:r>
            <a:r>
              <a:rPr dirty="0"/>
              <a:t>las</a:t>
            </a:r>
            <a:r>
              <a:rPr spc="-10" dirty="0"/>
              <a:t> llantas).</a:t>
            </a:r>
          </a:p>
          <a:p>
            <a:pPr>
              <a:lnSpc>
                <a:spcPct val="100000"/>
              </a:lnSpc>
              <a:spcBef>
                <a:spcPts val="50"/>
              </a:spcBef>
              <a:buFont typeface="Arial"/>
              <a:buChar char="•"/>
            </a:pPr>
            <a:endParaRPr sz="650"/>
          </a:p>
          <a:p>
            <a:pPr marL="189230" marR="5080" indent="-172720" algn="just">
              <a:lnSpc>
                <a:spcPct val="100000"/>
              </a:lnSpc>
              <a:buFont typeface="Arial"/>
              <a:buChar char="•"/>
              <a:tabLst>
                <a:tab pos="189865" algn="l"/>
              </a:tabLst>
            </a:pPr>
            <a:r>
              <a:rPr dirty="0"/>
              <a:t>Rocíe</a:t>
            </a:r>
            <a:r>
              <a:rPr spc="495" dirty="0"/>
              <a:t> </a:t>
            </a:r>
            <a:r>
              <a:rPr dirty="0"/>
              <a:t>aceite</a:t>
            </a:r>
            <a:r>
              <a:rPr spc="495" dirty="0"/>
              <a:t> </a:t>
            </a:r>
            <a:r>
              <a:rPr dirty="0"/>
              <a:t>sobre</a:t>
            </a:r>
            <a:r>
              <a:rPr spc="490" dirty="0"/>
              <a:t> </a:t>
            </a:r>
            <a:r>
              <a:rPr dirty="0"/>
              <a:t>todas</a:t>
            </a:r>
            <a:r>
              <a:rPr spc="495" dirty="0"/>
              <a:t> </a:t>
            </a:r>
            <a:r>
              <a:rPr dirty="0"/>
              <a:t>las</a:t>
            </a:r>
            <a:r>
              <a:rPr spc="160" dirty="0"/>
              <a:t>  </a:t>
            </a:r>
            <a:r>
              <a:rPr spc="-10" dirty="0"/>
              <a:t>superficies</a:t>
            </a:r>
            <a:r>
              <a:rPr spc="500" dirty="0"/>
              <a:t> </a:t>
            </a:r>
            <a:r>
              <a:rPr dirty="0"/>
              <a:t>metálicas</a:t>
            </a:r>
            <a:r>
              <a:rPr spc="220" dirty="0"/>
              <a:t> </a:t>
            </a:r>
            <a:r>
              <a:rPr dirty="0"/>
              <a:t>no</a:t>
            </a:r>
            <a:r>
              <a:rPr spc="215" dirty="0"/>
              <a:t> </a:t>
            </a:r>
            <a:r>
              <a:rPr dirty="0"/>
              <a:t>pintadas</a:t>
            </a:r>
            <a:r>
              <a:rPr spc="235" dirty="0"/>
              <a:t> </a:t>
            </a:r>
            <a:r>
              <a:rPr dirty="0"/>
              <a:t>para</a:t>
            </a:r>
            <a:r>
              <a:rPr spc="229" dirty="0"/>
              <a:t> </a:t>
            </a:r>
            <a:r>
              <a:rPr dirty="0"/>
              <a:t>evitar</a:t>
            </a:r>
            <a:r>
              <a:rPr spc="215" dirty="0"/>
              <a:t> </a:t>
            </a:r>
            <a:r>
              <a:rPr dirty="0"/>
              <a:t>el</a:t>
            </a:r>
            <a:r>
              <a:rPr spc="225" dirty="0"/>
              <a:t> </a:t>
            </a:r>
            <a:r>
              <a:rPr spc="-10" dirty="0"/>
              <a:t>óxido.</a:t>
            </a:r>
            <a:r>
              <a:rPr spc="500" dirty="0"/>
              <a:t> </a:t>
            </a:r>
            <a:r>
              <a:rPr dirty="0"/>
              <a:t>Evite</a:t>
            </a:r>
            <a:r>
              <a:rPr spc="95" dirty="0"/>
              <a:t> </a:t>
            </a:r>
            <a:r>
              <a:rPr dirty="0"/>
              <a:t>untar</a:t>
            </a:r>
            <a:r>
              <a:rPr spc="105" dirty="0"/>
              <a:t> </a:t>
            </a:r>
            <a:r>
              <a:rPr dirty="0"/>
              <a:t>de</a:t>
            </a:r>
            <a:r>
              <a:rPr spc="105" dirty="0"/>
              <a:t> </a:t>
            </a:r>
            <a:r>
              <a:rPr dirty="0"/>
              <a:t>aceite</a:t>
            </a:r>
            <a:r>
              <a:rPr spc="110" dirty="0"/>
              <a:t> </a:t>
            </a:r>
            <a:r>
              <a:rPr dirty="0"/>
              <a:t>las</a:t>
            </a:r>
            <a:r>
              <a:rPr spc="110" dirty="0"/>
              <a:t> </a:t>
            </a:r>
            <a:r>
              <a:rPr dirty="0"/>
              <a:t>piezas</a:t>
            </a:r>
            <a:r>
              <a:rPr spc="120" dirty="0"/>
              <a:t> </a:t>
            </a:r>
            <a:r>
              <a:rPr dirty="0"/>
              <a:t>de</a:t>
            </a:r>
            <a:r>
              <a:rPr spc="95" dirty="0"/>
              <a:t> </a:t>
            </a:r>
            <a:r>
              <a:rPr dirty="0"/>
              <a:t>caucho</a:t>
            </a:r>
            <a:r>
              <a:rPr spc="105" dirty="0"/>
              <a:t> </a:t>
            </a:r>
            <a:r>
              <a:rPr spc="-50" dirty="0"/>
              <a:t>y</a:t>
            </a:r>
            <a:r>
              <a:rPr spc="500" dirty="0"/>
              <a:t> </a:t>
            </a:r>
            <a:r>
              <a:rPr dirty="0"/>
              <a:t>los</a:t>
            </a:r>
            <a:r>
              <a:rPr spc="-10" dirty="0"/>
              <a:t> frenos.</a:t>
            </a:r>
          </a:p>
          <a:p>
            <a:pPr>
              <a:lnSpc>
                <a:spcPct val="100000"/>
              </a:lnSpc>
              <a:spcBef>
                <a:spcPts val="50"/>
              </a:spcBef>
              <a:buFont typeface="Arial"/>
              <a:buChar char="•"/>
            </a:pPr>
            <a:endParaRPr sz="650"/>
          </a:p>
          <a:p>
            <a:pPr marL="187960" marR="6350" indent="-170815" algn="just">
              <a:lnSpc>
                <a:spcPct val="100000"/>
              </a:lnSpc>
              <a:buFont typeface="Arial"/>
              <a:buChar char="•"/>
              <a:tabLst>
                <a:tab pos="187960" algn="l"/>
              </a:tabLst>
            </a:pPr>
            <a:r>
              <a:rPr dirty="0"/>
              <a:t>Lubrique</a:t>
            </a:r>
            <a:r>
              <a:rPr spc="50" dirty="0"/>
              <a:t> </a:t>
            </a:r>
            <a:r>
              <a:rPr dirty="0"/>
              <a:t>la</a:t>
            </a:r>
            <a:r>
              <a:rPr spc="45" dirty="0"/>
              <a:t> </a:t>
            </a:r>
            <a:r>
              <a:rPr dirty="0"/>
              <a:t>cadena</a:t>
            </a:r>
            <a:r>
              <a:rPr spc="60" dirty="0"/>
              <a:t> </a:t>
            </a:r>
            <a:r>
              <a:rPr dirty="0"/>
              <a:t>de</a:t>
            </a:r>
            <a:r>
              <a:rPr spc="50" dirty="0"/>
              <a:t> </a:t>
            </a:r>
            <a:r>
              <a:rPr dirty="0"/>
              <a:t>la</a:t>
            </a:r>
            <a:r>
              <a:rPr spc="55" dirty="0"/>
              <a:t> </a:t>
            </a:r>
            <a:r>
              <a:rPr dirty="0"/>
              <a:t>transmisión</a:t>
            </a:r>
            <a:r>
              <a:rPr spc="50" dirty="0"/>
              <a:t> </a:t>
            </a:r>
            <a:r>
              <a:rPr dirty="0"/>
              <a:t>y</a:t>
            </a:r>
            <a:r>
              <a:rPr spc="45" dirty="0"/>
              <a:t> </a:t>
            </a:r>
            <a:r>
              <a:rPr spc="-10" dirty="0"/>
              <a:t>todos</a:t>
            </a:r>
            <a:r>
              <a:rPr spc="500" dirty="0"/>
              <a:t> </a:t>
            </a:r>
            <a:r>
              <a:rPr dirty="0"/>
              <a:t>los</a:t>
            </a:r>
            <a:r>
              <a:rPr spc="-20" dirty="0"/>
              <a:t> </a:t>
            </a:r>
            <a:r>
              <a:rPr dirty="0"/>
              <a:t>cables.</a:t>
            </a:r>
            <a:r>
              <a:rPr spc="-10" dirty="0"/>
              <a:t> </a:t>
            </a:r>
            <a:r>
              <a:rPr dirty="0"/>
              <a:t>(si</a:t>
            </a:r>
            <a:r>
              <a:rPr spc="-15" dirty="0"/>
              <a:t> </a:t>
            </a:r>
            <a:r>
              <a:rPr spc="-10" dirty="0"/>
              <a:t>aplica)</a:t>
            </a:r>
          </a:p>
          <a:p>
            <a:pPr>
              <a:lnSpc>
                <a:spcPct val="100000"/>
              </a:lnSpc>
              <a:spcBef>
                <a:spcPts val="50"/>
              </a:spcBef>
              <a:buFont typeface="Arial"/>
              <a:buChar char="•"/>
            </a:pPr>
            <a:endParaRPr sz="650"/>
          </a:p>
          <a:p>
            <a:pPr marL="189230" marR="27305" indent="-172720" algn="just">
              <a:lnSpc>
                <a:spcPct val="100000"/>
              </a:lnSpc>
              <a:buFont typeface="Arial"/>
              <a:buChar char="•"/>
              <a:tabLst>
                <a:tab pos="189865" algn="l"/>
              </a:tabLst>
            </a:pPr>
            <a:r>
              <a:rPr dirty="0"/>
              <a:t>Retire</a:t>
            </a:r>
            <a:r>
              <a:rPr spc="190" dirty="0"/>
              <a:t> </a:t>
            </a:r>
            <a:r>
              <a:rPr dirty="0"/>
              <a:t>la</a:t>
            </a:r>
            <a:r>
              <a:rPr spc="195" dirty="0"/>
              <a:t> </a:t>
            </a:r>
            <a:r>
              <a:rPr dirty="0"/>
              <a:t>batería</a:t>
            </a:r>
            <a:r>
              <a:rPr spc="204" dirty="0"/>
              <a:t> </a:t>
            </a:r>
            <a:r>
              <a:rPr dirty="0"/>
              <a:t>y</a:t>
            </a:r>
            <a:r>
              <a:rPr spc="195" dirty="0"/>
              <a:t> </a:t>
            </a:r>
            <a:r>
              <a:rPr dirty="0"/>
              <a:t>guárdela</a:t>
            </a:r>
            <a:r>
              <a:rPr spc="204" dirty="0"/>
              <a:t> </a:t>
            </a:r>
            <a:r>
              <a:rPr dirty="0"/>
              <a:t>lejos</a:t>
            </a:r>
            <a:r>
              <a:rPr spc="195" dirty="0"/>
              <a:t> </a:t>
            </a:r>
            <a:r>
              <a:rPr dirty="0"/>
              <a:t>de</a:t>
            </a:r>
            <a:r>
              <a:rPr spc="190" dirty="0"/>
              <a:t> </a:t>
            </a:r>
            <a:r>
              <a:rPr dirty="0"/>
              <a:t>la</a:t>
            </a:r>
            <a:r>
              <a:rPr spc="195" dirty="0"/>
              <a:t> </a:t>
            </a:r>
            <a:r>
              <a:rPr spc="-25" dirty="0"/>
              <a:t>luz</a:t>
            </a:r>
            <a:r>
              <a:rPr spc="500" dirty="0"/>
              <a:t> </a:t>
            </a:r>
            <a:r>
              <a:rPr dirty="0"/>
              <a:t>directa</a:t>
            </a:r>
            <a:r>
              <a:rPr spc="170" dirty="0"/>
              <a:t>  </a:t>
            </a:r>
            <a:r>
              <a:rPr dirty="0"/>
              <a:t>del</a:t>
            </a:r>
            <a:r>
              <a:rPr spc="170" dirty="0"/>
              <a:t>  </a:t>
            </a:r>
            <a:r>
              <a:rPr dirty="0"/>
              <a:t>sol,</a:t>
            </a:r>
            <a:r>
              <a:rPr spc="170" dirty="0"/>
              <a:t>  </a:t>
            </a:r>
            <a:r>
              <a:rPr dirty="0"/>
              <a:t>de</a:t>
            </a:r>
            <a:r>
              <a:rPr spc="165" dirty="0"/>
              <a:t>  </a:t>
            </a:r>
            <a:r>
              <a:rPr dirty="0"/>
              <a:t>la</a:t>
            </a:r>
            <a:r>
              <a:rPr spc="175" dirty="0"/>
              <a:t>  </a:t>
            </a:r>
            <a:r>
              <a:rPr dirty="0"/>
              <a:t>humedad</a:t>
            </a:r>
            <a:r>
              <a:rPr spc="165" dirty="0"/>
              <a:t>  </a:t>
            </a:r>
            <a:r>
              <a:rPr dirty="0"/>
              <a:t>o</a:t>
            </a:r>
            <a:r>
              <a:rPr spc="165" dirty="0"/>
              <a:t>  </a:t>
            </a:r>
            <a:r>
              <a:rPr spc="-25" dirty="0"/>
              <a:t>de</a:t>
            </a:r>
            <a:r>
              <a:rPr spc="500" dirty="0"/>
              <a:t> </a:t>
            </a:r>
            <a:r>
              <a:rPr dirty="0"/>
              <a:t>temperaturas</a:t>
            </a:r>
            <a:r>
              <a:rPr spc="-20" dirty="0"/>
              <a:t> </a:t>
            </a:r>
            <a:r>
              <a:rPr dirty="0"/>
              <a:t>de</a:t>
            </a:r>
            <a:r>
              <a:rPr spc="-35" dirty="0"/>
              <a:t> </a:t>
            </a:r>
            <a:r>
              <a:rPr spc="-10" dirty="0"/>
              <a:t>congelación.</a:t>
            </a:r>
          </a:p>
          <a:p>
            <a:pPr>
              <a:lnSpc>
                <a:spcPct val="100000"/>
              </a:lnSpc>
              <a:spcBef>
                <a:spcPts val="25"/>
              </a:spcBef>
              <a:buFont typeface="Arial"/>
              <a:buChar char="•"/>
            </a:pPr>
            <a:endParaRPr sz="750"/>
          </a:p>
          <a:p>
            <a:pPr marL="189230" marR="25400" indent="-172720" algn="just">
              <a:lnSpc>
                <a:spcPct val="100000"/>
              </a:lnSpc>
              <a:buFont typeface="Arial"/>
              <a:buChar char="•"/>
              <a:tabLst>
                <a:tab pos="189865" algn="l"/>
              </a:tabLst>
            </a:pPr>
            <a:r>
              <a:rPr dirty="0"/>
              <a:t>Mientras</a:t>
            </a:r>
            <a:r>
              <a:rPr spc="195" dirty="0"/>
              <a:t> </a:t>
            </a:r>
            <a:r>
              <a:rPr dirty="0"/>
              <a:t>la</a:t>
            </a:r>
            <a:r>
              <a:rPr spc="200" dirty="0"/>
              <a:t> </a:t>
            </a:r>
            <a:r>
              <a:rPr dirty="0"/>
              <a:t>batería</a:t>
            </a:r>
            <a:r>
              <a:rPr spc="200" dirty="0"/>
              <a:t> </a:t>
            </a:r>
            <a:r>
              <a:rPr dirty="0"/>
              <a:t>esté</a:t>
            </a:r>
            <a:r>
              <a:rPr spc="200" dirty="0"/>
              <a:t> </a:t>
            </a:r>
            <a:r>
              <a:rPr dirty="0"/>
              <a:t>almacenada,</a:t>
            </a:r>
            <a:r>
              <a:rPr spc="200" dirty="0"/>
              <a:t> </a:t>
            </a:r>
            <a:r>
              <a:rPr spc="-20" dirty="0"/>
              <a:t>debe</a:t>
            </a:r>
            <a:r>
              <a:rPr spc="500" dirty="0"/>
              <a:t> </a:t>
            </a:r>
            <a:r>
              <a:rPr dirty="0"/>
              <a:t>recibir</a:t>
            </a:r>
            <a:r>
              <a:rPr spc="5" dirty="0"/>
              <a:t> </a:t>
            </a:r>
            <a:r>
              <a:rPr dirty="0"/>
              <a:t>una</a:t>
            </a:r>
            <a:r>
              <a:rPr spc="10" dirty="0"/>
              <a:t> </a:t>
            </a:r>
            <a:r>
              <a:rPr dirty="0"/>
              <a:t>carga</a:t>
            </a:r>
            <a:r>
              <a:rPr spc="10" dirty="0"/>
              <a:t> </a:t>
            </a:r>
            <a:r>
              <a:rPr dirty="0"/>
              <a:t>lenta</a:t>
            </a:r>
            <a:r>
              <a:rPr spc="10" dirty="0"/>
              <a:t> </a:t>
            </a:r>
            <a:r>
              <a:rPr dirty="0"/>
              <a:t>(un</a:t>
            </a:r>
            <a:r>
              <a:rPr spc="10" dirty="0"/>
              <a:t> </a:t>
            </a:r>
            <a:r>
              <a:rPr dirty="0"/>
              <a:t>amperio</a:t>
            </a:r>
            <a:r>
              <a:rPr spc="10" dirty="0"/>
              <a:t> </a:t>
            </a:r>
            <a:r>
              <a:rPr dirty="0"/>
              <a:t>o </a:t>
            </a:r>
            <a:r>
              <a:rPr spc="-10" dirty="0"/>
              <a:t>menos)</a:t>
            </a:r>
            <a:r>
              <a:rPr spc="500" dirty="0"/>
              <a:t> </a:t>
            </a:r>
            <a:r>
              <a:rPr dirty="0"/>
              <a:t>una</a:t>
            </a:r>
            <a:r>
              <a:rPr spc="-5" dirty="0"/>
              <a:t> </a:t>
            </a:r>
            <a:r>
              <a:rPr dirty="0"/>
              <a:t>vez al</a:t>
            </a:r>
            <a:r>
              <a:rPr spc="-15" dirty="0"/>
              <a:t> </a:t>
            </a:r>
            <a:r>
              <a:rPr spc="-20" dirty="0"/>
              <a:t>mes.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3" name="object 3"/>
          <p:cNvSpPr txBox="1"/>
          <p:nvPr/>
        </p:nvSpPr>
        <p:spPr>
          <a:xfrm>
            <a:off x="271678" y="713359"/>
            <a:ext cx="2260600"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Amarre</a:t>
            </a:r>
            <a:r>
              <a:rPr sz="700" spc="10" dirty="0">
                <a:solidFill>
                  <a:srgbClr val="221F20"/>
                </a:solidFill>
                <a:latin typeface="Montserrat"/>
                <a:cs typeface="Montserrat"/>
              </a:rPr>
              <a:t> </a:t>
            </a:r>
            <a:r>
              <a:rPr sz="700" dirty="0">
                <a:solidFill>
                  <a:srgbClr val="221F20"/>
                </a:solidFill>
                <a:latin typeface="Montserrat"/>
                <a:cs typeface="Montserrat"/>
              </a:rPr>
              <a:t>una</a:t>
            </a:r>
            <a:r>
              <a:rPr sz="700" spc="30" dirty="0">
                <a:solidFill>
                  <a:srgbClr val="221F20"/>
                </a:solidFill>
                <a:latin typeface="Montserrat"/>
                <a:cs typeface="Montserrat"/>
              </a:rPr>
              <a:t> </a:t>
            </a:r>
            <a:r>
              <a:rPr sz="700" dirty="0">
                <a:solidFill>
                  <a:srgbClr val="221F20"/>
                </a:solidFill>
                <a:latin typeface="Montserrat"/>
                <a:cs typeface="Montserrat"/>
              </a:rPr>
              <a:t>bolsa</a:t>
            </a:r>
            <a:r>
              <a:rPr sz="700" spc="20" dirty="0">
                <a:solidFill>
                  <a:srgbClr val="221F20"/>
                </a:solidFill>
                <a:latin typeface="Montserrat"/>
                <a:cs typeface="Montserrat"/>
              </a:rPr>
              <a:t> </a:t>
            </a:r>
            <a:r>
              <a:rPr sz="700" dirty="0">
                <a:solidFill>
                  <a:srgbClr val="221F20"/>
                </a:solidFill>
                <a:latin typeface="Montserrat"/>
                <a:cs typeface="Montserrat"/>
              </a:rPr>
              <a:t>plástica</a:t>
            </a:r>
            <a:r>
              <a:rPr sz="700" spc="30" dirty="0">
                <a:solidFill>
                  <a:srgbClr val="221F20"/>
                </a:solidFill>
                <a:latin typeface="Montserrat"/>
                <a:cs typeface="Montserrat"/>
              </a:rPr>
              <a:t> </a:t>
            </a:r>
            <a:r>
              <a:rPr sz="700" dirty="0">
                <a:solidFill>
                  <a:srgbClr val="221F20"/>
                </a:solidFill>
                <a:latin typeface="Montserrat"/>
                <a:cs typeface="Montserrat"/>
              </a:rPr>
              <a:t>del</a:t>
            </a:r>
            <a:r>
              <a:rPr sz="700" spc="15" dirty="0">
                <a:solidFill>
                  <a:srgbClr val="221F20"/>
                </a:solidFill>
                <a:latin typeface="Montserrat"/>
                <a:cs typeface="Montserrat"/>
              </a:rPr>
              <a:t> </a:t>
            </a:r>
            <a:r>
              <a:rPr sz="700" dirty="0">
                <a:solidFill>
                  <a:srgbClr val="221F20"/>
                </a:solidFill>
                <a:latin typeface="Montserrat"/>
                <a:cs typeface="Montserrat"/>
              </a:rPr>
              <a:t>tubo</a:t>
            </a:r>
            <a:r>
              <a:rPr sz="700" spc="25"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spc="-10" dirty="0">
                <a:solidFill>
                  <a:srgbClr val="221F20"/>
                </a:solidFill>
                <a:latin typeface="Montserrat"/>
                <a:cs typeface="Montserrat"/>
              </a:rPr>
              <a:t>escape</a:t>
            </a:r>
            <a:r>
              <a:rPr sz="700" spc="500" dirty="0">
                <a:solidFill>
                  <a:srgbClr val="221F20"/>
                </a:solidFill>
                <a:latin typeface="Montserrat"/>
                <a:cs typeface="Montserrat"/>
              </a:rPr>
              <a:t> </a:t>
            </a:r>
            <a:r>
              <a:rPr sz="700" dirty="0">
                <a:solidFill>
                  <a:srgbClr val="221F20"/>
                </a:solidFill>
                <a:latin typeface="Montserrat"/>
                <a:cs typeface="Montserrat"/>
              </a:rPr>
              <a:t>para</a:t>
            </a:r>
            <a:r>
              <a:rPr sz="700" spc="-15" dirty="0">
                <a:solidFill>
                  <a:srgbClr val="221F20"/>
                </a:solidFill>
                <a:latin typeface="Montserrat"/>
                <a:cs typeface="Montserrat"/>
              </a:rPr>
              <a:t> </a:t>
            </a:r>
            <a:r>
              <a:rPr sz="700" dirty="0">
                <a:solidFill>
                  <a:srgbClr val="221F20"/>
                </a:solidFill>
                <a:latin typeface="Montserrat"/>
                <a:cs typeface="Montserrat"/>
              </a:rPr>
              <a:t>impedir</a:t>
            </a:r>
            <a:r>
              <a:rPr sz="700" spc="-15" dirty="0">
                <a:solidFill>
                  <a:srgbClr val="221F20"/>
                </a:solidFill>
                <a:latin typeface="Montserrat"/>
                <a:cs typeface="Montserrat"/>
              </a:rPr>
              <a:t> </a:t>
            </a:r>
            <a:r>
              <a:rPr sz="700" dirty="0">
                <a:solidFill>
                  <a:srgbClr val="221F20"/>
                </a:solidFill>
                <a:latin typeface="Montserrat"/>
                <a:cs typeface="Montserrat"/>
              </a:rPr>
              <a:t>la</a:t>
            </a:r>
            <a:r>
              <a:rPr sz="700" spc="-35" dirty="0">
                <a:solidFill>
                  <a:srgbClr val="221F20"/>
                </a:solidFill>
                <a:latin typeface="Montserrat"/>
                <a:cs typeface="Montserrat"/>
              </a:rPr>
              <a:t> </a:t>
            </a:r>
            <a:r>
              <a:rPr sz="700" dirty="0">
                <a:solidFill>
                  <a:srgbClr val="221F20"/>
                </a:solidFill>
                <a:latin typeface="Montserrat"/>
                <a:cs typeface="Montserrat"/>
              </a:rPr>
              <a:t>entrada de</a:t>
            </a:r>
            <a:r>
              <a:rPr sz="700" spc="-10" dirty="0">
                <a:solidFill>
                  <a:srgbClr val="221F20"/>
                </a:solidFill>
                <a:latin typeface="Montserrat"/>
                <a:cs typeface="Montserrat"/>
              </a:rPr>
              <a:t> humedad.</a:t>
            </a:r>
            <a:endParaRPr sz="700">
              <a:latin typeface="Montserrat"/>
              <a:cs typeface="Montserrat"/>
            </a:endParaRPr>
          </a:p>
        </p:txBody>
      </p:sp>
      <p:sp>
        <p:nvSpPr>
          <p:cNvPr id="4" name="object 4"/>
          <p:cNvSpPr txBox="1"/>
          <p:nvPr/>
        </p:nvSpPr>
        <p:spPr>
          <a:xfrm>
            <a:off x="2700020" y="713359"/>
            <a:ext cx="2261235"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Cubra</a:t>
            </a:r>
            <a:r>
              <a:rPr sz="700" spc="60" dirty="0">
                <a:solidFill>
                  <a:srgbClr val="221F20"/>
                </a:solidFill>
                <a:latin typeface="Montserrat"/>
                <a:cs typeface="Montserrat"/>
              </a:rPr>
              <a:t> </a:t>
            </a:r>
            <a:r>
              <a:rPr sz="700" dirty="0">
                <a:solidFill>
                  <a:srgbClr val="221F20"/>
                </a:solidFill>
                <a:latin typeface="Montserrat"/>
                <a:cs typeface="Montserrat"/>
              </a:rPr>
              <a:t>el</a:t>
            </a:r>
            <a:r>
              <a:rPr sz="700" spc="50" dirty="0">
                <a:solidFill>
                  <a:srgbClr val="221F20"/>
                </a:solidFill>
                <a:latin typeface="Montserrat"/>
                <a:cs typeface="Montserrat"/>
              </a:rPr>
              <a:t> </a:t>
            </a:r>
            <a:r>
              <a:rPr sz="700" dirty="0">
                <a:solidFill>
                  <a:srgbClr val="221F20"/>
                </a:solidFill>
                <a:latin typeface="Montserrat"/>
                <a:cs typeface="Montserrat"/>
              </a:rPr>
              <a:t>Vehículo</a:t>
            </a:r>
            <a:r>
              <a:rPr sz="700" spc="55" dirty="0">
                <a:solidFill>
                  <a:srgbClr val="221F20"/>
                </a:solidFill>
                <a:latin typeface="Montserrat"/>
                <a:cs typeface="Montserrat"/>
              </a:rPr>
              <a:t> </a:t>
            </a:r>
            <a:r>
              <a:rPr sz="700" dirty="0">
                <a:solidFill>
                  <a:srgbClr val="221F20"/>
                </a:solidFill>
                <a:latin typeface="Montserrat"/>
                <a:cs typeface="Montserrat"/>
              </a:rPr>
              <a:t>para</a:t>
            </a:r>
            <a:r>
              <a:rPr sz="700" spc="60" dirty="0">
                <a:solidFill>
                  <a:srgbClr val="221F20"/>
                </a:solidFill>
                <a:latin typeface="Montserrat"/>
                <a:cs typeface="Montserrat"/>
              </a:rPr>
              <a:t> </a:t>
            </a:r>
            <a:r>
              <a:rPr sz="700" dirty="0">
                <a:solidFill>
                  <a:srgbClr val="221F20"/>
                </a:solidFill>
                <a:latin typeface="Montserrat"/>
                <a:cs typeface="Montserrat"/>
              </a:rPr>
              <a:t>que</a:t>
            </a:r>
            <a:r>
              <a:rPr sz="700" spc="60" dirty="0">
                <a:solidFill>
                  <a:srgbClr val="221F20"/>
                </a:solidFill>
                <a:latin typeface="Montserrat"/>
                <a:cs typeface="Montserrat"/>
              </a:rPr>
              <a:t> </a:t>
            </a:r>
            <a:r>
              <a:rPr sz="700" dirty="0">
                <a:solidFill>
                  <a:srgbClr val="221F20"/>
                </a:solidFill>
                <a:latin typeface="Montserrat"/>
                <a:cs typeface="Montserrat"/>
              </a:rPr>
              <a:t>no</a:t>
            </a:r>
            <a:r>
              <a:rPr sz="700" spc="40" dirty="0">
                <a:solidFill>
                  <a:srgbClr val="221F20"/>
                </a:solidFill>
                <a:latin typeface="Montserrat"/>
                <a:cs typeface="Montserrat"/>
              </a:rPr>
              <a:t> </a:t>
            </a:r>
            <a:r>
              <a:rPr sz="700" dirty="0">
                <a:solidFill>
                  <a:srgbClr val="221F20"/>
                </a:solidFill>
                <a:latin typeface="Montserrat"/>
                <a:cs typeface="Montserrat"/>
              </a:rPr>
              <a:t>reciba</a:t>
            </a:r>
            <a:r>
              <a:rPr sz="700" spc="60" dirty="0">
                <a:solidFill>
                  <a:srgbClr val="221F20"/>
                </a:solidFill>
                <a:latin typeface="Montserrat"/>
                <a:cs typeface="Montserrat"/>
              </a:rPr>
              <a:t> </a:t>
            </a:r>
            <a:r>
              <a:rPr sz="700" dirty="0">
                <a:solidFill>
                  <a:srgbClr val="221F20"/>
                </a:solidFill>
                <a:latin typeface="Montserrat"/>
                <a:cs typeface="Montserrat"/>
              </a:rPr>
              <a:t>polvo</a:t>
            </a:r>
            <a:r>
              <a:rPr sz="700" spc="45" dirty="0">
                <a:solidFill>
                  <a:srgbClr val="221F20"/>
                </a:solidFill>
                <a:latin typeface="Montserrat"/>
                <a:cs typeface="Montserrat"/>
              </a:rPr>
              <a:t> </a:t>
            </a:r>
            <a:r>
              <a:rPr sz="700" spc="-50" dirty="0">
                <a:solidFill>
                  <a:srgbClr val="221F20"/>
                </a:solidFill>
                <a:latin typeface="Montserrat"/>
                <a:cs typeface="Montserrat"/>
              </a:rPr>
              <a:t>o</a:t>
            </a:r>
            <a:r>
              <a:rPr sz="700" spc="500" dirty="0">
                <a:solidFill>
                  <a:srgbClr val="221F20"/>
                </a:solidFill>
                <a:latin typeface="Montserrat"/>
                <a:cs typeface="Montserrat"/>
              </a:rPr>
              <a:t> </a:t>
            </a:r>
            <a:r>
              <a:rPr sz="700" spc="-10" dirty="0">
                <a:solidFill>
                  <a:srgbClr val="221F20"/>
                </a:solidFill>
                <a:latin typeface="Montserrat"/>
                <a:cs typeface="Montserrat"/>
              </a:rPr>
              <a:t>suciedad.</a:t>
            </a:r>
            <a:endParaRPr sz="700">
              <a:latin typeface="Montserrat"/>
              <a:cs typeface="Montserrat"/>
            </a:endParaRPr>
          </a:p>
        </p:txBody>
      </p:sp>
      <p:sp>
        <p:nvSpPr>
          <p:cNvPr id="5" name="object 5"/>
          <p:cNvSpPr txBox="1"/>
          <p:nvPr/>
        </p:nvSpPr>
        <p:spPr>
          <a:xfrm>
            <a:off x="271678" y="1579829"/>
            <a:ext cx="2263775" cy="66548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Cargue</a:t>
            </a:r>
            <a:r>
              <a:rPr sz="700" spc="-10"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batería</a:t>
            </a:r>
            <a:r>
              <a:rPr sz="700" spc="5" dirty="0">
                <a:solidFill>
                  <a:srgbClr val="221F20"/>
                </a:solidFill>
                <a:latin typeface="Montserrat"/>
                <a:cs typeface="Montserrat"/>
              </a:rPr>
              <a:t> </a:t>
            </a:r>
            <a:r>
              <a:rPr sz="700" dirty="0">
                <a:solidFill>
                  <a:srgbClr val="221F20"/>
                </a:solidFill>
                <a:latin typeface="Montserrat"/>
                <a:cs typeface="Montserrat"/>
              </a:rPr>
              <a:t>si es necesario</a:t>
            </a:r>
            <a:r>
              <a:rPr sz="700" spc="10" dirty="0">
                <a:solidFill>
                  <a:srgbClr val="221F20"/>
                </a:solidFill>
                <a:latin typeface="Montserrat"/>
                <a:cs typeface="Montserrat"/>
              </a:rPr>
              <a:t> </a:t>
            </a:r>
            <a:r>
              <a:rPr sz="700" dirty="0">
                <a:solidFill>
                  <a:srgbClr val="221F20"/>
                </a:solidFill>
                <a:latin typeface="Montserrat"/>
                <a:cs typeface="Montserrat"/>
              </a:rPr>
              <a:t>e</a:t>
            </a:r>
            <a:r>
              <a:rPr sz="700" spc="15" dirty="0">
                <a:solidFill>
                  <a:srgbClr val="221F20"/>
                </a:solidFill>
                <a:latin typeface="Montserrat"/>
                <a:cs typeface="Montserrat"/>
              </a:rPr>
              <a:t> </a:t>
            </a:r>
            <a:r>
              <a:rPr sz="700" dirty="0">
                <a:solidFill>
                  <a:srgbClr val="221F20"/>
                </a:solidFill>
                <a:latin typeface="Montserrat"/>
                <a:cs typeface="Montserrat"/>
              </a:rPr>
              <a:t>instálela</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el</a:t>
            </a:r>
            <a:r>
              <a:rPr sz="700" spc="75" dirty="0">
                <a:solidFill>
                  <a:srgbClr val="221F20"/>
                </a:solidFill>
                <a:latin typeface="Montserrat"/>
                <a:cs typeface="Montserrat"/>
              </a:rPr>
              <a:t> </a:t>
            </a:r>
            <a:r>
              <a:rPr sz="700" dirty="0">
                <a:solidFill>
                  <a:srgbClr val="221F20"/>
                </a:solidFill>
                <a:latin typeface="Montserrat"/>
                <a:cs typeface="Montserrat"/>
              </a:rPr>
              <a:t>Vehículo.</a:t>
            </a:r>
            <a:r>
              <a:rPr sz="700" spc="85" dirty="0">
                <a:solidFill>
                  <a:srgbClr val="221F20"/>
                </a:solidFill>
                <a:latin typeface="Montserrat"/>
                <a:cs typeface="Montserrat"/>
              </a:rPr>
              <a:t> </a:t>
            </a:r>
            <a:r>
              <a:rPr sz="700" dirty="0">
                <a:solidFill>
                  <a:srgbClr val="221F20"/>
                </a:solidFill>
                <a:latin typeface="Montserrat"/>
                <a:cs typeface="Montserrat"/>
              </a:rPr>
              <a:t>Tenga</a:t>
            </a:r>
            <a:r>
              <a:rPr sz="700" spc="85" dirty="0">
                <a:solidFill>
                  <a:srgbClr val="221F20"/>
                </a:solidFill>
                <a:latin typeface="Montserrat"/>
                <a:cs typeface="Montserrat"/>
              </a:rPr>
              <a:t> </a:t>
            </a:r>
            <a:r>
              <a:rPr sz="700" dirty="0">
                <a:solidFill>
                  <a:srgbClr val="221F20"/>
                </a:solidFill>
                <a:latin typeface="Montserrat"/>
                <a:cs typeface="Montserrat"/>
              </a:rPr>
              <a:t>cuidado</a:t>
            </a:r>
            <a:r>
              <a:rPr sz="700" spc="85" dirty="0">
                <a:solidFill>
                  <a:srgbClr val="221F20"/>
                </a:solidFill>
                <a:latin typeface="Montserrat"/>
                <a:cs typeface="Montserrat"/>
              </a:rPr>
              <a:t> </a:t>
            </a:r>
            <a:r>
              <a:rPr sz="700" dirty="0">
                <a:solidFill>
                  <a:srgbClr val="221F20"/>
                </a:solidFill>
                <a:latin typeface="Montserrat"/>
                <a:cs typeface="Montserrat"/>
              </a:rPr>
              <a:t>que</a:t>
            </a:r>
            <a:r>
              <a:rPr sz="700" spc="85" dirty="0">
                <a:solidFill>
                  <a:srgbClr val="221F20"/>
                </a:solidFill>
                <a:latin typeface="Montserrat"/>
                <a:cs typeface="Montserrat"/>
              </a:rPr>
              <a:t> </a:t>
            </a:r>
            <a:r>
              <a:rPr sz="700" dirty="0">
                <a:solidFill>
                  <a:srgbClr val="221F20"/>
                </a:solidFill>
                <a:latin typeface="Montserrat"/>
                <a:cs typeface="Montserrat"/>
              </a:rPr>
              <a:t>la</a:t>
            </a:r>
            <a:r>
              <a:rPr sz="700" spc="80" dirty="0">
                <a:solidFill>
                  <a:srgbClr val="221F20"/>
                </a:solidFill>
                <a:latin typeface="Montserrat"/>
                <a:cs typeface="Montserrat"/>
              </a:rPr>
              <a:t> </a:t>
            </a:r>
            <a:r>
              <a:rPr sz="700" spc="-10" dirty="0">
                <a:solidFill>
                  <a:srgbClr val="221F20"/>
                </a:solidFill>
                <a:latin typeface="Montserrat"/>
                <a:cs typeface="Montserrat"/>
              </a:rPr>
              <a:t>manguera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ventilación</a:t>
            </a:r>
            <a:r>
              <a:rPr sz="700" spc="175"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la</a:t>
            </a:r>
            <a:r>
              <a:rPr sz="700" spc="170" dirty="0">
                <a:solidFill>
                  <a:srgbClr val="221F20"/>
                </a:solidFill>
                <a:latin typeface="Montserrat"/>
                <a:cs typeface="Montserrat"/>
              </a:rPr>
              <a:t>  </a:t>
            </a:r>
            <a:r>
              <a:rPr sz="700" dirty="0">
                <a:solidFill>
                  <a:srgbClr val="221F20"/>
                </a:solidFill>
                <a:latin typeface="Montserrat"/>
                <a:cs typeface="Montserrat"/>
              </a:rPr>
              <a:t>batería</a:t>
            </a:r>
            <a:r>
              <a:rPr sz="700" spc="170" dirty="0">
                <a:solidFill>
                  <a:srgbClr val="221F20"/>
                </a:solidFill>
                <a:latin typeface="Montserrat"/>
                <a:cs typeface="Montserrat"/>
              </a:rPr>
              <a:t>  </a:t>
            </a:r>
            <a:r>
              <a:rPr sz="700" dirty="0">
                <a:solidFill>
                  <a:srgbClr val="221F20"/>
                </a:solidFill>
                <a:latin typeface="Montserrat"/>
                <a:cs typeface="Montserrat"/>
              </a:rPr>
              <a:t>no</a:t>
            </a:r>
            <a:r>
              <a:rPr sz="700" spc="165" dirty="0">
                <a:solidFill>
                  <a:srgbClr val="221F20"/>
                </a:solidFill>
                <a:latin typeface="Montserrat"/>
                <a:cs typeface="Montserrat"/>
              </a:rPr>
              <a:t>  </a:t>
            </a:r>
            <a:r>
              <a:rPr sz="700" spc="-10" dirty="0">
                <a:solidFill>
                  <a:srgbClr val="221F20"/>
                </a:solidFill>
                <a:latin typeface="Montserrat"/>
                <a:cs typeface="Montserrat"/>
              </a:rPr>
              <a:t>quede</a:t>
            </a:r>
            <a:r>
              <a:rPr sz="700" spc="500" dirty="0">
                <a:solidFill>
                  <a:srgbClr val="221F20"/>
                </a:solidFill>
                <a:latin typeface="Montserrat"/>
                <a:cs typeface="Montserrat"/>
              </a:rPr>
              <a:t> </a:t>
            </a:r>
            <a:r>
              <a:rPr sz="700" dirty="0">
                <a:solidFill>
                  <a:srgbClr val="221F20"/>
                </a:solidFill>
                <a:latin typeface="Montserrat"/>
                <a:cs typeface="Montserrat"/>
              </a:rPr>
              <a:t>obstruida y</a:t>
            </a:r>
            <a:r>
              <a:rPr sz="700" spc="10"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retirada de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cadena</a:t>
            </a:r>
            <a:r>
              <a:rPr sz="700" spc="5" dirty="0">
                <a:solidFill>
                  <a:srgbClr val="221F20"/>
                </a:solidFill>
                <a:latin typeface="Montserrat"/>
                <a:cs typeface="Montserrat"/>
              </a:rPr>
              <a:t> </a:t>
            </a:r>
            <a:r>
              <a:rPr sz="700" dirty="0">
                <a:solidFill>
                  <a:srgbClr val="221F20"/>
                </a:solidFill>
                <a:latin typeface="Montserrat"/>
                <a:cs typeface="Montserrat"/>
              </a:rPr>
              <a:t>y </a:t>
            </a:r>
            <a:r>
              <a:rPr sz="700" spc="-25" dirty="0">
                <a:solidFill>
                  <a:srgbClr val="221F20"/>
                </a:solidFill>
                <a:latin typeface="Montserrat"/>
                <a:cs typeface="Montserrat"/>
              </a:rPr>
              <a:t>el</a:t>
            </a:r>
            <a:r>
              <a:rPr sz="700" spc="500" dirty="0">
                <a:solidFill>
                  <a:srgbClr val="221F20"/>
                </a:solidFill>
                <a:latin typeface="Montserrat"/>
                <a:cs typeface="Montserrat"/>
              </a:rPr>
              <a:t> </a:t>
            </a:r>
            <a:r>
              <a:rPr sz="700" spc="-20" dirty="0">
                <a:solidFill>
                  <a:srgbClr val="221F20"/>
                </a:solidFill>
                <a:latin typeface="Montserrat"/>
                <a:cs typeface="Montserrat"/>
              </a:rPr>
              <a:t>mofle</a:t>
            </a:r>
            <a:endParaRPr sz="700">
              <a:latin typeface="Montserrat"/>
              <a:cs typeface="Montserrat"/>
            </a:endParaRPr>
          </a:p>
          <a:p>
            <a:pPr marL="184785" indent="-172720" algn="just">
              <a:lnSpc>
                <a:spcPct val="100000"/>
              </a:lnSpc>
              <a:buFont typeface="Arial"/>
              <a:buChar char="•"/>
              <a:tabLst>
                <a:tab pos="185420" algn="l"/>
              </a:tabLst>
            </a:pPr>
            <a:r>
              <a:rPr sz="700" dirty="0">
                <a:solidFill>
                  <a:srgbClr val="221F20"/>
                </a:solidFill>
                <a:latin typeface="Montserrat"/>
                <a:cs typeface="Montserrat"/>
              </a:rPr>
              <a:t>Asegúrese</a:t>
            </a:r>
            <a:r>
              <a:rPr sz="700" spc="-5"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20" dirty="0">
                <a:solidFill>
                  <a:srgbClr val="221F20"/>
                </a:solidFill>
                <a:latin typeface="Montserrat"/>
                <a:cs typeface="Montserrat"/>
              </a:rPr>
              <a:t> </a:t>
            </a:r>
            <a:r>
              <a:rPr sz="700" dirty="0">
                <a:solidFill>
                  <a:srgbClr val="221F20"/>
                </a:solidFill>
                <a:latin typeface="Montserrat"/>
                <a:cs typeface="Montserrat"/>
              </a:rPr>
              <a:t>bujía</a:t>
            </a:r>
            <a:r>
              <a:rPr sz="700" spc="-1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bien</a:t>
            </a:r>
            <a:r>
              <a:rPr sz="700" spc="-15" dirty="0">
                <a:solidFill>
                  <a:srgbClr val="221F20"/>
                </a:solidFill>
                <a:latin typeface="Montserrat"/>
                <a:cs typeface="Montserrat"/>
              </a:rPr>
              <a:t> </a:t>
            </a:r>
            <a:r>
              <a:rPr sz="700" spc="-10" dirty="0">
                <a:solidFill>
                  <a:srgbClr val="221F20"/>
                </a:solidFill>
                <a:latin typeface="Montserrat"/>
                <a:cs typeface="Montserrat"/>
              </a:rPr>
              <a:t>apretada.</a:t>
            </a:r>
            <a:endParaRPr sz="700">
              <a:latin typeface="Montserrat"/>
              <a:cs typeface="Montserrat"/>
            </a:endParaRPr>
          </a:p>
        </p:txBody>
      </p:sp>
      <p:sp>
        <p:nvSpPr>
          <p:cNvPr id="6" name="object 6"/>
          <p:cNvSpPr txBox="1"/>
          <p:nvPr/>
        </p:nvSpPr>
        <p:spPr>
          <a:xfrm>
            <a:off x="271678" y="2327275"/>
            <a:ext cx="133731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aceite de</a:t>
            </a:r>
            <a:r>
              <a:rPr sz="700" spc="-15"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7" name="object 7"/>
          <p:cNvSpPr txBox="1"/>
          <p:nvPr/>
        </p:nvSpPr>
        <p:spPr>
          <a:xfrm>
            <a:off x="271678" y="2540609"/>
            <a:ext cx="16973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Llene</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depósito de</a:t>
            </a:r>
            <a:r>
              <a:rPr sz="700" spc="-15" dirty="0">
                <a:solidFill>
                  <a:srgbClr val="221F20"/>
                </a:solidFill>
                <a:latin typeface="Montserrat"/>
                <a:cs typeface="Montserrat"/>
              </a:rPr>
              <a:t> </a:t>
            </a:r>
            <a:r>
              <a:rPr sz="700" spc="-10" dirty="0">
                <a:solidFill>
                  <a:srgbClr val="221F20"/>
                </a:solidFill>
                <a:latin typeface="Montserrat"/>
                <a:cs typeface="Montserrat"/>
              </a:rPr>
              <a:t>combustible.</a:t>
            </a:r>
            <a:endParaRPr sz="700">
              <a:latin typeface="Montserrat"/>
              <a:cs typeface="Montserrat"/>
            </a:endParaRPr>
          </a:p>
        </p:txBody>
      </p:sp>
      <p:sp>
        <p:nvSpPr>
          <p:cNvPr id="8" name="object 8"/>
          <p:cNvSpPr txBox="1"/>
          <p:nvPr/>
        </p:nvSpPr>
        <p:spPr>
          <a:xfrm>
            <a:off x="2700020" y="1579829"/>
            <a:ext cx="2261235" cy="34544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Encienda</a:t>
            </a:r>
            <a:r>
              <a:rPr sz="700" spc="280" dirty="0">
                <a:solidFill>
                  <a:srgbClr val="221F20"/>
                </a:solidFill>
                <a:latin typeface="Montserrat"/>
                <a:cs typeface="Montserrat"/>
              </a:rPr>
              <a:t> </a:t>
            </a:r>
            <a:r>
              <a:rPr sz="700" dirty="0">
                <a:solidFill>
                  <a:srgbClr val="221F20"/>
                </a:solidFill>
                <a:latin typeface="Montserrat"/>
                <a:cs typeface="Montserrat"/>
              </a:rPr>
              <a:t>el</a:t>
            </a:r>
            <a:r>
              <a:rPr sz="700" spc="275" dirty="0">
                <a:solidFill>
                  <a:srgbClr val="221F20"/>
                </a:solidFill>
                <a:latin typeface="Montserrat"/>
                <a:cs typeface="Montserrat"/>
              </a:rPr>
              <a:t> </a:t>
            </a:r>
            <a:r>
              <a:rPr sz="700" dirty="0">
                <a:solidFill>
                  <a:srgbClr val="221F20"/>
                </a:solidFill>
                <a:latin typeface="Montserrat"/>
                <a:cs typeface="Montserrat"/>
              </a:rPr>
              <a:t>motor</a:t>
            </a:r>
            <a:r>
              <a:rPr sz="700" spc="295" dirty="0">
                <a:solidFill>
                  <a:srgbClr val="221F20"/>
                </a:solidFill>
                <a:latin typeface="Montserrat"/>
                <a:cs typeface="Montserrat"/>
              </a:rPr>
              <a:t> </a:t>
            </a:r>
            <a:r>
              <a:rPr sz="700" dirty="0">
                <a:solidFill>
                  <a:srgbClr val="221F20"/>
                </a:solidFill>
                <a:latin typeface="Montserrat"/>
                <a:cs typeface="Montserrat"/>
              </a:rPr>
              <a:t>durante</a:t>
            </a:r>
            <a:r>
              <a:rPr sz="700" spc="285" dirty="0">
                <a:solidFill>
                  <a:srgbClr val="221F20"/>
                </a:solidFill>
                <a:latin typeface="Montserrat"/>
                <a:cs typeface="Montserrat"/>
              </a:rPr>
              <a:t> </a:t>
            </a:r>
            <a:r>
              <a:rPr sz="700" dirty="0">
                <a:solidFill>
                  <a:srgbClr val="221F20"/>
                </a:solidFill>
                <a:latin typeface="Montserrat"/>
                <a:cs typeface="Montserrat"/>
              </a:rPr>
              <a:t>cinco</a:t>
            </a:r>
            <a:r>
              <a:rPr sz="700" spc="270" dirty="0">
                <a:solidFill>
                  <a:srgbClr val="221F20"/>
                </a:solidFill>
                <a:latin typeface="Montserrat"/>
                <a:cs typeface="Montserrat"/>
              </a:rPr>
              <a:t> </a:t>
            </a:r>
            <a:r>
              <a:rPr sz="700" spc="-10" dirty="0">
                <a:solidFill>
                  <a:srgbClr val="221F20"/>
                </a:solidFill>
                <a:latin typeface="Montserrat"/>
                <a:cs typeface="Montserrat"/>
              </a:rPr>
              <a:t>minutos</a:t>
            </a:r>
            <a:r>
              <a:rPr sz="700" spc="500" dirty="0">
                <a:solidFill>
                  <a:srgbClr val="221F20"/>
                </a:solidFill>
                <a:latin typeface="Montserrat"/>
                <a:cs typeface="Montserrat"/>
              </a:rPr>
              <a:t> </a:t>
            </a:r>
            <a:r>
              <a:rPr sz="700" dirty="0">
                <a:solidFill>
                  <a:srgbClr val="221F20"/>
                </a:solidFill>
                <a:latin typeface="Montserrat"/>
                <a:cs typeface="Montserrat"/>
              </a:rPr>
              <a:t>aproximadamente</a:t>
            </a:r>
            <a:r>
              <a:rPr sz="700" spc="220" dirty="0">
                <a:solidFill>
                  <a:srgbClr val="221F20"/>
                </a:solidFill>
                <a:latin typeface="Montserrat"/>
                <a:cs typeface="Montserrat"/>
              </a:rPr>
              <a:t> </a:t>
            </a:r>
            <a:r>
              <a:rPr sz="700" dirty="0">
                <a:solidFill>
                  <a:srgbClr val="221F20"/>
                </a:solidFill>
                <a:latin typeface="Montserrat"/>
                <a:cs typeface="Montserrat"/>
              </a:rPr>
              <a:t>para</a:t>
            </a:r>
            <a:r>
              <a:rPr sz="700" spc="200" dirty="0">
                <a:solidFill>
                  <a:srgbClr val="221F20"/>
                </a:solidFill>
                <a:latin typeface="Montserrat"/>
                <a:cs typeface="Montserrat"/>
              </a:rPr>
              <a:t> </a:t>
            </a:r>
            <a:r>
              <a:rPr sz="700" dirty="0">
                <a:solidFill>
                  <a:srgbClr val="221F20"/>
                </a:solidFill>
                <a:latin typeface="Montserrat"/>
                <a:cs typeface="Montserrat"/>
              </a:rPr>
              <a:t>calentar</a:t>
            </a:r>
            <a:r>
              <a:rPr sz="700" spc="220" dirty="0">
                <a:solidFill>
                  <a:srgbClr val="221F20"/>
                </a:solidFill>
                <a:latin typeface="Montserrat"/>
                <a:cs typeface="Montserrat"/>
              </a:rPr>
              <a:t> </a:t>
            </a:r>
            <a:r>
              <a:rPr sz="700" dirty="0">
                <a:solidFill>
                  <a:srgbClr val="221F20"/>
                </a:solidFill>
                <a:latin typeface="Montserrat"/>
                <a:cs typeface="Montserrat"/>
              </a:rPr>
              <a:t>el</a:t>
            </a:r>
            <a:r>
              <a:rPr sz="700" spc="204" dirty="0">
                <a:solidFill>
                  <a:srgbClr val="221F20"/>
                </a:solidFill>
                <a:latin typeface="Montserrat"/>
                <a:cs typeface="Montserrat"/>
              </a:rPr>
              <a:t> </a:t>
            </a:r>
            <a:r>
              <a:rPr sz="700" dirty="0">
                <a:solidFill>
                  <a:srgbClr val="221F20"/>
                </a:solidFill>
                <a:latin typeface="Montserrat"/>
                <a:cs typeface="Montserrat"/>
              </a:rPr>
              <a:t>aceite</a:t>
            </a:r>
            <a:r>
              <a:rPr sz="700" spc="210" dirty="0">
                <a:solidFill>
                  <a:srgbClr val="221F20"/>
                </a:solidFill>
                <a:latin typeface="Montserrat"/>
                <a:cs typeface="Montserrat"/>
              </a:rPr>
              <a:t> </a:t>
            </a:r>
            <a:r>
              <a:rPr sz="700" spc="-50" dirty="0">
                <a:solidFill>
                  <a:srgbClr val="221F20"/>
                </a:solidFill>
                <a:latin typeface="Montserrat"/>
                <a:cs typeface="Montserrat"/>
              </a:rPr>
              <a:t>y</a:t>
            </a:r>
            <a:r>
              <a:rPr sz="700" spc="500" dirty="0">
                <a:solidFill>
                  <a:srgbClr val="221F20"/>
                </a:solidFill>
                <a:latin typeface="Montserrat"/>
                <a:cs typeface="Montserrat"/>
              </a:rPr>
              <a:t> </a:t>
            </a:r>
            <a:r>
              <a:rPr sz="700" dirty="0">
                <a:solidFill>
                  <a:srgbClr val="221F20"/>
                </a:solidFill>
                <a:latin typeface="Montserrat"/>
                <a:cs typeface="Montserrat"/>
              </a:rPr>
              <a:t>luego</a:t>
            </a:r>
            <a:r>
              <a:rPr sz="700" spc="-25" dirty="0">
                <a:solidFill>
                  <a:srgbClr val="221F20"/>
                </a:solidFill>
                <a:latin typeface="Montserrat"/>
                <a:cs typeface="Montserrat"/>
              </a:rPr>
              <a:t> </a:t>
            </a:r>
            <a:r>
              <a:rPr sz="700" spc="-10" dirty="0">
                <a:solidFill>
                  <a:srgbClr val="221F20"/>
                </a:solidFill>
                <a:latin typeface="Montserrat"/>
                <a:cs typeface="Montserrat"/>
              </a:rPr>
              <a:t>drénelo.</a:t>
            </a:r>
            <a:endParaRPr sz="700">
              <a:latin typeface="Montserrat"/>
              <a:cs typeface="Montserrat"/>
            </a:endParaRPr>
          </a:p>
        </p:txBody>
      </p:sp>
      <p:sp>
        <p:nvSpPr>
          <p:cNvPr id="9" name="object 9"/>
          <p:cNvSpPr txBox="1"/>
          <p:nvPr/>
        </p:nvSpPr>
        <p:spPr>
          <a:xfrm>
            <a:off x="2700020" y="2006854"/>
            <a:ext cx="18370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Introduzca</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0" dirty="0">
                <a:solidFill>
                  <a:srgbClr val="221F20"/>
                </a:solidFill>
                <a:latin typeface="Montserrat"/>
                <a:cs typeface="Montserrat"/>
              </a:rPr>
              <a:t> </a:t>
            </a:r>
            <a:r>
              <a:rPr sz="700" dirty="0">
                <a:solidFill>
                  <a:srgbClr val="221F20"/>
                </a:solidFill>
                <a:latin typeface="Montserrat"/>
                <a:cs typeface="Montserrat"/>
              </a:rPr>
              <a:t>nuevo</a:t>
            </a:r>
            <a:r>
              <a:rPr sz="700" spc="-5"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10" name="object 10"/>
          <p:cNvSpPr txBox="1"/>
          <p:nvPr/>
        </p:nvSpPr>
        <p:spPr>
          <a:xfrm>
            <a:off x="2700020" y="2220290"/>
            <a:ext cx="2263140" cy="23876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120" dirty="0">
                <a:solidFill>
                  <a:srgbClr val="221F20"/>
                </a:solidFill>
                <a:latin typeface="Montserrat"/>
                <a:cs typeface="Montserrat"/>
              </a:rPr>
              <a:t> </a:t>
            </a:r>
            <a:r>
              <a:rPr sz="700" dirty="0">
                <a:solidFill>
                  <a:srgbClr val="221F20"/>
                </a:solidFill>
                <a:latin typeface="Montserrat"/>
                <a:cs typeface="Montserrat"/>
              </a:rPr>
              <a:t>todos</a:t>
            </a:r>
            <a:r>
              <a:rPr sz="700" spc="114" dirty="0">
                <a:solidFill>
                  <a:srgbClr val="221F20"/>
                </a:solidFill>
                <a:latin typeface="Montserrat"/>
                <a:cs typeface="Montserrat"/>
              </a:rPr>
              <a:t> </a:t>
            </a:r>
            <a:r>
              <a:rPr sz="700" dirty="0">
                <a:solidFill>
                  <a:srgbClr val="221F20"/>
                </a:solidFill>
                <a:latin typeface="Montserrat"/>
                <a:cs typeface="Montserrat"/>
              </a:rPr>
              <a:t>los</a:t>
            </a:r>
            <a:r>
              <a:rPr sz="700" spc="130" dirty="0">
                <a:solidFill>
                  <a:srgbClr val="221F20"/>
                </a:solidFill>
                <a:latin typeface="Montserrat"/>
                <a:cs typeface="Montserrat"/>
              </a:rPr>
              <a:t> </a:t>
            </a:r>
            <a:r>
              <a:rPr sz="700" dirty="0">
                <a:solidFill>
                  <a:srgbClr val="221F20"/>
                </a:solidFill>
                <a:latin typeface="Montserrat"/>
                <a:cs typeface="Montserrat"/>
              </a:rPr>
              <a:t>puntos</a:t>
            </a:r>
            <a:r>
              <a:rPr sz="700" spc="140" dirty="0">
                <a:solidFill>
                  <a:srgbClr val="221F20"/>
                </a:solidFill>
                <a:latin typeface="Montserrat"/>
                <a:cs typeface="Montserrat"/>
              </a:rPr>
              <a:t> </a:t>
            </a:r>
            <a:r>
              <a:rPr sz="700" dirty="0">
                <a:solidFill>
                  <a:srgbClr val="221F20"/>
                </a:solidFill>
                <a:latin typeface="Montserrat"/>
                <a:cs typeface="Montserrat"/>
              </a:rPr>
              <a:t>que</a:t>
            </a:r>
            <a:r>
              <a:rPr sz="700" spc="135" dirty="0">
                <a:solidFill>
                  <a:srgbClr val="221F20"/>
                </a:solidFill>
                <a:latin typeface="Montserrat"/>
                <a:cs typeface="Montserrat"/>
              </a:rPr>
              <a:t> </a:t>
            </a:r>
            <a:r>
              <a:rPr sz="700" dirty="0">
                <a:solidFill>
                  <a:srgbClr val="221F20"/>
                </a:solidFill>
                <a:latin typeface="Montserrat"/>
                <a:cs typeface="Montserrat"/>
              </a:rPr>
              <a:t>aparecen</a:t>
            </a:r>
            <a:r>
              <a:rPr sz="700" spc="130" dirty="0">
                <a:solidFill>
                  <a:srgbClr val="221F20"/>
                </a:solidFill>
                <a:latin typeface="Montserrat"/>
                <a:cs typeface="Montserrat"/>
              </a:rPr>
              <a:t> </a:t>
            </a:r>
            <a:r>
              <a:rPr sz="700" dirty="0">
                <a:solidFill>
                  <a:srgbClr val="221F20"/>
                </a:solidFill>
                <a:latin typeface="Montserrat"/>
                <a:cs typeface="Montserrat"/>
              </a:rPr>
              <a:t>en</a:t>
            </a:r>
            <a:r>
              <a:rPr sz="700" spc="130" dirty="0">
                <a:solidFill>
                  <a:srgbClr val="221F20"/>
                </a:solidFill>
                <a:latin typeface="Montserrat"/>
                <a:cs typeface="Montserrat"/>
              </a:rPr>
              <a:t> </a:t>
            </a:r>
            <a:r>
              <a:rPr sz="700" spc="-25" dirty="0">
                <a:solidFill>
                  <a:srgbClr val="221F20"/>
                </a:solidFill>
                <a:latin typeface="Montserrat"/>
                <a:cs typeface="Montserrat"/>
              </a:rPr>
              <a:t>la</a:t>
            </a:r>
            <a:endParaRPr sz="700">
              <a:latin typeface="Montserrat"/>
              <a:cs typeface="Montserrat"/>
            </a:endParaRPr>
          </a:p>
          <a:p>
            <a:pPr marL="184785">
              <a:lnSpc>
                <a:spcPct val="100000"/>
              </a:lnSpc>
            </a:pPr>
            <a:r>
              <a:rPr sz="700" dirty="0">
                <a:solidFill>
                  <a:srgbClr val="221F20"/>
                </a:solidFill>
                <a:latin typeface="Montserrat"/>
                <a:cs typeface="Montserrat"/>
              </a:rPr>
              <a:t>lista</a:t>
            </a:r>
            <a:r>
              <a:rPr sz="700" spc="-20"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revisiones</a:t>
            </a:r>
            <a:r>
              <a:rPr sz="700" spc="5" dirty="0">
                <a:solidFill>
                  <a:srgbClr val="221F20"/>
                </a:solidFill>
                <a:latin typeface="Montserrat"/>
                <a:cs typeface="Montserrat"/>
              </a:rPr>
              <a:t> </a:t>
            </a:r>
            <a:r>
              <a:rPr sz="700" dirty="0">
                <a:solidFill>
                  <a:srgbClr val="221F20"/>
                </a:solidFill>
                <a:latin typeface="Montserrat"/>
                <a:cs typeface="Montserrat"/>
              </a:rPr>
              <a:t>diarias</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seguridad.</a:t>
            </a:r>
            <a:endParaRPr sz="700">
              <a:latin typeface="Montserrat"/>
              <a:cs typeface="Montserrat"/>
            </a:endParaRPr>
          </a:p>
        </p:txBody>
      </p:sp>
      <p:sp>
        <p:nvSpPr>
          <p:cNvPr id="11" name="object 11"/>
          <p:cNvSpPr txBox="1"/>
          <p:nvPr/>
        </p:nvSpPr>
        <p:spPr>
          <a:xfrm>
            <a:off x="2700020" y="2540609"/>
            <a:ext cx="111125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Lubrique</a:t>
            </a:r>
            <a:r>
              <a:rPr sz="700" spc="-10" dirty="0">
                <a:solidFill>
                  <a:srgbClr val="221F20"/>
                </a:solidFill>
                <a:latin typeface="Montserrat"/>
                <a:cs typeface="Montserrat"/>
              </a:rPr>
              <a:t> </a:t>
            </a:r>
            <a:r>
              <a:rPr sz="700" dirty="0">
                <a:solidFill>
                  <a:srgbClr val="221F20"/>
                </a:solidFill>
                <a:latin typeface="Montserrat"/>
                <a:cs typeface="Montserrat"/>
              </a:rPr>
              <a:t>los</a:t>
            </a:r>
            <a:r>
              <a:rPr sz="700" spc="-30" dirty="0">
                <a:solidFill>
                  <a:srgbClr val="221F20"/>
                </a:solidFill>
                <a:latin typeface="Montserrat"/>
                <a:cs typeface="Montserrat"/>
              </a:rPr>
              <a:t> </a:t>
            </a:r>
            <a:r>
              <a:rPr sz="700" spc="-10" dirty="0">
                <a:solidFill>
                  <a:srgbClr val="221F20"/>
                </a:solidFill>
                <a:latin typeface="Montserrat"/>
                <a:cs typeface="Montserrat"/>
              </a:rPr>
              <a:t>pivotes.</a:t>
            </a:r>
            <a:endParaRPr sz="700">
              <a:latin typeface="Montserrat"/>
              <a:cs typeface="Montserrat"/>
            </a:endParaRPr>
          </a:p>
        </p:txBody>
      </p:sp>
      <p:sp>
        <p:nvSpPr>
          <p:cNvPr id="12" name="object 12"/>
          <p:cNvSpPr txBox="1"/>
          <p:nvPr/>
        </p:nvSpPr>
        <p:spPr>
          <a:xfrm>
            <a:off x="1016914" y="1195197"/>
            <a:ext cx="31711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PREPARACIONES</a:t>
            </a:r>
            <a:r>
              <a:rPr sz="800" b="1" spc="-40" dirty="0">
                <a:solidFill>
                  <a:srgbClr val="221F1F"/>
                </a:solidFill>
                <a:latin typeface="Montserrat"/>
                <a:cs typeface="Montserrat"/>
              </a:rPr>
              <a:t> </a:t>
            </a:r>
            <a:r>
              <a:rPr sz="800" b="1" dirty="0">
                <a:solidFill>
                  <a:srgbClr val="221F1F"/>
                </a:solidFill>
                <a:latin typeface="Montserrat"/>
                <a:cs typeface="Montserrat"/>
              </a:rPr>
              <a:t>PARA</a:t>
            </a:r>
            <a:r>
              <a:rPr sz="800" b="1" spc="-15" dirty="0">
                <a:solidFill>
                  <a:srgbClr val="221F1F"/>
                </a:solidFill>
                <a:latin typeface="Montserrat"/>
                <a:cs typeface="Montserrat"/>
              </a:rPr>
              <a:t> </a:t>
            </a:r>
            <a:r>
              <a:rPr sz="800" b="1" dirty="0">
                <a:solidFill>
                  <a:srgbClr val="221F1F"/>
                </a:solidFill>
                <a:latin typeface="Montserrat"/>
                <a:cs typeface="Montserrat"/>
              </a:rPr>
              <a:t>DESPUÉS</a:t>
            </a:r>
            <a:r>
              <a:rPr sz="800" b="1" spc="-30"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10" dirty="0">
                <a:solidFill>
                  <a:srgbClr val="221F1F"/>
                </a:solidFill>
                <a:latin typeface="Montserrat"/>
                <a:cs typeface="Montserrat"/>
              </a:rPr>
              <a:t>ALMACENAMIENTO:</a:t>
            </a:r>
            <a:endParaRPr sz="800">
              <a:latin typeface="Montserrat"/>
              <a:cs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95478" y="596900"/>
            <a:ext cx="4848470" cy="301300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POLIZA DE GARANTIA Kawasaki de México S.A. de C.V., quien en lo sucesivo se denominará “KDM”, garantiza por un plazo de 24 meses </a:t>
            </a:r>
            <a:r>
              <a:rPr lang="es-ES" sz="750" dirty="0" err="1">
                <a:latin typeface="Montserrat" panose="00000500000000000000" pitchFamily="2" charset="0"/>
              </a:rPr>
              <a:t>ó</a:t>
            </a:r>
            <a:r>
              <a:rPr lang="es-ES" sz="750" dirty="0">
                <a:latin typeface="Montserrat" panose="00000500000000000000" pitchFamily="2" charset="0"/>
              </a:rPr>
              <a:t> 30,000 km, lo que ocurra primero a partir de la fecha de compra, a los propietarios de motocicletas marca TVS adquiridas a través de su red de Distribuidores Autorizados. Lo anterior siempre y cuando el usuario se apegue a la presente póliza de garantía. El distribuidor en donde adquiere su vehículo tiene la obligación de llenar y sellar la póliza de garantía, que deberá ser entregada al cliente con los datos del comprador y de la unidad vendida, de esta forma se evitará contratiempos al acudir al CENTRO DE SERVICIO a solicitar cualquier ajuste o reparación que requiera dentro de su periodo de garantía. El Distribuidor y el CENTRO DE SERVICIO deberán registrar el certificado de venta, el formato de armado, el formato del servicio de </a:t>
            </a:r>
            <a:r>
              <a:rPr lang="es-ES" sz="750" dirty="0" err="1">
                <a:latin typeface="Montserrat" panose="00000500000000000000" pitchFamily="2" charset="0"/>
              </a:rPr>
              <a:t>pre-entrega</a:t>
            </a:r>
            <a:r>
              <a:rPr lang="es-ES" sz="750" dirty="0">
                <a:latin typeface="Montserrat" panose="00000500000000000000" pitchFamily="2" charset="0"/>
              </a:rPr>
              <a:t> (no hay cupones, en el carnet de servicio sólo se le ponen los sellos de cada servicio), así como los formatos subsecuentes de servicio dentro de los primeros 5 días después de haber sido realizados los servicios. Si cualquier parte original presentará defectos atribuibles al material o procesos de manufactura durante el periodo de garantía, KDM a través de su red de Distribuidores y Centros de Servicio se obliga a efectuar el cambio de las piezas defectuosas o el arreglo de las mismas en un plazo no mayor a 30 días, salvo que sea estrictamente necesario un plazo mayor sin cargo alguno, excepto “en partes y/o componentes de uso sujetos a desgaste natural.” Por esta garantía, KDM se reserva el derecho de juzgar en última instancia si la pieza o el componente defectuoso, es resultado de la falla del material, del proceso de producción o el origen del daño es causado por un mal uso fuera de las especiaciones y cuidados que debe recibir el vehículo durante su uso normal. Esta garantía tiene validez ante todo CENTRO DE SERVICIO, autorizado por KDM, que se localice en la República Mexicana, no importando donde haya sido adquirida su motocicleta. Esta garantía sólo avala el vehículo descrito en esta póliza, la cual deberá contar con los números de motor y serie de la motocicleta y no podrá ser utilizada para otras unidades. El comprador tiene la obligación de presentar la unidad junto con este documento y su boleta de servicios sellados y al día, al CENTRO DE SERVICIO de su elección para conservar la garantía a las siguientes revisiones o mantenimientos puntualmente, ya sea por kilometraje o tiempo cumplido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48177"/>
            <a:ext cx="4848470" cy="2488245"/>
          </a:xfrm>
          <a:prstGeom prst="rect">
            <a:avLst/>
          </a:prstGeom>
        </p:spPr>
        <p:txBody>
          <a:bodyPr vert="horz" wrap="square" lIns="0" tIns="12065" rIns="0" bIns="0" rtlCol="0">
            <a:spAutoFit/>
          </a:bodyPr>
          <a:lstStyle/>
          <a:p>
            <a:pPr marL="241300" marR="14604" indent="-228600" algn="just">
              <a:lnSpc>
                <a:spcPct val="100000"/>
              </a:lnSpc>
              <a:spcBef>
                <a:spcPts val="95"/>
              </a:spcBef>
              <a:buAutoNum type="alphaUcParenR"/>
            </a:pPr>
            <a:r>
              <a:rPr lang="es-ES" sz="730" dirty="0">
                <a:latin typeface="Montserrat" panose="00000500000000000000" pitchFamily="2" charset="0"/>
              </a:rPr>
              <a:t>Primer Servicio: A los 500 Km. ó 30 días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Segundo Servicio: A los 5,000 Km. </a:t>
            </a:r>
            <a:r>
              <a:rPr lang="es-ES" sz="730" dirty="0" err="1">
                <a:latin typeface="Montserrat" panose="00000500000000000000" pitchFamily="2" charset="0"/>
              </a:rPr>
              <a:t>ó</a:t>
            </a:r>
            <a:r>
              <a:rPr lang="es-ES" sz="730" dirty="0">
                <a:latin typeface="Montserrat" panose="00000500000000000000" pitchFamily="2" charset="0"/>
              </a:rPr>
              <a:t> 6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Tercer Servicio: A los 10,000 Km. </a:t>
            </a:r>
            <a:r>
              <a:rPr lang="es-ES" sz="730" dirty="0" err="1">
                <a:latin typeface="Montserrat" panose="00000500000000000000" pitchFamily="2" charset="0"/>
              </a:rPr>
              <a:t>ó</a:t>
            </a:r>
            <a:r>
              <a:rPr lang="es-ES" sz="730" dirty="0">
                <a:latin typeface="Montserrat" panose="00000500000000000000" pitchFamily="2" charset="0"/>
              </a:rPr>
              <a:t> 12 meses,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Cuarto Servicio: A los 15,000 Km. </a:t>
            </a:r>
            <a:r>
              <a:rPr lang="es-ES" sz="730" dirty="0" err="1">
                <a:latin typeface="Montserrat" panose="00000500000000000000" pitchFamily="2" charset="0"/>
              </a:rPr>
              <a:t>Ó</a:t>
            </a:r>
            <a:r>
              <a:rPr lang="es-ES" sz="730" dirty="0">
                <a:latin typeface="Montserrat" panose="00000500000000000000" pitchFamily="2" charset="0"/>
              </a:rPr>
              <a:t> 18 meses, lo que ocurra primero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Quinto Servicio: A los 20,000 Km. </a:t>
            </a:r>
            <a:r>
              <a:rPr lang="es-ES" sz="730" dirty="0" err="1">
                <a:latin typeface="Montserrat" panose="00000500000000000000" pitchFamily="2" charset="0"/>
              </a:rPr>
              <a:t>ó</a:t>
            </a:r>
            <a:r>
              <a:rPr lang="es-ES" sz="730" dirty="0">
                <a:latin typeface="Montserrat" panose="00000500000000000000" pitchFamily="2" charset="0"/>
              </a:rPr>
              <a:t> 24 meses , lo que ocurra primero a partir de la fecha de venta.</a:t>
            </a:r>
          </a:p>
          <a:p>
            <a:pPr marL="241300" marR="14604" indent="-228600" algn="just">
              <a:lnSpc>
                <a:spcPct val="100000"/>
              </a:lnSpc>
              <a:spcBef>
                <a:spcPts val="95"/>
              </a:spcBef>
              <a:buAutoNum type="alphaUcParenR"/>
            </a:pPr>
            <a:r>
              <a:rPr lang="es-ES" sz="730" dirty="0">
                <a:latin typeface="Montserrat" panose="00000500000000000000" pitchFamily="2" charset="0"/>
              </a:rPr>
              <a:t>Sexto Servicio: A los 25,000 Km. </a:t>
            </a:r>
            <a:r>
              <a:rPr lang="es-ES" sz="730" dirty="0" err="1">
                <a:latin typeface="Montserrat" panose="00000500000000000000" pitchFamily="2" charset="0"/>
              </a:rPr>
              <a:t>ó</a:t>
            </a:r>
            <a:r>
              <a:rPr lang="es-ES" sz="730" dirty="0">
                <a:latin typeface="Montserrat" panose="00000500000000000000" pitchFamily="2" charset="0"/>
              </a:rPr>
              <a:t> 30 meses , lo que ocurra primero a partir de la fecha de venta. </a:t>
            </a:r>
          </a:p>
          <a:p>
            <a:pPr marL="241300" marR="14604" indent="-228600" algn="just">
              <a:lnSpc>
                <a:spcPct val="100000"/>
              </a:lnSpc>
              <a:spcBef>
                <a:spcPts val="95"/>
              </a:spcBef>
              <a:buAutoNum type="alphaUcParenR"/>
            </a:pPr>
            <a:r>
              <a:rPr lang="es-ES" sz="730" dirty="0">
                <a:latin typeface="Montserrat" panose="00000500000000000000" pitchFamily="2" charset="0"/>
              </a:rPr>
              <a:t>Séptimo Servicio: A los 30,000 Km. </a:t>
            </a:r>
            <a:r>
              <a:rPr lang="es-ES" sz="730" dirty="0" err="1">
                <a:latin typeface="Montserrat" panose="00000500000000000000" pitchFamily="2" charset="0"/>
              </a:rPr>
              <a:t>ó</a:t>
            </a:r>
            <a:r>
              <a:rPr lang="es-ES" sz="730" dirty="0">
                <a:latin typeface="Montserrat" panose="00000500000000000000" pitchFamily="2" charset="0"/>
              </a:rPr>
              <a:t> 36 meses , lo que ocurra primero a partir de la fecha de venta.</a:t>
            </a:r>
          </a:p>
          <a:p>
            <a:pPr marL="12700" marR="14604" algn="just">
              <a:lnSpc>
                <a:spcPct val="100000"/>
              </a:lnSpc>
              <a:spcBef>
                <a:spcPts val="95"/>
              </a:spcBef>
            </a:pPr>
            <a:r>
              <a:rPr lang="es-ES" sz="730" b="1" dirty="0">
                <a:latin typeface="Montserrat" panose="00000500000000000000" pitchFamily="2" charset="0"/>
              </a:rPr>
              <a:t>Con una tolerancia no mayor a 100km ó 10 días.</a:t>
            </a:r>
          </a:p>
          <a:p>
            <a:pPr marL="12700" marR="14604" algn="just">
              <a:lnSpc>
                <a:spcPct val="100000"/>
              </a:lnSpc>
              <a:spcBef>
                <a:spcPts val="95"/>
              </a:spcBef>
            </a:pPr>
            <a:endParaRPr lang="es-ES" sz="700" b="1" dirty="0">
              <a:latin typeface="Montserrat" panose="00000500000000000000" pitchFamily="2" charset="0"/>
            </a:endParaRPr>
          </a:p>
          <a:p>
            <a:pPr marL="12700" marR="14604" algn="just">
              <a:lnSpc>
                <a:spcPct val="100000"/>
              </a:lnSpc>
              <a:spcBef>
                <a:spcPts val="95"/>
              </a:spcBef>
            </a:pPr>
            <a:r>
              <a:rPr lang="es-ES" sz="700" dirty="0">
                <a:latin typeface="Montserrat" panose="00000500000000000000" pitchFamily="2" charset="0"/>
              </a:rPr>
              <a:t>Mano de Obra y materiales: Los costos de mano de obra y materiales de mantenimiento de cada servicio corren por cuenta del propietario del vehículo.</a:t>
            </a:r>
          </a:p>
          <a:p>
            <a:pPr marL="12700" marR="14604" algn="just">
              <a:lnSpc>
                <a:spcPct val="100000"/>
              </a:lnSpc>
              <a:spcBef>
                <a:spcPts val="95"/>
              </a:spcBef>
            </a:pPr>
            <a:r>
              <a:rPr lang="es-ES" sz="700" dirty="0">
                <a:latin typeface="Montserrat" panose="00000500000000000000" pitchFamily="2" charset="0"/>
              </a:rPr>
              <a:t>Nota: Sólo aplica la Garantía hasta los 24 meses ó 30,000 Km., lo que ocurra primero.</a:t>
            </a:r>
          </a:p>
          <a:p>
            <a:pPr marL="12700" marR="14604" algn="just">
              <a:lnSpc>
                <a:spcPct val="100000"/>
              </a:lnSpc>
              <a:spcBef>
                <a:spcPts val="95"/>
              </a:spcBef>
            </a:pPr>
            <a:endParaRPr lang="es-ES" sz="700" dirty="0">
              <a:latin typeface="Montserrat" panose="00000500000000000000" pitchFamily="2" charset="0"/>
            </a:endParaRPr>
          </a:p>
          <a:p>
            <a:pPr marL="12700" marR="14604" algn="just">
              <a:lnSpc>
                <a:spcPct val="100000"/>
              </a:lnSpc>
              <a:spcBef>
                <a:spcPts val="95"/>
              </a:spcBef>
            </a:pPr>
            <a:r>
              <a:rPr lang="es-ES" sz="700" b="1" dirty="0">
                <a:latin typeface="Montserrat" panose="00000500000000000000" pitchFamily="2" charset="0"/>
              </a:rPr>
              <a:t>Instrucciones para el propietario </a:t>
            </a:r>
          </a:p>
          <a:p>
            <a:pPr marL="12700" marR="14604" algn="just">
              <a:lnSpc>
                <a:spcPct val="100000"/>
              </a:lnSpc>
              <a:spcBef>
                <a:spcPts val="95"/>
              </a:spcBef>
            </a:pPr>
            <a:r>
              <a:rPr lang="es-ES" sz="800" dirty="0">
                <a:latin typeface="Montserrat" panose="00000500000000000000" pitchFamily="2" charset="0"/>
              </a:rPr>
              <a:t>Para realizar los servicios o revisiones correspondientes, será necesario presentar únicamente la presente Póliza de Garantía; ya que es el documento donde se llevará el récord de servicios o incidencias de las posibles fallas que llegara a sufrir su motocicleta TVS.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Al momento de presentar su unidad a servicio, exija que le firmen y sellen el cupón del servicio y la Orden de Servicio correspondientes.</a:t>
            </a:r>
          </a:p>
        </p:txBody>
      </p:sp>
    </p:spTree>
    <p:extLst>
      <p:ext uri="{BB962C8B-B14F-4D97-AF65-F5344CB8AC3E}">
        <p14:creationId xmlns:p14="http://schemas.microsoft.com/office/powerpoint/2010/main" val="695214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3023264"/>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Advertencia</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Considere que un asentamiento inadecuado del motor puede sufrir graves daños o acortar la vida útil de su motor, para lo cual sugerimos siga las siguientes instrucciones los primeros 3000 km.</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Recomendaciones importantes en los primeros 3000 km (periodo de rodaje)</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1.-Antes de arrancar el motor, estacione la motocicleta sobre el parador central. </a:t>
            </a:r>
          </a:p>
          <a:p>
            <a:pPr marL="12700" marR="14604" algn="just">
              <a:lnSpc>
                <a:spcPct val="100000"/>
              </a:lnSpc>
              <a:spcBef>
                <a:spcPts val="95"/>
              </a:spcBef>
            </a:pPr>
            <a:r>
              <a:rPr lang="es-ES" sz="800" dirty="0">
                <a:latin typeface="Montserrat" panose="00000500000000000000" pitchFamily="2" charset="0"/>
              </a:rPr>
              <a:t>2.-Cuando la moto este en marcha, no girar a más de 1/2 vuelta el puño de aceleración. </a:t>
            </a:r>
          </a:p>
          <a:p>
            <a:pPr marL="12700" marR="14604" algn="just">
              <a:lnSpc>
                <a:spcPct val="100000"/>
              </a:lnSpc>
              <a:spcBef>
                <a:spcPts val="95"/>
              </a:spcBef>
            </a:pPr>
            <a:r>
              <a:rPr lang="es-ES" sz="800" dirty="0">
                <a:latin typeface="Montserrat" panose="00000500000000000000" pitchFamily="2" charset="0"/>
              </a:rPr>
              <a:t>3.-Recuerde revisar frecuentemente el nivel de aceite en el motor, agregue si se requiere y acuda al Centro de Servicio Autorizado más cercano. </a:t>
            </a:r>
          </a:p>
          <a:p>
            <a:pPr marL="12700" marR="14604" algn="just">
              <a:lnSpc>
                <a:spcPct val="100000"/>
              </a:lnSpc>
              <a:spcBef>
                <a:spcPts val="95"/>
              </a:spcBef>
            </a:pPr>
            <a:r>
              <a:rPr lang="es-ES" sz="800" dirty="0">
                <a:latin typeface="Montserrat" panose="00000500000000000000" pitchFamily="2" charset="0"/>
              </a:rPr>
              <a:t>4.-Utilice solamente aceites recomendados por KDM, la clasificación adecuada dará mayor longevidad a su motor. Consulte el manual de propietario. </a:t>
            </a:r>
          </a:p>
          <a:p>
            <a:pPr marL="12700" marR="14604" algn="just">
              <a:lnSpc>
                <a:spcPct val="100000"/>
              </a:lnSpc>
              <a:spcBef>
                <a:spcPts val="95"/>
              </a:spcBef>
            </a:pPr>
            <a:r>
              <a:rPr lang="es-ES" sz="800" dirty="0">
                <a:latin typeface="Montserrat" panose="00000500000000000000" pitchFamily="2" charset="0"/>
              </a:rPr>
              <a:t>5.-No mezcle diferentes marcas o tipos de aceite en el motor ni cuando rellene. </a:t>
            </a:r>
          </a:p>
          <a:p>
            <a:pPr marL="12700" marR="14604" algn="just">
              <a:lnSpc>
                <a:spcPct val="100000"/>
              </a:lnSpc>
              <a:spcBef>
                <a:spcPts val="95"/>
              </a:spcBef>
            </a:pPr>
            <a:r>
              <a:rPr lang="es-ES" sz="800" dirty="0">
                <a:latin typeface="Montserrat" panose="00000500000000000000" pitchFamily="2" charset="0"/>
              </a:rPr>
              <a:t>6.-Recuerde lubricar su cadena de tracción (si el modelo cuenta con ella) cada 500 km o cada mes con productos recomendados para tal n, acuda a su CENTRO DE SERVICIO más cercano. </a:t>
            </a:r>
          </a:p>
          <a:p>
            <a:pPr marL="12700" marR="14604" algn="just">
              <a:lnSpc>
                <a:spcPct val="100000"/>
              </a:lnSpc>
              <a:spcBef>
                <a:spcPts val="95"/>
              </a:spcBef>
            </a:pPr>
            <a:r>
              <a:rPr lang="es-ES" sz="800" dirty="0">
                <a:latin typeface="Montserrat" panose="00000500000000000000" pitchFamily="2" charset="0"/>
              </a:rPr>
              <a:t>7.-No recorra grandes distancias a una misma velocidad (realice cambios de velocidad) </a:t>
            </a:r>
          </a:p>
          <a:p>
            <a:pPr marL="12700" marR="14604" algn="just">
              <a:lnSpc>
                <a:spcPct val="100000"/>
              </a:lnSpc>
              <a:spcBef>
                <a:spcPts val="95"/>
              </a:spcBef>
            </a:pPr>
            <a:r>
              <a:rPr lang="es-ES" sz="800" dirty="0">
                <a:latin typeface="Montserrat" panose="00000500000000000000" pitchFamily="2" charset="0"/>
              </a:rPr>
              <a:t>8.-No </a:t>
            </a:r>
            <a:r>
              <a:rPr lang="es-ES" sz="800" dirty="0" err="1">
                <a:latin typeface="Montserrat" panose="00000500000000000000" pitchFamily="2" charset="0"/>
              </a:rPr>
              <a:t>force</a:t>
            </a:r>
            <a:r>
              <a:rPr lang="es-ES" sz="800" dirty="0">
                <a:latin typeface="Montserrat" panose="00000500000000000000" pitchFamily="2" charset="0"/>
              </a:rPr>
              <a:t> el motor a más de 6000 RPM (Revoluciones Por Minuto) </a:t>
            </a:r>
          </a:p>
          <a:p>
            <a:pPr marL="12700" marR="14604" algn="just">
              <a:lnSpc>
                <a:spcPct val="100000"/>
              </a:lnSpc>
              <a:spcBef>
                <a:spcPts val="95"/>
              </a:spcBef>
            </a:pPr>
            <a:r>
              <a:rPr lang="es-ES" sz="800" dirty="0">
                <a:latin typeface="Montserrat" panose="00000500000000000000" pitchFamily="2" charset="0"/>
              </a:rPr>
              <a:t>9.-No sobre cargue la motocicleta ya sea con ocupantes o el peso indicado en la motocicleta o en el porta documentos. </a:t>
            </a:r>
          </a:p>
          <a:p>
            <a:pPr marL="12700" marR="14604" algn="just">
              <a:lnSpc>
                <a:spcPct val="100000"/>
              </a:lnSpc>
              <a:spcBef>
                <a:spcPts val="95"/>
              </a:spcBef>
            </a:pPr>
            <a:r>
              <a:rPr lang="es-ES" sz="800" dirty="0">
                <a:latin typeface="Montserrat" panose="00000500000000000000" pitchFamily="2" charset="0"/>
              </a:rPr>
              <a:t>10.-No olvide llevar su motocicleta a los servicios programados de mantenimiento descritos en la presente Póliza de Garantía. </a:t>
            </a:r>
          </a:p>
          <a:p>
            <a:pPr marL="12700" marR="14604" algn="just">
              <a:lnSpc>
                <a:spcPct val="100000"/>
              </a:lnSpc>
              <a:spcBef>
                <a:spcPts val="95"/>
              </a:spcBef>
            </a:pPr>
            <a:r>
              <a:rPr lang="es-ES" sz="800" dirty="0">
                <a:latin typeface="Montserrat" panose="00000500000000000000" pitchFamily="2" charset="0"/>
              </a:rPr>
              <a:t>11.-Continúe con el mantenimiento normal cada 2500 km o cada 3 meses, recuerde que con el mantenimiento oportuno usted ahorrará tiempo y dinero.</a:t>
            </a:r>
          </a:p>
        </p:txBody>
      </p:sp>
    </p:spTree>
    <p:extLst>
      <p:ext uri="{BB962C8B-B14F-4D97-AF65-F5344CB8AC3E}">
        <p14:creationId xmlns:p14="http://schemas.microsoft.com/office/powerpoint/2010/main" val="2426095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2982227"/>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Importante</a:t>
            </a:r>
            <a:r>
              <a:rPr lang="es-ES" sz="800" dirty="0">
                <a:latin typeface="Montserrat" panose="00000500000000000000" pitchFamily="2" charset="0"/>
              </a:rPr>
              <a:t>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Las motocicletas </a:t>
            </a:r>
            <a:r>
              <a:rPr lang="es-ES" sz="800" dirty="0" err="1">
                <a:latin typeface="Montserrat" panose="00000500000000000000" pitchFamily="2" charset="0"/>
              </a:rPr>
              <a:t>ó</a:t>
            </a:r>
            <a:r>
              <a:rPr lang="es-ES" sz="800" dirty="0">
                <a:latin typeface="Montserrat" panose="00000500000000000000" pitchFamily="2" charset="0"/>
              </a:rPr>
              <a:t> vehículos que sean sometidos a un uso fuera de las condiciones señaladas para el proceso de asentamiento de motor no serán cubiertos por la garantía otorgada por KDM, siendo responsabilidad del propietario cubrir el pago de revisión, refacciones y mano de obra. Así mismo todas las unidades que no realicen los servicios programados, sean rentadas, alquiladas, conducidas por varios operadores o sin el debido cuidado que ello implica, quedarán sin el goce de la presente Garantía.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Limitaciones de la Garantía </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esta Garantía KDM se reserva el derecho de juzgar en última instancia si la falla o avería en la motocicleta es considerada garantía. Si la pieza o componente defectuoso es el resultado de dicha falla, se procederá a la reparación sin costo alguno al propietario; si la falla es producto del mal uso, negligencia al conducir, uso diferente para el cual fue diseñada y falta de los servicios programados, será causa suficiente para realizar el cobro de dicha revisión o reparación. En todo caso se atenderá a lo estipulado por los artículos de La Ley Federal de Protección al Consumidor</a:t>
            </a:r>
          </a:p>
          <a:p>
            <a:pPr marL="12700" marR="14604" algn="just">
              <a:lnSpc>
                <a:spcPct val="100000"/>
              </a:lnSpc>
              <a:spcBef>
                <a:spcPts val="95"/>
              </a:spcBef>
            </a:pPr>
            <a:r>
              <a:rPr lang="es-ES" sz="750" dirty="0">
                <a:latin typeface="Montserrat" panose="00000500000000000000" pitchFamily="2" charset="0"/>
              </a:rPr>
              <a:t>La garantía proporcionada por KDM en sus motocicletas tiene validez en toda la República Mexicana donde se encuentre un Centro de Servicio Autorizado, no importando donde haya adquirido su motocicleta</a:t>
            </a:r>
          </a:p>
          <a:p>
            <a:pPr marL="12700" marR="14604" algn="just">
              <a:lnSpc>
                <a:spcPct val="100000"/>
              </a:lnSpc>
              <a:spcBef>
                <a:spcPts val="95"/>
              </a:spcBef>
            </a:pPr>
            <a:r>
              <a:rPr lang="es-ES" sz="750" dirty="0">
                <a:latin typeface="Montserrat" panose="00000500000000000000" pitchFamily="2" charset="0"/>
              </a:rPr>
              <a:t>La presente Póliza de Garantía sólo avala la unidad descrita en ella, no podrá ser atendida la unidad con una Póliza de Garantía diferente, en caso de extravío el propietario tendrá la obligación de dar aviso y tramitar su reposición presentando los documentos solicitados. </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4278594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42978"/>
            <a:ext cx="4848470" cy="287963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La demora en la realización del trabajo por garantía no da derecho a la indemnización o prórroga de la garantía. Toda gestión legal ante cualquier autoridad y los gastos que estos generen no los cubre esta garantía </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El riesgo de la empresa sólo abarca hasta donde llegue esta garantía y no se hace responsable de daños a terceros, propiedades ajenas, accidentes o transportación.</a:t>
            </a:r>
          </a:p>
          <a:p>
            <a:pPr marL="12700" marR="14604" algn="just">
              <a:lnSpc>
                <a:spcPct val="100000"/>
              </a:lnSpc>
              <a:spcBef>
                <a:spcPts val="95"/>
              </a:spcBef>
            </a:pPr>
            <a:r>
              <a:rPr lang="es-ES" sz="750" dirty="0">
                <a:latin typeface="Montserrat" panose="00000500000000000000" pitchFamily="2" charset="0"/>
              </a:rPr>
              <a:t>No cubre corrosión y el deterioro de la pintura, cromado o niquelado debido a condiciones ambientales críticas o agentes externos.</a:t>
            </a:r>
          </a:p>
          <a:p>
            <a:pPr marL="12700" marR="14604" algn="just">
              <a:lnSpc>
                <a:spcPct val="100000"/>
              </a:lnSpc>
              <a:spcBef>
                <a:spcPts val="95"/>
              </a:spcBef>
            </a:pPr>
            <a:r>
              <a:rPr lang="es-ES" sz="750" dirty="0">
                <a:latin typeface="Montserrat" panose="00000500000000000000" pitchFamily="2" charset="0"/>
              </a:rPr>
              <a:t>Daños intencionales o accidentales ocasionados por el propietario o terceros, por fuerza mayor o fortuitos, daños en neumáticos y rines por pavimento defectuoso ó por uso en terracería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Esta garantía no cubre fallas o defectos causados por maltrato a la motocicleta incluyendo caídas.</a:t>
            </a:r>
          </a:p>
          <a:p>
            <a:pPr marL="12700" marR="14604" algn="just">
              <a:lnSpc>
                <a:spcPct val="100000"/>
              </a:lnSpc>
              <a:spcBef>
                <a:spcPts val="95"/>
              </a:spcBef>
            </a:pPr>
            <a:r>
              <a:rPr lang="es-ES" sz="750" dirty="0">
                <a:latin typeface="Montserrat" panose="00000500000000000000" pitchFamily="2" charset="0"/>
              </a:rPr>
              <a:t>Gastos ocasionados y/o derivados por el propio mantenimiento de la motocicleta como: limpieza, lubricación, pinchaduras, etc.</a:t>
            </a:r>
          </a:p>
          <a:p>
            <a:pPr marL="12700" marR="14604" algn="just">
              <a:lnSpc>
                <a:spcPct val="100000"/>
              </a:lnSpc>
              <a:spcBef>
                <a:spcPts val="95"/>
              </a:spcBef>
            </a:pPr>
            <a:r>
              <a:rPr lang="es-ES" sz="750" dirty="0">
                <a:latin typeface="Montserrat" panose="00000500000000000000" pitchFamily="2" charset="0"/>
              </a:rPr>
              <a:t>No cubre defectos o problemas ocasionados por descuido o deterioro natural.</a:t>
            </a:r>
          </a:p>
          <a:p>
            <a:pPr marL="12700" marR="14604" algn="just">
              <a:lnSpc>
                <a:spcPct val="100000"/>
              </a:lnSpc>
              <a:spcBef>
                <a:spcPts val="95"/>
              </a:spcBef>
            </a:pPr>
            <a:r>
              <a:rPr lang="es-ES" sz="740" dirty="0">
                <a:latin typeface="Montserrat" panose="00000500000000000000" pitchFamily="2" charset="0"/>
              </a:rPr>
              <a:t>9</a:t>
            </a:r>
            <a:r>
              <a:rPr lang="es-ES" sz="750" dirty="0">
                <a:latin typeface="Montserrat" panose="00000500000000000000" pitchFamily="2" charset="0"/>
              </a:rPr>
              <a:t>0 días de garantía en sistema eléctrico sin modificaciones.</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b="1" dirty="0">
                <a:latin typeface="Montserrat" panose="00000500000000000000" pitchFamily="2" charset="0"/>
              </a:rPr>
              <a:t>Componentes con garantía limitada</a:t>
            </a:r>
          </a:p>
          <a:p>
            <a:pPr marL="12700" marR="14604" algn="just">
              <a:lnSpc>
                <a:spcPct val="100000"/>
              </a:lnSpc>
              <a:spcBef>
                <a:spcPts val="95"/>
              </a:spcBef>
            </a:pPr>
            <a:r>
              <a:rPr lang="es-ES" sz="750" dirty="0">
                <a:latin typeface="Montserrat" panose="00000500000000000000" pitchFamily="2" charset="0"/>
              </a:rPr>
              <a:t>-Embrague (3 meses)	-Carburador (6 meses)</a:t>
            </a:r>
          </a:p>
          <a:p>
            <a:pPr marL="12700" marR="14604" algn="just">
              <a:lnSpc>
                <a:spcPct val="100000"/>
              </a:lnSpc>
              <a:spcBef>
                <a:spcPts val="95"/>
              </a:spcBef>
            </a:pPr>
            <a:r>
              <a:rPr lang="es-ES" sz="750" dirty="0">
                <a:latin typeface="Montserrat" panose="00000500000000000000" pitchFamily="2" charset="0"/>
              </a:rPr>
              <a:t>-Bomba de combustible (3 meses)	-Escape (6 meses)</a:t>
            </a:r>
          </a:p>
          <a:p>
            <a:pPr marL="12700" marR="14604" algn="just">
              <a:lnSpc>
                <a:spcPct val="100000"/>
              </a:lnSpc>
              <a:spcBef>
                <a:spcPts val="95"/>
              </a:spcBef>
            </a:pPr>
            <a:r>
              <a:rPr lang="es-ES" sz="750" dirty="0">
                <a:latin typeface="Montserrat" panose="00000500000000000000" pitchFamily="2" charset="0"/>
              </a:rPr>
              <a:t>-Suspensión y dirección (6 meses)	-Amortiguadores (6 meses)</a:t>
            </a:r>
          </a:p>
          <a:p>
            <a:pPr marL="12700" marR="14604" algn="just">
              <a:lnSpc>
                <a:spcPct val="100000"/>
              </a:lnSpc>
              <a:spcBef>
                <a:spcPts val="95"/>
              </a:spcBef>
            </a:pPr>
            <a:r>
              <a:rPr lang="es-ES" sz="750" dirty="0">
                <a:latin typeface="Montserrat" panose="00000500000000000000" pitchFamily="2" charset="0"/>
              </a:rPr>
              <a:t>-Batería (30 días)</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268986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211328"/>
            <a:ext cx="333311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Montserrat-SemiBold"/>
                <a:cs typeface="Montserrat-SemiBold"/>
              </a:rPr>
              <a:t>DESPEGUE</a:t>
            </a:r>
            <a:r>
              <a:rPr sz="800" b="1" spc="-10" dirty="0">
                <a:latin typeface="Montserrat-SemiBold"/>
                <a:cs typeface="Montserrat-SemiBold"/>
              </a:rPr>
              <a:t> </a:t>
            </a:r>
            <a:r>
              <a:rPr sz="800" b="1" dirty="0">
                <a:latin typeface="Montserrat-SemiBold"/>
                <a:cs typeface="Montserrat-SemiBold"/>
              </a:rPr>
              <a:t>Y</a:t>
            </a:r>
            <a:r>
              <a:rPr sz="800" b="1" spc="55" dirty="0">
                <a:latin typeface="Montserrat-SemiBold"/>
                <a:cs typeface="Montserrat-SemiBold"/>
              </a:rPr>
              <a:t> </a:t>
            </a:r>
            <a:r>
              <a:rPr sz="800" b="1" dirty="0">
                <a:latin typeface="Montserrat-SemiBold"/>
                <a:cs typeface="Montserrat-SemiBold"/>
              </a:rPr>
              <a:t>CONSEJOS</a:t>
            </a:r>
            <a:r>
              <a:rPr sz="800" b="1" spc="15" dirty="0">
                <a:latin typeface="Montserrat-SemiBold"/>
                <a:cs typeface="Montserrat-SemiBold"/>
              </a:rPr>
              <a:t> </a:t>
            </a:r>
            <a:r>
              <a:rPr sz="800" b="1" dirty="0">
                <a:latin typeface="Montserrat-SemiBold"/>
                <a:cs typeface="Montserrat-SemiBold"/>
              </a:rPr>
              <a:t>PARA</a:t>
            </a:r>
            <a:r>
              <a:rPr sz="800" b="1" spc="45" dirty="0">
                <a:latin typeface="Montserrat-SemiBold"/>
                <a:cs typeface="Montserrat-SemiBold"/>
              </a:rPr>
              <a:t> </a:t>
            </a:r>
            <a:r>
              <a:rPr sz="800" b="1" dirty="0">
                <a:latin typeface="Montserrat-SemiBold"/>
                <a:cs typeface="Montserrat-SemiBold"/>
              </a:rPr>
              <a:t>EL</a:t>
            </a:r>
            <a:r>
              <a:rPr sz="800" b="1" spc="35" dirty="0">
                <a:latin typeface="Montserrat-SemiBold"/>
                <a:cs typeface="Montserrat-SemiBold"/>
              </a:rPr>
              <a:t> </a:t>
            </a:r>
            <a:r>
              <a:rPr sz="800" b="1" dirty="0">
                <a:latin typeface="Montserrat-SemiBold"/>
                <a:cs typeface="Montserrat-SemiBold"/>
              </a:rPr>
              <a:t>AHORRO</a:t>
            </a:r>
            <a:r>
              <a:rPr sz="800" b="1" spc="5" dirty="0">
                <a:latin typeface="Montserrat-SemiBold"/>
                <a:cs typeface="Montserrat-SemiBold"/>
              </a:rPr>
              <a:t> </a:t>
            </a:r>
            <a:r>
              <a:rPr sz="800" b="1" dirty="0">
                <a:latin typeface="Montserrat-SemiBold"/>
                <a:cs typeface="Montserrat-SemiBold"/>
              </a:rPr>
              <a:t>DE</a:t>
            </a:r>
            <a:r>
              <a:rPr sz="800" b="1" spc="50" dirty="0">
                <a:latin typeface="Montserrat-SemiBold"/>
                <a:cs typeface="Montserrat-SemiBold"/>
              </a:rPr>
              <a:t> </a:t>
            </a:r>
            <a:r>
              <a:rPr sz="800" b="1" spc="-10" dirty="0">
                <a:latin typeface="Montserrat-SemiBold"/>
                <a:cs typeface="Montserrat-SemiBold"/>
              </a:rPr>
              <a:t>COMBUSTIBLE</a:t>
            </a:r>
            <a:endParaRPr sz="800">
              <a:latin typeface="Montserrat-SemiBold"/>
              <a:cs typeface="Montserrat-SemiBold"/>
            </a:endParaRPr>
          </a:p>
        </p:txBody>
      </p:sp>
      <p:sp>
        <p:nvSpPr>
          <p:cNvPr id="3" name="object 3"/>
          <p:cNvSpPr txBox="1"/>
          <p:nvPr/>
        </p:nvSpPr>
        <p:spPr>
          <a:xfrm>
            <a:off x="271678" y="479806"/>
            <a:ext cx="2254885" cy="23876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Los</a:t>
            </a:r>
            <a:r>
              <a:rPr sz="700" spc="70" dirty="0">
                <a:latin typeface="Montserrat"/>
                <a:cs typeface="Montserrat"/>
              </a:rPr>
              <a:t> </a:t>
            </a:r>
            <a:r>
              <a:rPr sz="700" dirty="0">
                <a:latin typeface="Montserrat"/>
                <a:cs typeface="Montserrat"/>
              </a:rPr>
              <a:t>primeros</a:t>
            </a:r>
            <a:r>
              <a:rPr sz="700" spc="75" dirty="0">
                <a:latin typeface="Montserrat"/>
                <a:cs typeface="Montserrat"/>
              </a:rPr>
              <a:t> </a:t>
            </a:r>
            <a:r>
              <a:rPr sz="700" dirty="0">
                <a:latin typeface="Montserrat"/>
                <a:cs typeface="Montserrat"/>
              </a:rPr>
              <a:t>1.000</a:t>
            </a:r>
            <a:r>
              <a:rPr sz="700" spc="75" dirty="0">
                <a:latin typeface="Montserrat"/>
                <a:cs typeface="Montserrat"/>
              </a:rPr>
              <a:t> </a:t>
            </a:r>
            <a:r>
              <a:rPr sz="700" dirty="0">
                <a:latin typeface="Montserrat"/>
                <a:cs typeface="Montserrat"/>
              </a:rPr>
              <a:t>km</a:t>
            </a:r>
            <a:r>
              <a:rPr sz="700" spc="8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recorrido</a:t>
            </a:r>
            <a:r>
              <a:rPr sz="700" spc="8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Vehículo</a:t>
            </a:r>
            <a:endParaRPr sz="700">
              <a:latin typeface="Montserrat"/>
              <a:cs typeface="Montserrat"/>
            </a:endParaRPr>
          </a:p>
          <a:p>
            <a:pPr marL="12700">
              <a:lnSpc>
                <a:spcPct val="100000"/>
              </a:lnSpc>
              <a:spcBef>
                <a:spcPts val="5"/>
              </a:spcBef>
            </a:pPr>
            <a:r>
              <a:rPr sz="700" dirty="0">
                <a:latin typeface="Montserrat"/>
                <a:cs typeface="Montserrat"/>
              </a:rPr>
              <a:t>se</a:t>
            </a:r>
            <a:r>
              <a:rPr sz="700" spc="-20" dirty="0">
                <a:latin typeface="Montserrat"/>
                <a:cs typeface="Montserrat"/>
              </a:rPr>
              <a:t> </a:t>
            </a:r>
            <a:r>
              <a:rPr sz="700" spc="-10" dirty="0">
                <a:latin typeface="Montserrat"/>
                <a:cs typeface="Montserrat"/>
              </a:rPr>
              <a:t>denominan</a:t>
            </a:r>
            <a:r>
              <a:rPr sz="700" spc="5" dirty="0">
                <a:latin typeface="Montserrat"/>
                <a:cs typeface="Montserrat"/>
              </a:rPr>
              <a:t> </a:t>
            </a:r>
            <a:r>
              <a:rPr sz="700" dirty="0">
                <a:latin typeface="Montserrat"/>
                <a:cs typeface="Montserrat"/>
              </a:rPr>
              <a:t>período de</a:t>
            </a:r>
            <a:r>
              <a:rPr sz="700" spc="-5" dirty="0">
                <a:latin typeface="Montserrat"/>
                <a:cs typeface="Montserrat"/>
              </a:rPr>
              <a:t> </a:t>
            </a:r>
            <a:r>
              <a:rPr sz="700" spc="-10" dirty="0">
                <a:latin typeface="Montserrat"/>
                <a:cs typeface="Montserrat"/>
              </a:rPr>
              <a:t>despegue.</a:t>
            </a:r>
            <a:endParaRPr sz="700">
              <a:latin typeface="Montserrat"/>
              <a:cs typeface="Montserrat"/>
            </a:endParaRPr>
          </a:p>
        </p:txBody>
      </p:sp>
      <p:sp>
        <p:nvSpPr>
          <p:cNvPr id="4" name="object 4"/>
          <p:cNvSpPr txBox="1"/>
          <p:nvPr/>
        </p:nvSpPr>
        <p:spPr>
          <a:xfrm>
            <a:off x="271678" y="800227"/>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120" dirty="0">
                <a:latin typeface="Montserrat"/>
                <a:cs typeface="Montserrat"/>
              </a:rPr>
              <a:t> </a:t>
            </a:r>
            <a:r>
              <a:rPr sz="700" dirty="0">
                <a:latin typeface="Montserrat"/>
                <a:cs typeface="Montserrat"/>
              </a:rPr>
              <a:t>periodo</a:t>
            </a:r>
            <a:r>
              <a:rPr sz="700" spc="13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despegue</a:t>
            </a:r>
            <a:r>
              <a:rPr sz="700" spc="130" dirty="0">
                <a:latin typeface="Montserrat"/>
                <a:cs typeface="Montserrat"/>
              </a:rPr>
              <a:t> </a:t>
            </a:r>
            <a:r>
              <a:rPr sz="700" dirty="0">
                <a:latin typeface="Montserrat"/>
                <a:cs typeface="Montserrat"/>
              </a:rPr>
              <a:t>es</a:t>
            </a:r>
            <a:r>
              <a:rPr sz="700" spc="140" dirty="0">
                <a:latin typeface="Montserrat"/>
                <a:cs typeface="Montserrat"/>
              </a:rPr>
              <a:t> </a:t>
            </a:r>
            <a:r>
              <a:rPr sz="700" dirty="0">
                <a:latin typeface="Montserrat"/>
                <a:cs typeface="Montserrat"/>
              </a:rPr>
              <a:t>crucial</a:t>
            </a:r>
            <a:r>
              <a:rPr sz="700" spc="12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un</a:t>
            </a:r>
            <a:r>
              <a:rPr sz="700" spc="125"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adecuado</a:t>
            </a:r>
            <a:r>
              <a:rPr sz="700" spc="335" dirty="0">
                <a:latin typeface="Montserrat"/>
                <a:cs typeface="Montserrat"/>
              </a:rPr>
              <a:t> </a:t>
            </a:r>
            <a:r>
              <a:rPr sz="700" dirty="0">
                <a:latin typeface="Montserrat"/>
                <a:cs typeface="Montserrat"/>
              </a:rPr>
              <a:t>durante</a:t>
            </a:r>
            <a:r>
              <a:rPr sz="700" spc="340" dirty="0">
                <a:latin typeface="Montserrat"/>
                <a:cs typeface="Montserrat"/>
              </a:rPr>
              <a:t> </a:t>
            </a:r>
            <a:r>
              <a:rPr sz="700" dirty="0">
                <a:latin typeface="Montserrat"/>
                <a:cs typeface="Montserrat"/>
              </a:rPr>
              <a:t>este</a:t>
            </a:r>
            <a:r>
              <a:rPr sz="700" spc="345" dirty="0">
                <a:latin typeface="Montserrat"/>
                <a:cs typeface="Montserrat"/>
              </a:rPr>
              <a:t> </a:t>
            </a:r>
            <a:r>
              <a:rPr sz="700" dirty="0">
                <a:latin typeface="Montserrat"/>
                <a:cs typeface="Montserrat"/>
              </a:rPr>
              <a:t>periodo</a:t>
            </a:r>
            <a:r>
              <a:rPr sz="700" spc="330" dirty="0">
                <a:latin typeface="Montserrat"/>
                <a:cs typeface="Montserrat"/>
              </a:rPr>
              <a:t> </a:t>
            </a:r>
            <a:r>
              <a:rPr sz="700" dirty="0">
                <a:latin typeface="Montserrat"/>
                <a:cs typeface="Montserrat"/>
              </a:rPr>
              <a:t>contribuirá</a:t>
            </a:r>
            <a:r>
              <a:rPr sz="700" spc="3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garantizar</a:t>
            </a:r>
            <a:r>
              <a:rPr sz="700" spc="250" dirty="0">
                <a:latin typeface="Montserrat"/>
                <a:cs typeface="Montserrat"/>
              </a:rPr>
              <a:t>  </a:t>
            </a:r>
            <a:r>
              <a:rPr sz="700" dirty="0">
                <a:latin typeface="Montserrat"/>
                <a:cs typeface="Montserrat"/>
              </a:rPr>
              <a:t>una</a:t>
            </a:r>
            <a:r>
              <a:rPr sz="700" spc="250" dirty="0">
                <a:latin typeface="Montserrat"/>
                <a:cs typeface="Montserrat"/>
              </a:rPr>
              <a:t>  </a:t>
            </a:r>
            <a:r>
              <a:rPr sz="700" dirty="0">
                <a:latin typeface="Montserrat"/>
                <a:cs typeface="Montserrat"/>
              </a:rPr>
              <a:t>mayor</a:t>
            </a:r>
            <a:r>
              <a:rPr sz="700" spc="250" dirty="0">
                <a:latin typeface="Montserrat"/>
                <a:cs typeface="Montserrat"/>
              </a:rPr>
              <a:t>  </a:t>
            </a:r>
            <a:r>
              <a:rPr sz="700" dirty="0">
                <a:latin typeface="Montserrat"/>
                <a:cs typeface="Montserrat"/>
              </a:rPr>
              <a:t>vida</a:t>
            </a:r>
            <a:r>
              <a:rPr sz="700" spc="254" dirty="0">
                <a:latin typeface="Montserrat"/>
                <a:cs typeface="Montserrat"/>
              </a:rPr>
              <a:t>  </a:t>
            </a:r>
            <a:r>
              <a:rPr sz="700" dirty="0">
                <a:latin typeface="Montserrat"/>
                <a:cs typeface="Montserrat"/>
              </a:rPr>
              <a:t>útil</a:t>
            </a:r>
            <a:r>
              <a:rPr sz="700" spc="250" dirty="0">
                <a:latin typeface="Montserrat"/>
                <a:cs typeface="Montserrat"/>
              </a:rPr>
              <a:t>  </a:t>
            </a:r>
            <a:r>
              <a:rPr sz="700" dirty="0">
                <a:latin typeface="Montserrat"/>
                <a:cs typeface="Montserrat"/>
              </a:rPr>
              <a:t>y</a:t>
            </a:r>
            <a:r>
              <a:rPr sz="700" spc="240" dirty="0">
                <a:latin typeface="Montserrat"/>
                <a:cs typeface="Montserrat"/>
              </a:rPr>
              <a:t>  </a:t>
            </a:r>
            <a:r>
              <a:rPr sz="700" spc="-10" dirty="0">
                <a:latin typeface="Montserrat"/>
                <a:cs typeface="Montserrat"/>
              </a:rPr>
              <a:t>mejor</a:t>
            </a:r>
            <a:r>
              <a:rPr sz="700" spc="500" dirty="0">
                <a:latin typeface="Montserrat"/>
                <a:cs typeface="Montserrat"/>
              </a:rPr>
              <a:t> </a:t>
            </a:r>
            <a:r>
              <a:rPr sz="700" dirty="0">
                <a:latin typeface="Montserrat"/>
                <a:cs typeface="Montserrat"/>
              </a:rPr>
              <a:t>rendimiento</a:t>
            </a:r>
            <a:r>
              <a:rPr sz="700" spc="-2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5" name="object 5"/>
          <p:cNvSpPr txBox="1"/>
          <p:nvPr/>
        </p:nvSpPr>
        <p:spPr>
          <a:xfrm>
            <a:off x="271678" y="1333881"/>
            <a:ext cx="225552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La</a:t>
            </a:r>
            <a:r>
              <a:rPr sz="700" spc="195" dirty="0">
                <a:latin typeface="Montserrat"/>
                <a:cs typeface="Montserrat"/>
              </a:rPr>
              <a:t> </a:t>
            </a:r>
            <a:r>
              <a:rPr sz="700" dirty="0">
                <a:latin typeface="Montserrat"/>
                <a:cs typeface="Montserrat"/>
              </a:rPr>
              <a:t>velocidad</a:t>
            </a:r>
            <a:r>
              <a:rPr sz="700" spc="200" dirty="0">
                <a:latin typeface="Montserrat"/>
                <a:cs typeface="Montserrat"/>
              </a:rPr>
              <a:t> </a:t>
            </a:r>
            <a:r>
              <a:rPr sz="700" dirty="0">
                <a:latin typeface="Montserrat"/>
                <a:cs typeface="Montserrat"/>
              </a:rPr>
              <a:t>máxima</a:t>
            </a:r>
            <a:r>
              <a:rPr sz="700" spc="200" dirty="0">
                <a:latin typeface="Montserrat"/>
                <a:cs typeface="Montserrat"/>
              </a:rPr>
              <a:t> </a:t>
            </a:r>
            <a:r>
              <a:rPr sz="700" dirty="0">
                <a:latin typeface="Montserrat"/>
                <a:cs typeface="Montserrat"/>
              </a:rPr>
              <a:t>recomendada</a:t>
            </a:r>
            <a:r>
              <a:rPr sz="700" spc="210" dirty="0">
                <a:latin typeface="Montserrat"/>
                <a:cs typeface="Montserrat"/>
              </a:rPr>
              <a:t> </a:t>
            </a:r>
            <a:r>
              <a:rPr sz="700" dirty="0">
                <a:latin typeface="Montserrat"/>
                <a:cs typeface="Montserrat"/>
              </a:rPr>
              <a:t>durante</a:t>
            </a:r>
            <a:r>
              <a:rPr sz="700" spc="2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período</a:t>
            </a:r>
            <a:r>
              <a:rPr sz="700" spc="-1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despegue</a:t>
            </a:r>
            <a:r>
              <a:rPr sz="700" spc="10" dirty="0">
                <a:latin typeface="Montserrat"/>
                <a:cs typeface="Montserrat"/>
              </a:rPr>
              <a:t> </a:t>
            </a:r>
            <a:r>
              <a:rPr sz="700" dirty="0">
                <a:latin typeface="Montserrat"/>
                <a:cs typeface="Montserrat"/>
              </a:rPr>
              <a:t>es</a:t>
            </a:r>
            <a:r>
              <a:rPr sz="700" spc="-25" dirty="0">
                <a:latin typeface="Montserrat"/>
                <a:cs typeface="Montserrat"/>
              </a:rPr>
              <a:t> </a:t>
            </a:r>
            <a:r>
              <a:rPr sz="700" spc="-50" dirty="0">
                <a:latin typeface="Montserrat"/>
                <a:cs typeface="Montserrat"/>
              </a:rPr>
              <a:t>:</a:t>
            </a:r>
            <a:endParaRPr sz="700">
              <a:latin typeface="Montserrat"/>
              <a:cs typeface="Montserrat"/>
            </a:endParaRPr>
          </a:p>
        </p:txBody>
      </p:sp>
      <p:sp>
        <p:nvSpPr>
          <p:cNvPr id="6" name="object 6"/>
          <p:cNvSpPr txBox="1"/>
          <p:nvPr/>
        </p:nvSpPr>
        <p:spPr>
          <a:xfrm>
            <a:off x="1194003" y="1653920"/>
            <a:ext cx="410845"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Montserrat"/>
                <a:cs typeface="Montserrat"/>
              </a:rPr>
              <a:t>50</a:t>
            </a:r>
            <a:r>
              <a:rPr sz="700" b="1" spc="-10" dirty="0">
                <a:latin typeface="Montserrat"/>
                <a:cs typeface="Montserrat"/>
              </a:rPr>
              <a:t> </a:t>
            </a:r>
            <a:r>
              <a:rPr sz="700" b="1" spc="-20" dirty="0">
                <a:latin typeface="Montserrat"/>
                <a:cs typeface="Montserrat"/>
              </a:rPr>
              <a:t>km/h</a:t>
            </a:r>
            <a:endParaRPr sz="700">
              <a:latin typeface="Montserrat"/>
              <a:cs typeface="Montserrat"/>
            </a:endParaRPr>
          </a:p>
        </p:txBody>
      </p:sp>
      <p:sp>
        <p:nvSpPr>
          <p:cNvPr id="7" name="object 7"/>
          <p:cNvSpPr txBox="1"/>
          <p:nvPr/>
        </p:nvSpPr>
        <p:spPr>
          <a:xfrm>
            <a:off x="271678" y="1867280"/>
            <a:ext cx="225488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Varíe</a:t>
            </a:r>
            <a:r>
              <a:rPr sz="700" spc="160" dirty="0">
                <a:latin typeface="Montserrat"/>
                <a:cs typeface="Montserrat"/>
              </a:rPr>
              <a:t> </a:t>
            </a:r>
            <a:r>
              <a:rPr sz="700" dirty="0">
                <a:latin typeface="Montserrat"/>
                <a:cs typeface="Montserrat"/>
              </a:rPr>
              <a:t>constantemente</a:t>
            </a:r>
            <a:r>
              <a:rPr sz="700" spc="160" dirty="0">
                <a:latin typeface="Montserrat"/>
                <a:cs typeface="Montserrat"/>
              </a:rPr>
              <a:t> </a:t>
            </a:r>
            <a:r>
              <a:rPr sz="700" dirty="0">
                <a:latin typeface="Montserrat"/>
                <a:cs typeface="Montserrat"/>
              </a:rPr>
              <a:t>la</a:t>
            </a:r>
            <a:r>
              <a:rPr sz="700" spc="155" dirty="0">
                <a:latin typeface="Montserrat"/>
                <a:cs typeface="Montserrat"/>
              </a:rPr>
              <a:t> </a:t>
            </a:r>
            <a:r>
              <a:rPr sz="700" dirty="0">
                <a:latin typeface="Montserrat"/>
                <a:cs typeface="Montserrat"/>
              </a:rPr>
              <a:t>velocidad</a:t>
            </a:r>
            <a:r>
              <a:rPr sz="700" spc="155" dirty="0">
                <a:latin typeface="Montserrat"/>
                <a:cs typeface="Montserrat"/>
              </a:rPr>
              <a:t> </a:t>
            </a:r>
            <a:r>
              <a:rPr sz="700" dirty="0">
                <a:latin typeface="Montserrat"/>
                <a:cs typeface="Montserrat"/>
              </a:rPr>
              <a:t>indicada</a:t>
            </a:r>
            <a:r>
              <a:rPr sz="700" spc="160" dirty="0">
                <a:latin typeface="Montserrat"/>
                <a:cs typeface="Montserrat"/>
              </a:rPr>
              <a:t> </a:t>
            </a:r>
            <a:r>
              <a:rPr sz="700" spc="-25" dirty="0">
                <a:latin typeface="Montserrat"/>
                <a:cs typeface="Montserrat"/>
              </a:rPr>
              <a:t>sin</a:t>
            </a:r>
            <a:r>
              <a:rPr sz="700" spc="500" dirty="0">
                <a:latin typeface="Montserrat"/>
                <a:cs typeface="Montserrat"/>
              </a:rPr>
              <a:t> </a:t>
            </a:r>
            <a:r>
              <a:rPr sz="700" dirty="0">
                <a:latin typeface="Montserrat"/>
                <a:cs typeface="Montserrat"/>
              </a:rPr>
              <a:t>excederla,</a:t>
            </a:r>
            <a:r>
              <a:rPr sz="700" spc="240" dirty="0">
                <a:latin typeface="Montserrat"/>
                <a:cs typeface="Montserrat"/>
              </a:rPr>
              <a:t> </a:t>
            </a:r>
            <a:r>
              <a:rPr sz="700" dirty="0">
                <a:latin typeface="Montserrat"/>
                <a:cs typeface="Montserrat"/>
              </a:rPr>
              <a:t>para</a:t>
            </a:r>
            <a:r>
              <a:rPr sz="700" spc="240" dirty="0">
                <a:latin typeface="Montserrat"/>
                <a:cs typeface="Montserrat"/>
              </a:rPr>
              <a:t> </a:t>
            </a:r>
            <a:r>
              <a:rPr sz="700" dirty="0">
                <a:latin typeface="Montserrat"/>
                <a:cs typeface="Montserrat"/>
              </a:rPr>
              <a:t>un</a:t>
            </a:r>
            <a:r>
              <a:rPr sz="700" spc="225" dirty="0">
                <a:latin typeface="Montserrat"/>
                <a:cs typeface="Montserrat"/>
              </a:rPr>
              <a:t> </a:t>
            </a:r>
            <a:r>
              <a:rPr sz="700" dirty="0">
                <a:latin typeface="Montserrat"/>
                <a:cs typeface="Montserrat"/>
              </a:rPr>
              <a:t>mejor</a:t>
            </a:r>
            <a:r>
              <a:rPr sz="700" spc="240" dirty="0">
                <a:latin typeface="Montserrat"/>
                <a:cs typeface="Montserrat"/>
              </a:rPr>
              <a:t> </a:t>
            </a:r>
            <a:r>
              <a:rPr sz="700" dirty="0">
                <a:latin typeface="Montserrat"/>
                <a:cs typeface="Montserrat"/>
              </a:rPr>
              <a:t>acoplamiento</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componentes</a:t>
            </a:r>
            <a:r>
              <a:rPr sz="700" spc="-10" dirty="0">
                <a:latin typeface="Montserrat"/>
                <a:cs typeface="Montserrat"/>
              </a:rPr>
              <a:t> </a:t>
            </a:r>
            <a:r>
              <a:rPr sz="700" dirty="0">
                <a:latin typeface="Montserrat"/>
                <a:cs typeface="Montserrat"/>
              </a:rPr>
              <a:t>del</a:t>
            </a:r>
            <a:r>
              <a:rPr sz="700" spc="-30"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8" name="object 8"/>
          <p:cNvSpPr txBox="1"/>
          <p:nvPr/>
        </p:nvSpPr>
        <p:spPr>
          <a:xfrm>
            <a:off x="271678" y="2294382"/>
            <a:ext cx="225933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No</a:t>
            </a:r>
            <a:r>
              <a:rPr sz="700" spc="80" dirty="0">
                <a:latin typeface="Montserrat"/>
                <a:cs typeface="Montserrat"/>
              </a:rPr>
              <a:t> </a:t>
            </a:r>
            <a:r>
              <a:rPr sz="700" dirty="0">
                <a:latin typeface="Montserrat"/>
                <a:cs typeface="Montserrat"/>
              </a:rPr>
              <a:t>acelere</a:t>
            </a:r>
            <a:r>
              <a:rPr sz="700" spc="85" dirty="0">
                <a:latin typeface="Montserrat"/>
                <a:cs typeface="Montserrat"/>
              </a:rPr>
              <a:t> </a:t>
            </a:r>
            <a:r>
              <a:rPr sz="700" dirty="0">
                <a:latin typeface="Montserrat"/>
                <a:cs typeface="Montserrat"/>
              </a:rPr>
              <a:t>excesivamente</a:t>
            </a:r>
            <a:r>
              <a:rPr sz="700" spc="9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motor,</a:t>
            </a:r>
            <a:r>
              <a:rPr sz="700" spc="90" dirty="0">
                <a:latin typeface="Montserrat"/>
                <a:cs typeface="Montserrat"/>
              </a:rPr>
              <a:t> </a:t>
            </a:r>
            <a:r>
              <a:rPr sz="700" dirty="0">
                <a:latin typeface="Montserrat"/>
                <a:cs typeface="Montserrat"/>
              </a:rPr>
              <a:t>ni</a:t>
            </a:r>
            <a:r>
              <a:rPr sz="700" spc="80" dirty="0">
                <a:latin typeface="Montserrat"/>
                <a:cs typeface="Montserrat"/>
              </a:rPr>
              <a:t> </a:t>
            </a:r>
            <a:r>
              <a:rPr sz="700" dirty="0">
                <a:latin typeface="Montserrat"/>
                <a:cs typeface="Montserrat"/>
              </a:rPr>
              <a:t>lo</a:t>
            </a:r>
            <a:r>
              <a:rPr sz="700" spc="75" dirty="0">
                <a:latin typeface="Montserrat"/>
                <a:cs typeface="Montserrat"/>
              </a:rPr>
              <a:t> </a:t>
            </a:r>
            <a:r>
              <a:rPr sz="700" dirty="0">
                <a:latin typeface="Montserrat"/>
                <a:cs typeface="Montserrat"/>
              </a:rPr>
              <a:t>lleve</a:t>
            </a:r>
            <a:r>
              <a:rPr sz="700" spc="8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limite</a:t>
            </a:r>
            <a:r>
              <a:rPr sz="700" spc="-3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revoluciones.</a:t>
            </a:r>
            <a:endParaRPr sz="700">
              <a:latin typeface="Montserrat"/>
              <a:cs typeface="Montserrat"/>
            </a:endParaRPr>
          </a:p>
        </p:txBody>
      </p:sp>
      <p:sp>
        <p:nvSpPr>
          <p:cNvPr id="9" name="object 9"/>
          <p:cNvSpPr txBox="1"/>
          <p:nvPr/>
        </p:nvSpPr>
        <p:spPr>
          <a:xfrm>
            <a:off x="271678" y="2626563"/>
            <a:ext cx="2256790" cy="878840"/>
          </a:xfrm>
          <a:prstGeom prst="rect">
            <a:avLst/>
          </a:prstGeom>
        </p:spPr>
        <p:txBody>
          <a:bodyPr vert="horz" wrap="square" lIns="0" tIns="12065" rIns="0" bIns="0" rtlCol="0">
            <a:spAutoFit/>
          </a:bodyPr>
          <a:lstStyle/>
          <a:p>
            <a:pPr marL="12700" marR="6350" algn="just">
              <a:lnSpc>
                <a:spcPct val="100000"/>
              </a:lnSpc>
              <a:spcBef>
                <a:spcPts val="95"/>
              </a:spcBef>
            </a:pPr>
            <a:r>
              <a:rPr sz="700" dirty="0">
                <a:solidFill>
                  <a:srgbClr val="221F1F"/>
                </a:solidFill>
                <a:latin typeface="Montserrat"/>
                <a:cs typeface="Montserrat"/>
              </a:rPr>
              <a:t>No</a:t>
            </a:r>
            <a:r>
              <a:rPr sz="700" spc="80" dirty="0">
                <a:solidFill>
                  <a:srgbClr val="221F1F"/>
                </a:solidFill>
                <a:latin typeface="Montserrat"/>
                <a:cs typeface="Montserrat"/>
              </a:rPr>
              <a:t> </a:t>
            </a:r>
            <a:r>
              <a:rPr sz="700" dirty="0">
                <a:solidFill>
                  <a:srgbClr val="221F1F"/>
                </a:solidFill>
                <a:latin typeface="Montserrat"/>
                <a:cs typeface="Montserrat"/>
              </a:rPr>
              <a:t>mueva</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100" dirty="0">
                <a:solidFill>
                  <a:srgbClr val="221F1F"/>
                </a:solidFill>
                <a:latin typeface="Montserrat"/>
                <a:cs typeface="Montserrat"/>
              </a:rPr>
              <a:t> </a:t>
            </a:r>
            <a:r>
              <a:rPr sz="700" dirty="0">
                <a:solidFill>
                  <a:srgbClr val="221F1F"/>
                </a:solidFill>
                <a:latin typeface="Montserrat"/>
                <a:cs typeface="Montserrat"/>
              </a:rPr>
              <a:t>Vehículo</a:t>
            </a:r>
            <a:r>
              <a:rPr sz="700" spc="80" dirty="0">
                <a:solidFill>
                  <a:srgbClr val="221F1F"/>
                </a:solidFill>
                <a:latin typeface="Montserrat"/>
                <a:cs typeface="Montserrat"/>
              </a:rPr>
              <a:t> </a:t>
            </a:r>
            <a:r>
              <a:rPr sz="700" dirty="0">
                <a:solidFill>
                  <a:srgbClr val="221F1F"/>
                </a:solidFill>
                <a:latin typeface="Montserrat"/>
                <a:cs typeface="Montserrat"/>
              </a:rPr>
              <a:t>inmediatamente</a:t>
            </a:r>
            <a:r>
              <a:rPr sz="700" spc="95" dirty="0">
                <a:solidFill>
                  <a:srgbClr val="221F1F"/>
                </a:solidFill>
                <a:latin typeface="Montserrat"/>
                <a:cs typeface="Montserrat"/>
              </a:rPr>
              <a:t> </a:t>
            </a:r>
            <a:r>
              <a:rPr sz="700" spc="-10" dirty="0">
                <a:solidFill>
                  <a:srgbClr val="221F1F"/>
                </a:solidFill>
                <a:latin typeface="Montserrat"/>
                <a:cs typeface="Montserrat"/>
              </a:rPr>
              <a:t>después</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70" dirty="0">
                <a:solidFill>
                  <a:srgbClr val="221F1F"/>
                </a:solidFill>
                <a:latin typeface="Montserrat"/>
                <a:cs typeface="Montserrat"/>
              </a:rPr>
              <a:t> </a:t>
            </a:r>
            <a:r>
              <a:rPr sz="700" dirty="0">
                <a:solidFill>
                  <a:srgbClr val="221F1F"/>
                </a:solidFill>
                <a:latin typeface="Montserrat"/>
                <a:cs typeface="Montserrat"/>
              </a:rPr>
              <a:t>encender</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7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dirty="0">
                <a:solidFill>
                  <a:srgbClr val="221F1F"/>
                </a:solidFill>
                <a:latin typeface="Montserrat"/>
                <a:cs typeface="Montserrat"/>
              </a:rPr>
              <a:t>Deje</a:t>
            </a:r>
            <a:r>
              <a:rPr sz="700" spc="285" dirty="0">
                <a:solidFill>
                  <a:srgbClr val="221F1F"/>
                </a:solidFill>
                <a:latin typeface="Montserrat"/>
                <a:cs typeface="Montserrat"/>
              </a:rPr>
              <a:t> </a:t>
            </a:r>
            <a:r>
              <a:rPr sz="700" dirty="0">
                <a:solidFill>
                  <a:srgbClr val="221F1F"/>
                </a:solidFill>
                <a:latin typeface="Montserrat"/>
                <a:cs typeface="Montserrat"/>
              </a:rPr>
              <a:t>que</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caliente</a:t>
            </a:r>
            <a:r>
              <a:rPr sz="700" spc="490" dirty="0">
                <a:solidFill>
                  <a:srgbClr val="221F1F"/>
                </a:solidFill>
                <a:latin typeface="Montserrat"/>
                <a:cs typeface="Montserrat"/>
              </a:rPr>
              <a:t> </a:t>
            </a:r>
            <a:r>
              <a:rPr sz="700" dirty="0">
                <a:solidFill>
                  <a:srgbClr val="221F1F"/>
                </a:solidFill>
                <a:latin typeface="Montserrat"/>
                <a:cs typeface="Montserrat"/>
              </a:rPr>
              <a:t>al</a:t>
            </a:r>
            <a:r>
              <a:rPr sz="700" spc="475" dirty="0">
                <a:solidFill>
                  <a:srgbClr val="221F1F"/>
                </a:solidFill>
                <a:latin typeface="Montserrat"/>
                <a:cs typeface="Montserrat"/>
              </a:rPr>
              <a:t> </a:t>
            </a:r>
            <a:r>
              <a:rPr sz="700" dirty="0">
                <a:solidFill>
                  <a:srgbClr val="221F1F"/>
                </a:solidFill>
                <a:latin typeface="Montserrat"/>
                <a:cs typeface="Montserrat"/>
              </a:rPr>
              <a:t>menos</a:t>
            </a:r>
            <a:r>
              <a:rPr sz="700" spc="484" dirty="0">
                <a:solidFill>
                  <a:srgbClr val="221F1F"/>
                </a:solidFill>
                <a:latin typeface="Montserrat"/>
                <a:cs typeface="Montserrat"/>
              </a:rPr>
              <a:t> </a:t>
            </a:r>
            <a:r>
              <a:rPr sz="700" dirty="0">
                <a:solidFill>
                  <a:srgbClr val="221F1F"/>
                </a:solidFill>
                <a:latin typeface="Montserrat"/>
                <a:cs typeface="Montserrat"/>
              </a:rPr>
              <a:t>por</a:t>
            </a:r>
            <a:r>
              <a:rPr sz="700" spc="480" dirty="0">
                <a:solidFill>
                  <a:srgbClr val="221F1F"/>
                </a:solidFill>
                <a:latin typeface="Montserrat"/>
                <a:cs typeface="Montserrat"/>
              </a:rPr>
              <a:t> </a:t>
            </a:r>
            <a:r>
              <a:rPr sz="700" dirty="0">
                <a:solidFill>
                  <a:srgbClr val="221F1F"/>
                </a:solidFill>
                <a:latin typeface="Montserrat"/>
                <a:cs typeface="Montserrat"/>
              </a:rPr>
              <a:t>un</a:t>
            </a:r>
            <a:r>
              <a:rPr sz="700" spc="475" dirty="0">
                <a:solidFill>
                  <a:srgbClr val="221F1F"/>
                </a:solidFill>
                <a:latin typeface="Montserrat"/>
                <a:cs typeface="Montserrat"/>
              </a:rPr>
              <a:t> </a:t>
            </a:r>
            <a:r>
              <a:rPr sz="700" dirty="0">
                <a:solidFill>
                  <a:srgbClr val="221F1F"/>
                </a:solidFill>
                <a:latin typeface="Montserrat"/>
                <a:cs typeface="Montserrat"/>
              </a:rPr>
              <a:t>minuto</a:t>
            </a:r>
            <a:r>
              <a:rPr sz="700" spc="480" dirty="0">
                <a:solidFill>
                  <a:srgbClr val="221F1F"/>
                </a:solidFill>
                <a:latin typeface="Montserrat"/>
                <a:cs typeface="Montserrat"/>
              </a:rPr>
              <a:t> </a:t>
            </a:r>
            <a:r>
              <a:rPr sz="700" dirty="0">
                <a:solidFill>
                  <a:srgbClr val="221F1F"/>
                </a:solidFill>
                <a:latin typeface="Montserrat"/>
                <a:cs typeface="Montserrat"/>
              </a:rPr>
              <a:t>a</a:t>
            </a:r>
            <a:r>
              <a:rPr sz="700" spc="490" dirty="0">
                <a:solidFill>
                  <a:srgbClr val="221F1F"/>
                </a:solidFill>
                <a:latin typeface="Montserrat"/>
                <a:cs typeface="Montserrat"/>
              </a:rPr>
              <a:t> </a:t>
            </a:r>
            <a:r>
              <a:rPr sz="700" spc="-10" dirty="0">
                <a:solidFill>
                  <a:srgbClr val="221F1F"/>
                </a:solidFill>
                <a:latin typeface="Montserrat"/>
                <a:cs typeface="Montserrat"/>
              </a:rPr>
              <a:t>bajas</a:t>
            </a:r>
            <a:r>
              <a:rPr sz="700" spc="500" dirty="0">
                <a:solidFill>
                  <a:srgbClr val="221F1F"/>
                </a:solidFill>
                <a:latin typeface="Montserrat"/>
                <a:cs typeface="Montserrat"/>
              </a:rPr>
              <a:t> </a:t>
            </a:r>
            <a:r>
              <a:rPr sz="700" dirty="0">
                <a:solidFill>
                  <a:srgbClr val="221F1F"/>
                </a:solidFill>
                <a:latin typeface="Montserrat"/>
                <a:cs typeface="Montserrat"/>
              </a:rPr>
              <a:t>revoluciones</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60" dirty="0">
                <a:solidFill>
                  <a:srgbClr val="221F1F"/>
                </a:solidFill>
                <a:latin typeface="Montserrat"/>
                <a:cs typeface="Montserrat"/>
              </a:rPr>
              <a:t> </a:t>
            </a:r>
            <a:r>
              <a:rPr sz="700" dirty="0">
                <a:solidFill>
                  <a:srgbClr val="221F1F"/>
                </a:solidFill>
                <a:latin typeface="Montserrat"/>
                <a:cs typeface="Montserrat"/>
              </a:rPr>
              <a:t>permitir</a:t>
            </a:r>
            <a:r>
              <a:rPr sz="700" spc="5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el</a:t>
            </a:r>
            <a:r>
              <a:rPr sz="700" spc="55" dirty="0">
                <a:solidFill>
                  <a:srgbClr val="221F1F"/>
                </a:solidFill>
                <a:latin typeface="Montserrat"/>
                <a:cs typeface="Montserrat"/>
              </a:rPr>
              <a:t> </a:t>
            </a:r>
            <a:r>
              <a:rPr sz="700" dirty="0">
                <a:solidFill>
                  <a:srgbClr val="221F1F"/>
                </a:solidFill>
                <a:latin typeface="Montserrat"/>
                <a:cs typeface="Montserrat"/>
              </a:rPr>
              <a:t>aceite</a:t>
            </a:r>
            <a:r>
              <a:rPr sz="700" spc="55" dirty="0">
                <a:solidFill>
                  <a:srgbClr val="221F1F"/>
                </a:solidFill>
                <a:latin typeface="Montserrat"/>
                <a:cs typeface="Montserrat"/>
              </a:rPr>
              <a:t> </a:t>
            </a:r>
            <a:r>
              <a:rPr sz="700" spc="-10" dirty="0">
                <a:solidFill>
                  <a:srgbClr val="221F1F"/>
                </a:solidFill>
                <a:latin typeface="Montserrat"/>
                <a:cs typeface="Montserrat"/>
              </a:rPr>
              <a:t>lubrique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parte</a:t>
            </a:r>
            <a:r>
              <a:rPr sz="700" spc="-20" dirty="0">
                <a:solidFill>
                  <a:srgbClr val="221F1F"/>
                </a:solidFill>
                <a:latin typeface="Montserrat"/>
                <a:cs typeface="Montserrat"/>
              </a:rPr>
              <a:t> </a:t>
            </a:r>
            <a:r>
              <a:rPr sz="700" dirty="0">
                <a:solidFill>
                  <a:srgbClr val="221F1F"/>
                </a:solidFill>
                <a:latin typeface="Montserrat"/>
                <a:cs typeface="Montserrat"/>
              </a:rPr>
              <a:t>superior</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a:p>
            <a:pPr marL="12700" marR="5080" algn="just">
              <a:lnSpc>
                <a:spcPct val="100000"/>
              </a:lnSpc>
            </a:pPr>
            <a:r>
              <a:rPr sz="700" dirty="0">
                <a:solidFill>
                  <a:srgbClr val="221F1F"/>
                </a:solidFill>
                <a:latin typeface="Montserrat"/>
                <a:cs typeface="Montserrat"/>
              </a:rPr>
              <a:t>Después</a:t>
            </a:r>
            <a:r>
              <a:rPr sz="700" spc="18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encender</a:t>
            </a:r>
            <a:r>
              <a:rPr sz="700" spc="19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75" dirty="0">
                <a:solidFill>
                  <a:srgbClr val="221F1F"/>
                </a:solidFill>
                <a:latin typeface="Montserrat"/>
                <a:cs typeface="Montserrat"/>
              </a:rPr>
              <a:t> </a:t>
            </a:r>
            <a:r>
              <a:rPr sz="700" dirty="0">
                <a:solidFill>
                  <a:srgbClr val="221F1F"/>
                </a:solidFill>
                <a:latin typeface="Montserrat"/>
                <a:cs typeface="Montserrat"/>
              </a:rPr>
              <a:t>y</a:t>
            </a:r>
            <a:r>
              <a:rPr sz="700" spc="200" dirty="0">
                <a:solidFill>
                  <a:srgbClr val="221F1F"/>
                </a:solidFill>
                <a:latin typeface="Montserrat"/>
                <a:cs typeface="Montserrat"/>
              </a:rPr>
              <a:t> </a:t>
            </a:r>
            <a:r>
              <a:rPr sz="700" dirty="0">
                <a:solidFill>
                  <a:srgbClr val="221F1F"/>
                </a:solidFill>
                <a:latin typeface="Montserrat"/>
                <a:cs typeface="Montserrat"/>
              </a:rPr>
              <a:t>durante</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35" dirty="0">
                <a:solidFill>
                  <a:srgbClr val="221F1F"/>
                </a:solidFill>
                <a:latin typeface="Montserrat"/>
                <a:cs typeface="Montserrat"/>
              </a:rPr>
              <a:t> </a:t>
            </a:r>
            <a:r>
              <a:rPr sz="700" dirty="0">
                <a:solidFill>
                  <a:srgbClr val="221F1F"/>
                </a:solidFill>
                <a:latin typeface="Montserrat"/>
                <a:cs typeface="Montserrat"/>
              </a:rPr>
              <a:t>calentamiento</a:t>
            </a:r>
            <a:r>
              <a:rPr sz="700" spc="140" dirty="0">
                <a:solidFill>
                  <a:srgbClr val="221F1F"/>
                </a:solidFill>
                <a:latin typeface="Montserrat"/>
                <a:cs typeface="Montserrat"/>
              </a:rPr>
              <a:t> </a:t>
            </a:r>
            <a:r>
              <a:rPr sz="700" dirty="0">
                <a:solidFill>
                  <a:srgbClr val="221F1F"/>
                </a:solidFill>
                <a:latin typeface="Montserrat"/>
                <a:cs typeface="Montserrat"/>
              </a:rPr>
              <a:t>del</a:t>
            </a:r>
            <a:r>
              <a:rPr sz="700" spc="125"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libere</a:t>
            </a:r>
            <a:r>
              <a:rPr sz="700" spc="135" dirty="0">
                <a:solidFill>
                  <a:srgbClr val="221F1F"/>
                </a:solidFill>
                <a:latin typeface="Montserrat"/>
                <a:cs typeface="Montserrat"/>
              </a:rPr>
              <a:t> </a:t>
            </a:r>
            <a:r>
              <a:rPr sz="700" dirty="0">
                <a:solidFill>
                  <a:srgbClr val="221F1F"/>
                </a:solidFill>
                <a:latin typeface="Montserrat"/>
                <a:cs typeface="Montserrat"/>
              </a:rPr>
              <a:t>lentamente</a:t>
            </a:r>
            <a:r>
              <a:rPr sz="700" spc="145"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leva</a:t>
            </a:r>
            <a:r>
              <a:rPr sz="700" spc="145" dirty="0">
                <a:solidFill>
                  <a:srgbClr val="221F1F"/>
                </a:solidFill>
                <a:latin typeface="Montserrat"/>
                <a:cs typeface="Montserrat"/>
              </a:rPr>
              <a:t> </a:t>
            </a:r>
            <a:r>
              <a:rPr sz="700" dirty="0">
                <a:solidFill>
                  <a:srgbClr val="221F1F"/>
                </a:solidFill>
                <a:latin typeface="Montserrat"/>
                <a:cs typeface="Montserrat"/>
              </a:rPr>
              <a:t>del</a:t>
            </a:r>
            <a:r>
              <a:rPr sz="700" spc="145" dirty="0">
                <a:solidFill>
                  <a:srgbClr val="221F1F"/>
                </a:solidFill>
                <a:latin typeface="Montserrat"/>
                <a:cs typeface="Montserrat"/>
              </a:rPr>
              <a:t> </a:t>
            </a:r>
            <a:r>
              <a:rPr sz="700" dirty="0">
                <a:solidFill>
                  <a:srgbClr val="221F1F"/>
                </a:solidFill>
                <a:latin typeface="Montserrat"/>
                <a:cs typeface="Montserrat"/>
              </a:rPr>
              <a:t>embrague</a:t>
            </a:r>
            <a:r>
              <a:rPr sz="700" spc="150" dirty="0">
                <a:solidFill>
                  <a:srgbClr val="221F1F"/>
                </a:solidFill>
                <a:latin typeface="Montserrat"/>
                <a:cs typeface="Montserrat"/>
              </a:rPr>
              <a:t> </a:t>
            </a:r>
            <a:r>
              <a:rPr sz="700" dirty="0">
                <a:solidFill>
                  <a:srgbClr val="221F1F"/>
                </a:solidFill>
                <a:latin typeface="Montserrat"/>
                <a:cs typeface="Montserrat"/>
              </a:rPr>
              <a:t>en</a:t>
            </a:r>
            <a:r>
              <a:rPr sz="700" spc="150" dirty="0">
                <a:solidFill>
                  <a:srgbClr val="221F1F"/>
                </a:solidFill>
                <a:latin typeface="Montserrat"/>
                <a:cs typeface="Montserrat"/>
              </a:rPr>
              <a:t> </a:t>
            </a:r>
            <a:r>
              <a:rPr sz="700" spc="-20" dirty="0">
                <a:solidFill>
                  <a:srgbClr val="221F1F"/>
                </a:solidFill>
                <a:latin typeface="Montserrat"/>
                <a:cs typeface="Montserrat"/>
              </a:rPr>
              <a:t>tres</a:t>
            </a:r>
            <a:endParaRPr sz="700">
              <a:latin typeface="Montserrat"/>
              <a:cs typeface="Montserrat"/>
            </a:endParaRPr>
          </a:p>
        </p:txBody>
      </p:sp>
      <p:sp>
        <p:nvSpPr>
          <p:cNvPr id="10" name="object 10"/>
          <p:cNvSpPr txBox="1"/>
          <p:nvPr/>
        </p:nvSpPr>
        <p:spPr>
          <a:xfrm>
            <a:off x="2700020" y="479806"/>
            <a:ext cx="2255520" cy="23876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ocasiones,</a:t>
            </a:r>
            <a:r>
              <a:rPr sz="700" spc="55" dirty="0">
                <a:solidFill>
                  <a:srgbClr val="221F1F"/>
                </a:solidFill>
                <a:latin typeface="Montserrat"/>
                <a:cs typeface="Montserrat"/>
              </a:rPr>
              <a:t> </a:t>
            </a:r>
            <a:r>
              <a:rPr sz="700" dirty="0">
                <a:solidFill>
                  <a:srgbClr val="221F1F"/>
                </a:solidFill>
                <a:latin typeface="Montserrat"/>
                <a:cs typeface="Montserrat"/>
              </a:rPr>
              <a:t>con</a:t>
            </a:r>
            <a:r>
              <a:rPr sz="700" spc="55"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fin</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45" dirty="0">
                <a:solidFill>
                  <a:srgbClr val="221F1F"/>
                </a:solidFill>
                <a:latin typeface="Montserrat"/>
                <a:cs typeface="Montserrat"/>
              </a:rPr>
              <a:t> </a:t>
            </a:r>
            <a:r>
              <a:rPr sz="700" dirty="0">
                <a:solidFill>
                  <a:srgbClr val="221F1F"/>
                </a:solidFill>
                <a:latin typeface="Montserrat"/>
                <a:cs typeface="Montserrat"/>
              </a:rPr>
              <a:t>facilitar</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lubricación</a:t>
            </a:r>
            <a:r>
              <a:rPr sz="700" spc="60" dirty="0">
                <a:solidFill>
                  <a:srgbClr val="221F1F"/>
                </a:solidFill>
                <a:latin typeface="Montserrat"/>
                <a:cs typeface="Montserrat"/>
              </a:rPr>
              <a:t> </a:t>
            </a:r>
            <a:r>
              <a:rPr sz="700" spc="-25" dirty="0">
                <a:solidFill>
                  <a:srgbClr val="221F1F"/>
                </a:solidFill>
                <a:latin typeface="Montserrat"/>
                <a:cs typeface="Montserrat"/>
              </a:rPr>
              <a:t>del</a:t>
            </a:r>
            <a:endParaRPr sz="700">
              <a:latin typeface="Montserrat"/>
              <a:cs typeface="Montserrat"/>
            </a:endParaRPr>
          </a:p>
          <a:p>
            <a:pPr marL="12700">
              <a:lnSpc>
                <a:spcPct val="100000"/>
              </a:lnSpc>
              <a:spcBef>
                <a:spcPts val="5"/>
              </a:spcBef>
            </a:pPr>
            <a:r>
              <a:rPr sz="700" dirty="0">
                <a:solidFill>
                  <a:srgbClr val="221F1F"/>
                </a:solidFill>
                <a:latin typeface="Montserrat"/>
                <a:cs typeface="Montserrat"/>
              </a:rPr>
              <a:t>embrague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otros</a:t>
            </a:r>
            <a:r>
              <a:rPr sz="700" spc="-20" dirty="0">
                <a:solidFill>
                  <a:srgbClr val="221F1F"/>
                </a:solidFill>
                <a:latin typeface="Montserrat"/>
                <a:cs typeface="Montserrat"/>
              </a:rPr>
              <a:t> </a:t>
            </a:r>
            <a:r>
              <a:rPr sz="700" spc="-10" dirty="0">
                <a:solidFill>
                  <a:srgbClr val="221F1F"/>
                </a:solidFill>
                <a:latin typeface="Montserrat"/>
                <a:cs typeface="Montserrat"/>
              </a:rPr>
              <a:t>componentes</a:t>
            </a:r>
            <a:r>
              <a:rPr sz="700" spc="1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motor</a:t>
            </a:r>
            <a:endParaRPr sz="700">
              <a:latin typeface="Montserrat"/>
              <a:cs typeface="Montserrat"/>
            </a:endParaRPr>
          </a:p>
        </p:txBody>
      </p:sp>
      <p:sp>
        <p:nvSpPr>
          <p:cNvPr id="11" name="object 11"/>
          <p:cNvSpPr txBox="1"/>
          <p:nvPr/>
        </p:nvSpPr>
        <p:spPr>
          <a:xfrm>
            <a:off x="2700020" y="800227"/>
            <a:ext cx="2256790" cy="119888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No</a:t>
            </a:r>
            <a:r>
              <a:rPr sz="700" spc="145" dirty="0">
                <a:solidFill>
                  <a:srgbClr val="221F1F"/>
                </a:solidFill>
                <a:latin typeface="Montserrat"/>
                <a:cs typeface="Montserrat"/>
              </a:rPr>
              <a:t> </a:t>
            </a:r>
            <a:r>
              <a:rPr sz="700" dirty="0">
                <a:solidFill>
                  <a:srgbClr val="221F1F"/>
                </a:solidFill>
                <a:latin typeface="Montserrat"/>
                <a:cs typeface="Montserrat"/>
              </a:rPr>
              <a:t>deje</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se</a:t>
            </a:r>
            <a:r>
              <a:rPr sz="700" spc="155" dirty="0">
                <a:solidFill>
                  <a:srgbClr val="221F1F"/>
                </a:solidFill>
                <a:latin typeface="Montserrat"/>
                <a:cs typeface="Montserrat"/>
              </a:rPr>
              <a:t> </a:t>
            </a:r>
            <a:r>
              <a:rPr sz="700" dirty="0">
                <a:solidFill>
                  <a:srgbClr val="221F1F"/>
                </a:solidFill>
                <a:latin typeface="Montserrat"/>
                <a:cs typeface="Montserrat"/>
              </a:rPr>
              <a:t>agote</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baje</a:t>
            </a:r>
            <a:r>
              <a:rPr sz="700" spc="155" dirty="0">
                <a:solidFill>
                  <a:srgbClr val="221F1F"/>
                </a:solidFill>
                <a:latin typeface="Montserrat"/>
                <a:cs typeface="Montserrat"/>
              </a:rPr>
              <a:t> </a:t>
            </a:r>
            <a:r>
              <a:rPr sz="700" dirty="0">
                <a:solidFill>
                  <a:srgbClr val="221F1F"/>
                </a:solidFill>
                <a:latin typeface="Montserrat"/>
                <a:cs typeface="Montserrat"/>
              </a:rPr>
              <a:t>al</a:t>
            </a:r>
            <a:r>
              <a:rPr sz="700" spc="150" dirty="0">
                <a:solidFill>
                  <a:srgbClr val="221F1F"/>
                </a:solidFill>
                <a:latin typeface="Montserrat"/>
                <a:cs typeface="Montserrat"/>
              </a:rPr>
              <a:t> </a:t>
            </a:r>
            <a:r>
              <a:rPr sz="700" spc="-10" dirty="0">
                <a:solidFill>
                  <a:srgbClr val="221F1F"/>
                </a:solidFill>
                <a:latin typeface="Montserrat"/>
                <a:cs typeface="Montserrat"/>
              </a:rPr>
              <a:t>cambio</a:t>
            </a:r>
            <a:r>
              <a:rPr sz="700" spc="500" dirty="0">
                <a:solidFill>
                  <a:srgbClr val="221F1F"/>
                </a:solidFill>
                <a:latin typeface="Montserrat"/>
                <a:cs typeface="Montserrat"/>
              </a:rPr>
              <a:t> </a:t>
            </a:r>
            <a:r>
              <a:rPr sz="700" dirty="0">
                <a:solidFill>
                  <a:srgbClr val="221F1F"/>
                </a:solidFill>
                <a:latin typeface="Montserrat"/>
                <a:cs typeface="Montserrat"/>
              </a:rPr>
              <a:t>inmediato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fuerza</a:t>
            </a:r>
            <a:r>
              <a:rPr sz="700" spc="-10" dirty="0">
                <a:solidFill>
                  <a:srgbClr val="221F1F"/>
                </a:solidFill>
                <a:latin typeface="Montserrat"/>
                <a:cs typeface="Montserrat"/>
              </a:rPr>
              <a:t> </a:t>
            </a:r>
            <a:r>
              <a:rPr sz="700" dirty="0">
                <a:solidFill>
                  <a:srgbClr val="221F1F"/>
                </a:solidFill>
                <a:latin typeface="Montserrat"/>
                <a:cs typeface="Montserrat"/>
              </a:rPr>
              <a:t>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que se</a:t>
            </a:r>
            <a:r>
              <a:rPr sz="700" spc="-20" dirty="0">
                <a:solidFill>
                  <a:srgbClr val="221F1F"/>
                </a:solidFill>
                <a:latin typeface="Montserrat"/>
                <a:cs typeface="Montserrat"/>
              </a:rPr>
              <a:t> </a:t>
            </a:r>
            <a:r>
              <a:rPr sz="700" spc="-10" dirty="0">
                <a:solidFill>
                  <a:srgbClr val="221F1F"/>
                </a:solidFill>
                <a:latin typeface="Montserrat"/>
                <a:cs typeface="Montserrat"/>
              </a:rPr>
              <a:t>agote.</a:t>
            </a:r>
            <a:r>
              <a:rPr sz="700" spc="500" dirty="0">
                <a:solidFill>
                  <a:srgbClr val="221F1F"/>
                </a:solidFill>
                <a:latin typeface="Montserrat"/>
                <a:cs typeface="Montserrat"/>
              </a:rPr>
              <a:t> </a:t>
            </a:r>
            <a:r>
              <a:rPr sz="700" dirty="0">
                <a:solidFill>
                  <a:srgbClr val="221F1F"/>
                </a:solidFill>
                <a:latin typeface="Montserrat"/>
                <a:cs typeface="Montserrat"/>
              </a:rPr>
              <a:t>Conducir</a:t>
            </a:r>
            <a:r>
              <a:rPr sz="700" spc="280" dirty="0">
                <a:solidFill>
                  <a:srgbClr val="221F1F"/>
                </a:solidFill>
                <a:latin typeface="Montserrat"/>
                <a:cs typeface="Montserrat"/>
              </a:rPr>
              <a:t> </a:t>
            </a:r>
            <a:r>
              <a:rPr sz="700" dirty="0">
                <a:solidFill>
                  <a:srgbClr val="221F1F"/>
                </a:solidFill>
                <a:latin typeface="Montserrat"/>
                <a:cs typeface="Montserrat"/>
              </a:rPr>
              <a:t>a</a:t>
            </a:r>
            <a:r>
              <a:rPr sz="700" spc="275" dirty="0">
                <a:solidFill>
                  <a:srgbClr val="221F1F"/>
                </a:solidFill>
                <a:latin typeface="Montserrat"/>
                <a:cs typeface="Montserrat"/>
              </a:rPr>
              <a:t> </a:t>
            </a:r>
            <a:r>
              <a:rPr sz="700" dirty="0">
                <a:solidFill>
                  <a:srgbClr val="221F1F"/>
                </a:solidFill>
                <a:latin typeface="Montserrat"/>
                <a:cs typeface="Montserrat"/>
              </a:rPr>
              <a:t>la</a:t>
            </a:r>
            <a:r>
              <a:rPr sz="700" spc="290" dirty="0">
                <a:solidFill>
                  <a:srgbClr val="221F1F"/>
                </a:solidFill>
                <a:latin typeface="Montserrat"/>
                <a:cs typeface="Montserrat"/>
              </a:rPr>
              <a:t> </a:t>
            </a:r>
            <a:r>
              <a:rPr sz="700" dirty="0">
                <a:solidFill>
                  <a:srgbClr val="221F1F"/>
                </a:solidFill>
                <a:latin typeface="Montserrat"/>
                <a:cs typeface="Montserrat"/>
              </a:rPr>
              <a:t>velocidad</a:t>
            </a:r>
            <a:r>
              <a:rPr sz="700" spc="285" dirty="0">
                <a:solidFill>
                  <a:srgbClr val="221F1F"/>
                </a:solidFill>
                <a:latin typeface="Montserrat"/>
                <a:cs typeface="Montserrat"/>
              </a:rPr>
              <a:t> </a:t>
            </a:r>
            <a:r>
              <a:rPr sz="700" dirty="0">
                <a:solidFill>
                  <a:srgbClr val="221F1F"/>
                </a:solidFill>
                <a:latin typeface="Montserrat"/>
                <a:cs typeface="Montserrat"/>
              </a:rPr>
              <a:t>apropiada</a:t>
            </a:r>
            <a:r>
              <a:rPr sz="700" spc="285" dirty="0">
                <a:solidFill>
                  <a:srgbClr val="221F1F"/>
                </a:solidFill>
                <a:latin typeface="Montserrat"/>
                <a:cs typeface="Montserrat"/>
              </a:rPr>
              <a:t> </a:t>
            </a:r>
            <a:r>
              <a:rPr sz="700" dirty="0">
                <a:solidFill>
                  <a:srgbClr val="221F1F"/>
                </a:solidFill>
                <a:latin typeface="Montserrat"/>
                <a:cs typeface="Montserrat"/>
              </a:rPr>
              <a:t>y</a:t>
            </a:r>
            <a:r>
              <a:rPr sz="700" spc="285" dirty="0">
                <a:solidFill>
                  <a:srgbClr val="221F1F"/>
                </a:solidFill>
                <a:latin typeface="Montserrat"/>
                <a:cs typeface="Montserrat"/>
              </a:rPr>
              <a:t> </a:t>
            </a:r>
            <a:r>
              <a:rPr sz="700" dirty="0">
                <a:solidFill>
                  <a:srgbClr val="221F1F"/>
                </a:solidFill>
                <a:latin typeface="Montserrat"/>
                <a:cs typeface="Montserrat"/>
              </a:rPr>
              <a:t>evitar</a:t>
            </a:r>
            <a:r>
              <a:rPr sz="700" spc="28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aceleración</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5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frenado</a:t>
            </a:r>
            <a:r>
              <a:rPr sz="700" spc="250" dirty="0">
                <a:solidFill>
                  <a:srgbClr val="221F1F"/>
                </a:solidFill>
                <a:latin typeface="Montserrat"/>
                <a:cs typeface="Montserrat"/>
              </a:rPr>
              <a:t>  </a:t>
            </a:r>
            <a:r>
              <a:rPr sz="700" dirty="0">
                <a:solidFill>
                  <a:srgbClr val="221F1F"/>
                </a:solidFill>
                <a:latin typeface="Montserrat"/>
                <a:cs typeface="Montserrat"/>
              </a:rPr>
              <a:t>innecesarios,</a:t>
            </a:r>
            <a:r>
              <a:rPr sz="700" spc="254"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importante</a:t>
            </a:r>
            <a:r>
              <a:rPr sz="700" spc="315" dirty="0">
                <a:solidFill>
                  <a:srgbClr val="221F1F"/>
                </a:solidFill>
                <a:latin typeface="Montserrat"/>
                <a:cs typeface="Montserrat"/>
              </a:rPr>
              <a:t> </a:t>
            </a:r>
            <a:r>
              <a:rPr sz="700" dirty="0">
                <a:solidFill>
                  <a:srgbClr val="221F1F"/>
                </a:solidFill>
                <a:latin typeface="Montserrat"/>
                <a:cs typeface="Montserrat"/>
              </a:rPr>
              <a:t>no</a:t>
            </a:r>
            <a:r>
              <a:rPr sz="700" spc="290" dirty="0">
                <a:solidFill>
                  <a:srgbClr val="221F1F"/>
                </a:solidFill>
                <a:latin typeface="Montserrat"/>
                <a:cs typeface="Montserrat"/>
              </a:rPr>
              <a:t> </a:t>
            </a:r>
            <a:r>
              <a:rPr sz="700" dirty="0">
                <a:solidFill>
                  <a:srgbClr val="221F1F"/>
                </a:solidFill>
                <a:latin typeface="Montserrat"/>
                <a:cs typeface="Montserrat"/>
              </a:rPr>
              <a:t>solo</a:t>
            </a:r>
            <a:r>
              <a:rPr sz="700" spc="310" dirty="0">
                <a:solidFill>
                  <a:srgbClr val="221F1F"/>
                </a:solidFill>
                <a:latin typeface="Montserrat"/>
                <a:cs typeface="Montserrat"/>
              </a:rPr>
              <a:t> </a:t>
            </a:r>
            <a:r>
              <a:rPr sz="700" dirty="0">
                <a:solidFill>
                  <a:srgbClr val="221F1F"/>
                </a:solidFill>
                <a:latin typeface="Montserrat"/>
                <a:cs typeface="Montserrat"/>
              </a:rPr>
              <a:t>para</a:t>
            </a:r>
            <a:r>
              <a:rPr sz="700" spc="295" dirty="0">
                <a:solidFill>
                  <a:srgbClr val="221F1F"/>
                </a:solidFill>
                <a:latin typeface="Montserrat"/>
                <a:cs typeface="Montserrat"/>
              </a:rPr>
              <a:t> </a:t>
            </a:r>
            <a:r>
              <a:rPr sz="700" dirty="0">
                <a:solidFill>
                  <a:srgbClr val="221F1F"/>
                </a:solidFill>
                <a:latin typeface="Montserrat"/>
                <a:cs typeface="Montserrat"/>
              </a:rPr>
              <a:t>la</a:t>
            </a:r>
            <a:r>
              <a:rPr sz="700" spc="315" dirty="0">
                <a:solidFill>
                  <a:srgbClr val="221F1F"/>
                </a:solidFill>
                <a:latin typeface="Montserrat"/>
                <a:cs typeface="Montserrat"/>
              </a:rPr>
              <a:t> </a:t>
            </a:r>
            <a:r>
              <a:rPr sz="700" dirty="0">
                <a:solidFill>
                  <a:srgbClr val="221F1F"/>
                </a:solidFill>
                <a:latin typeface="Montserrat"/>
                <a:cs typeface="Montserrat"/>
              </a:rPr>
              <a:t>seguridad</a:t>
            </a:r>
            <a:r>
              <a:rPr sz="700" spc="305" dirty="0">
                <a:solidFill>
                  <a:srgbClr val="221F1F"/>
                </a:solidFill>
                <a:latin typeface="Montserrat"/>
                <a:cs typeface="Montserrat"/>
              </a:rPr>
              <a:t> </a:t>
            </a:r>
            <a:r>
              <a:rPr sz="700" dirty="0">
                <a:solidFill>
                  <a:srgbClr val="221F1F"/>
                </a:solidFill>
                <a:latin typeface="Montserrat"/>
                <a:cs typeface="Montserrat"/>
              </a:rPr>
              <a:t>y</a:t>
            </a:r>
            <a:r>
              <a:rPr sz="700" spc="310" dirty="0">
                <a:solidFill>
                  <a:srgbClr val="221F1F"/>
                </a:solidFill>
                <a:latin typeface="Montserrat"/>
                <a:cs typeface="Montserrat"/>
              </a:rPr>
              <a:t> </a:t>
            </a:r>
            <a:r>
              <a:rPr sz="700" spc="-20" dirty="0">
                <a:solidFill>
                  <a:srgbClr val="221F1F"/>
                </a:solidFill>
                <a:latin typeface="Montserrat"/>
                <a:cs typeface="Montserrat"/>
              </a:rPr>
              <a:t>bajo</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340" dirty="0">
                <a:solidFill>
                  <a:srgbClr val="221F1F"/>
                </a:solidFill>
                <a:latin typeface="Montserrat"/>
                <a:cs typeface="Montserrat"/>
              </a:rPr>
              <a:t> </a:t>
            </a:r>
            <a:r>
              <a:rPr sz="700" dirty="0">
                <a:solidFill>
                  <a:srgbClr val="221F1F"/>
                </a:solidFill>
                <a:latin typeface="Montserrat"/>
                <a:cs typeface="Montserrat"/>
              </a:rPr>
              <a:t>de</a:t>
            </a:r>
            <a:r>
              <a:rPr sz="700" spc="345" dirty="0">
                <a:solidFill>
                  <a:srgbClr val="221F1F"/>
                </a:solidFill>
                <a:latin typeface="Montserrat"/>
                <a:cs typeface="Montserrat"/>
              </a:rPr>
              <a:t> </a:t>
            </a:r>
            <a:r>
              <a:rPr sz="700" dirty="0">
                <a:solidFill>
                  <a:srgbClr val="221F1F"/>
                </a:solidFill>
                <a:latin typeface="Montserrat"/>
                <a:cs typeface="Montserrat"/>
              </a:rPr>
              <a:t>combustible,</a:t>
            </a:r>
            <a:r>
              <a:rPr sz="700" spc="340" dirty="0">
                <a:solidFill>
                  <a:srgbClr val="221F1F"/>
                </a:solidFill>
                <a:latin typeface="Montserrat"/>
                <a:cs typeface="Montserrat"/>
              </a:rPr>
              <a:t> </a:t>
            </a:r>
            <a:r>
              <a:rPr sz="700" dirty="0">
                <a:solidFill>
                  <a:srgbClr val="221F1F"/>
                </a:solidFill>
                <a:latin typeface="Montserrat"/>
                <a:cs typeface="Montserrat"/>
              </a:rPr>
              <a:t>sino</a:t>
            </a:r>
            <a:r>
              <a:rPr sz="700" spc="345" dirty="0">
                <a:solidFill>
                  <a:srgbClr val="221F1F"/>
                </a:solidFill>
                <a:latin typeface="Montserrat"/>
                <a:cs typeface="Montserrat"/>
              </a:rPr>
              <a:t> </a:t>
            </a:r>
            <a:r>
              <a:rPr sz="700" dirty="0">
                <a:solidFill>
                  <a:srgbClr val="221F1F"/>
                </a:solidFill>
                <a:latin typeface="Montserrat"/>
                <a:cs typeface="Montserrat"/>
              </a:rPr>
              <a:t>también</a:t>
            </a:r>
            <a:r>
              <a:rPr sz="700" spc="34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spc="-10" dirty="0">
                <a:solidFill>
                  <a:srgbClr val="221F1F"/>
                </a:solidFill>
                <a:latin typeface="Montserrat"/>
                <a:cs typeface="Montserrat"/>
              </a:rPr>
              <a:t>prolongar</a:t>
            </a:r>
            <a:r>
              <a:rPr sz="700" spc="-15" dirty="0">
                <a:solidFill>
                  <a:srgbClr val="221F1F"/>
                </a:solidFill>
                <a:latin typeface="Montserrat"/>
                <a:cs typeface="Montserrat"/>
              </a:rPr>
              <a:t> </a:t>
            </a:r>
            <a:r>
              <a:rPr sz="700" dirty="0">
                <a:solidFill>
                  <a:srgbClr val="221F1F"/>
                </a:solidFill>
                <a:latin typeface="Montserrat"/>
                <a:cs typeface="Montserrat"/>
              </a:rPr>
              <a:t>la vida</a:t>
            </a:r>
            <a:r>
              <a:rPr sz="700" spc="-5" dirty="0">
                <a:solidFill>
                  <a:srgbClr val="221F1F"/>
                </a:solidFill>
                <a:latin typeface="Montserrat"/>
                <a:cs typeface="Montserrat"/>
              </a:rPr>
              <a:t> </a:t>
            </a:r>
            <a:r>
              <a:rPr sz="700" dirty="0">
                <a:solidFill>
                  <a:srgbClr val="221F1F"/>
                </a:solidFill>
                <a:latin typeface="Montserrat"/>
                <a:cs typeface="Montserrat"/>
              </a:rPr>
              <a:t>útil</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una</a:t>
            </a:r>
            <a:r>
              <a:rPr sz="700" spc="5" dirty="0">
                <a:solidFill>
                  <a:srgbClr val="221F1F"/>
                </a:solidFill>
                <a:latin typeface="Montserrat"/>
                <a:cs typeface="Montserrat"/>
              </a:rPr>
              <a:t> </a:t>
            </a:r>
            <a:r>
              <a:rPr sz="700" spc="-10" dirty="0">
                <a:solidFill>
                  <a:srgbClr val="221F1F"/>
                </a:solidFill>
                <a:latin typeface="Montserrat"/>
                <a:cs typeface="Montserrat"/>
              </a:rPr>
              <a:t>operación</a:t>
            </a:r>
            <a:r>
              <a:rPr sz="700" spc="50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spc="-10" dirty="0">
                <a:solidFill>
                  <a:srgbClr val="221F1F"/>
                </a:solidFill>
                <a:latin typeface="Montserrat"/>
                <a:cs typeface="Montserrat"/>
              </a:rPr>
              <a:t>suave.</a:t>
            </a:r>
            <a:endParaRPr sz="700">
              <a:latin typeface="Montserrat"/>
              <a:cs typeface="Montserrat"/>
            </a:endParaRPr>
          </a:p>
          <a:p>
            <a:pPr marL="12700" marR="5080" algn="just">
              <a:lnSpc>
                <a:spcPct val="100000"/>
              </a:lnSpc>
            </a:pPr>
            <a:r>
              <a:rPr sz="700" dirty="0">
                <a:solidFill>
                  <a:srgbClr val="221F1F"/>
                </a:solidFill>
                <a:latin typeface="Montserrat"/>
                <a:cs typeface="Montserrat"/>
              </a:rPr>
              <a:t>Si</a:t>
            </a:r>
            <a:r>
              <a:rPr sz="700" spc="270" dirty="0">
                <a:solidFill>
                  <a:srgbClr val="221F1F"/>
                </a:solidFill>
                <a:latin typeface="Montserrat"/>
                <a:cs typeface="Montserrat"/>
              </a:rPr>
              <a:t> </a:t>
            </a:r>
            <a:r>
              <a:rPr sz="700" dirty="0">
                <a:solidFill>
                  <a:srgbClr val="221F1F"/>
                </a:solidFill>
                <a:latin typeface="Montserrat"/>
                <a:cs typeface="Montserrat"/>
              </a:rPr>
              <a:t>conduce</a:t>
            </a:r>
            <a:r>
              <a:rPr sz="700" spc="280" dirty="0">
                <a:solidFill>
                  <a:srgbClr val="221F1F"/>
                </a:solidFill>
                <a:latin typeface="Montserrat"/>
                <a:cs typeface="Montserrat"/>
              </a:rPr>
              <a:t> </a:t>
            </a:r>
            <a:r>
              <a:rPr sz="700" dirty="0">
                <a:solidFill>
                  <a:srgbClr val="221F1F"/>
                </a:solidFill>
                <a:latin typeface="Montserrat"/>
                <a:cs typeface="Montserrat"/>
              </a:rPr>
              <a:t>dentro</a:t>
            </a:r>
            <a:r>
              <a:rPr sz="700" spc="275" dirty="0">
                <a:solidFill>
                  <a:srgbClr val="221F1F"/>
                </a:solidFill>
                <a:latin typeface="Montserrat"/>
                <a:cs typeface="Montserrat"/>
              </a:rPr>
              <a:t> </a:t>
            </a:r>
            <a:r>
              <a:rPr sz="700" dirty="0">
                <a:solidFill>
                  <a:srgbClr val="221F1F"/>
                </a:solidFill>
                <a:latin typeface="Montserrat"/>
                <a:cs typeface="Montserrat"/>
              </a:rPr>
              <a:t>del</a:t>
            </a:r>
            <a:r>
              <a:rPr sz="700" spc="280" dirty="0">
                <a:solidFill>
                  <a:srgbClr val="221F1F"/>
                </a:solidFill>
                <a:latin typeface="Montserrat"/>
                <a:cs typeface="Montserrat"/>
              </a:rPr>
              <a:t> </a:t>
            </a:r>
            <a:r>
              <a:rPr sz="700" dirty="0">
                <a:solidFill>
                  <a:srgbClr val="221F1F"/>
                </a:solidFill>
                <a:latin typeface="Montserrat"/>
                <a:cs typeface="Montserrat"/>
              </a:rPr>
              <a:t>límite</a:t>
            </a:r>
            <a:r>
              <a:rPr sz="700" spc="275" dirty="0">
                <a:solidFill>
                  <a:srgbClr val="221F1F"/>
                </a:solidFill>
                <a:latin typeface="Montserrat"/>
                <a:cs typeface="Montserrat"/>
              </a:rPr>
              <a:t> </a:t>
            </a:r>
            <a:r>
              <a:rPr sz="700" dirty="0">
                <a:solidFill>
                  <a:srgbClr val="221F1F"/>
                </a:solidFill>
                <a:latin typeface="Montserrat"/>
                <a:cs typeface="Montserrat"/>
              </a:rPr>
              <a:t>de</a:t>
            </a:r>
            <a:r>
              <a:rPr sz="700" spc="275" dirty="0">
                <a:solidFill>
                  <a:srgbClr val="221F1F"/>
                </a:solidFill>
                <a:latin typeface="Montserrat"/>
                <a:cs typeface="Montserrat"/>
              </a:rPr>
              <a:t> </a:t>
            </a:r>
            <a:r>
              <a:rPr sz="700" dirty="0">
                <a:solidFill>
                  <a:srgbClr val="221F1F"/>
                </a:solidFill>
                <a:latin typeface="Montserrat"/>
                <a:cs typeface="Montserrat"/>
              </a:rPr>
              <a:t>60</a:t>
            </a:r>
            <a:r>
              <a:rPr sz="700" spc="275" dirty="0">
                <a:solidFill>
                  <a:srgbClr val="221F1F"/>
                </a:solidFill>
                <a:latin typeface="Montserrat"/>
                <a:cs typeface="Montserrat"/>
              </a:rPr>
              <a:t> </a:t>
            </a:r>
            <a:r>
              <a:rPr sz="700" dirty="0">
                <a:solidFill>
                  <a:srgbClr val="221F1F"/>
                </a:solidFill>
                <a:latin typeface="Montserrat"/>
                <a:cs typeface="Montserrat"/>
              </a:rPr>
              <a:t>km/h,</a:t>
            </a:r>
            <a:r>
              <a:rPr sz="700" spc="2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asombrará</a:t>
            </a:r>
            <a:r>
              <a:rPr sz="700" spc="229" dirty="0">
                <a:solidFill>
                  <a:srgbClr val="221F1F"/>
                </a:solidFill>
                <a:latin typeface="Montserrat"/>
                <a:cs typeface="Montserrat"/>
              </a:rPr>
              <a:t> </a:t>
            </a:r>
            <a:r>
              <a:rPr sz="700" dirty="0">
                <a:solidFill>
                  <a:srgbClr val="221F1F"/>
                </a:solidFill>
                <a:latin typeface="Montserrat"/>
                <a:cs typeface="Montserrat"/>
              </a:rPr>
              <a:t>de</a:t>
            </a:r>
            <a:r>
              <a:rPr sz="700" spc="229" dirty="0">
                <a:solidFill>
                  <a:srgbClr val="221F1F"/>
                </a:solidFill>
                <a:latin typeface="Montserrat"/>
                <a:cs typeface="Montserrat"/>
              </a:rPr>
              <a:t> </a:t>
            </a:r>
            <a:r>
              <a:rPr sz="700" dirty="0">
                <a:solidFill>
                  <a:srgbClr val="221F1F"/>
                </a:solidFill>
                <a:latin typeface="Montserrat"/>
                <a:cs typeface="Montserrat"/>
              </a:rPr>
              <a:t>la</a:t>
            </a:r>
            <a:r>
              <a:rPr sz="700" spc="215" dirty="0">
                <a:solidFill>
                  <a:srgbClr val="221F1F"/>
                </a:solidFill>
                <a:latin typeface="Montserrat"/>
                <a:cs typeface="Montserrat"/>
              </a:rPr>
              <a:t> </a:t>
            </a:r>
            <a:r>
              <a:rPr sz="700" dirty="0">
                <a:solidFill>
                  <a:srgbClr val="221F1F"/>
                </a:solidFill>
                <a:latin typeface="Montserrat"/>
                <a:cs typeface="Montserrat"/>
              </a:rPr>
              <a:t>economía</a:t>
            </a:r>
            <a:r>
              <a:rPr sz="700" spc="235" dirty="0">
                <a:solidFill>
                  <a:srgbClr val="221F1F"/>
                </a:solidFill>
                <a:latin typeface="Montserrat"/>
                <a:cs typeface="Montserrat"/>
              </a:rPr>
              <a:t> </a:t>
            </a:r>
            <a:r>
              <a:rPr sz="700" dirty="0">
                <a:solidFill>
                  <a:srgbClr val="221F1F"/>
                </a:solidFill>
                <a:latin typeface="Montserrat"/>
                <a:cs typeface="Montserrat"/>
              </a:rPr>
              <a:t>en</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consumo</a:t>
            </a:r>
            <a:r>
              <a:rPr sz="700" spc="229"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combustible.</a:t>
            </a:r>
            <a:endParaRPr sz="700">
              <a:latin typeface="Montserrat"/>
              <a:cs typeface="Montserrat"/>
            </a:endParaRPr>
          </a:p>
        </p:txBody>
      </p:sp>
      <p:sp>
        <p:nvSpPr>
          <p:cNvPr id="12" name="object 12"/>
          <p:cNvSpPr txBox="1"/>
          <p:nvPr/>
        </p:nvSpPr>
        <p:spPr>
          <a:xfrm>
            <a:off x="2700020" y="2081022"/>
            <a:ext cx="2256790" cy="8788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Asegúrese</a:t>
            </a:r>
            <a:r>
              <a:rPr sz="700" spc="65" dirty="0">
                <a:solidFill>
                  <a:srgbClr val="221F1F"/>
                </a:solidFill>
                <a:latin typeface="Montserrat"/>
                <a:cs typeface="Montserrat"/>
              </a:rPr>
              <a:t> </a:t>
            </a:r>
            <a:r>
              <a:rPr sz="700" dirty="0">
                <a:solidFill>
                  <a:srgbClr val="221F1F"/>
                </a:solidFill>
                <a:latin typeface="Montserrat"/>
                <a:cs typeface="Montserrat"/>
              </a:rPr>
              <a:t>que</a:t>
            </a:r>
            <a:r>
              <a:rPr sz="700" spc="45" dirty="0">
                <a:solidFill>
                  <a:srgbClr val="221F1F"/>
                </a:solidFill>
                <a:latin typeface="Montserrat"/>
                <a:cs typeface="Montserrat"/>
              </a:rPr>
              <a:t> </a:t>
            </a:r>
            <a:r>
              <a:rPr sz="700" dirty="0">
                <a:solidFill>
                  <a:srgbClr val="221F1F"/>
                </a:solidFill>
                <a:latin typeface="Montserrat"/>
                <a:cs typeface="Montserrat"/>
              </a:rPr>
              <a:t>los</a:t>
            </a:r>
            <a:r>
              <a:rPr sz="700" spc="45" dirty="0">
                <a:solidFill>
                  <a:srgbClr val="221F1F"/>
                </a:solidFill>
                <a:latin typeface="Montserrat"/>
                <a:cs typeface="Montserrat"/>
              </a:rPr>
              <a:t> </a:t>
            </a:r>
            <a:r>
              <a:rPr sz="700" dirty="0">
                <a:solidFill>
                  <a:srgbClr val="221F1F"/>
                </a:solidFill>
                <a:latin typeface="Montserrat"/>
                <a:cs typeface="Montserrat"/>
              </a:rPr>
              <a:t>frenos</a:t>
            </a:r>
            <a:r>
              <a:rPr sz="700" spc="50" dirty="0">
                <a:solidFill>
                  <a:srgbClr val="221F1F"/>
                </a:solidFill>
                <a:latin typeface="Montserrat"/>
                <a:cs typeface="Montserrat"/>
              </a:rPr>
              <a:t> </a:t>
            </a:r>
            <a:r>
              <a:rPr sz="700" dirty="0">
                <a:solidFill>
                  <a:srgbClr val="221F1F"/>
                </a:solidFill>
                <a:latin typeface="Montserrat"/>
                <a:cs typeface="Montserrat"/>
              </a:rPr>
              <a:t>no</a:t>
            </a:r>
            <a:r>
              <a:rPr sz="700" spc="65" dirty="0">
                <a:solidFill>
                  <a:srgbClr val="221F1F"/>
                </a:solidFill>
                <a:latin typeface="Montserrat"/>
                <a:cs typeface="Montserrat"/>
              </a:rPr>
              <a:t> </a:t>
            </a:r>
            <a:r>
              <a:rPr sz="700" dirty="0">
                <a:solidFill>
                  <a:srgbClr val="221F1F"/>
                </a:solidFill>
                <a:latin typeface="Montserrat"/>
                <a:cs typeface="Montserrat"/>
              </a:rPr>
              <a:t>estén</a:t>
            </a:r>
            <a:r>
              <a:rPr sz="700" spc="45" dirty="0">
                <a:solidFill>
                  <a:srgbClr val="221F1F"/>
                </a:solidFill>
                <a:latin typeface="Montserrat"/>
                <a:cs typeface="Montserrat"/>
              </a:rPr>
              <a:t> </a:t>
            </a:r>
            <a:r>
              <a:rPr sz="700" dirty="0">
                <a:solidFill>
                  <a:srgbClr val="221F1F"/>
                </a:solidFill>
                <a:latin typeface="Montserrat"/>
                <a:cs typeface="Montserrat"/>
              </a:rPr>
              <a:t>impidiendo</a:t>
            </a:r>
            <a:r>
              <a:rPr sz="700" spc="5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giro</a:t>
            </a:r>
            <a:r>
              <a:rPr sz="700" spc="455" dirty="0">
                <a:solidFill>
                  <a:srgbClr val="221F1F"/>
                </a:solidFill>
                <a:latin typeface="Montserrat"/>
                <a:cs typeface="Montserrat"/>
              </a:rPr>
              <a:t> </a:t>
            </a:r>
            <a:r>
              <a:rPr sz="700" dirty="0">
                <a:solidFill>
                  <a:srgbClr val="221F1F"/>
                </a:solidFill>
                <a:latin typeface="Montserrat"/>
                <a:cs typeface="Montserrat"/>
              </a:rPr>
              <a:t>normal</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75" dirty="0">
                <a:solidFill>
                  <a:srgbClr val="221F1F"/>
                </a:solidFill>
                <a:latin typeface="Montserrat"/>
                <a:cs typeface="Montserrat"/>
              </a:rPr>
              <a:t> </a:t>
            </a:r>
            <a:r>
              <a:rPr sz="700" dirty="0">
                <a:solidFill>
                  <a:srgbClr val="221F1F"/>
                </a:solidFill>
                <a:latin typeface="Montserrat"/>
                <a:cs typeface="Montserrat"/>
              </a:rPr>
              <a:t>las</a:t>
            </a:r>
            <a:r>
              <a:rPr sz="700" spc="470" dirty="0">
                <a:solidFill>
                  <a:srgbClr val="221F1F"/>
                </a:solidFill>
                <a:latin typeface="Montserrat"/>
                <a:cs typeface="Montserrat"/>
              </a:rPr>
              <a:t> </a:t>
            </a:r>
            <a:r>
              <a:rPr sz="700" dirty="0">
                <a:solidFill>
                  <a:srgbClr val="221F1F"/>
                </a:solidFill>
                <a:latin typeface="Montserrat"/>
                <a:cs typeface="Montserrat"/>
              </a:rPr>
              <a:t>llantas,</a:t>
            </a:r>
            <a:r>
              <a:rPr sz="700" spc="484" dirty="0">
                <a:solidFill>
                  <a:srgbClr val="221F1F"/>
                </a:solidFill>
                <a:latin typeface="Montserrat"/>
                <a:cs typeface="Montserrat"/>
              </a:rPr>
              <a:t> </a:t>
            </a:r>
            <a:r>
              <a:rPr sz="700" dirty="0">
                <a:solidFill>
                  <a:srgbClr val="221F1F"/>
                </a:solidFill>
                <a:latin typeface="Montserrat"/>
                <a:cs typeface="Montserrat"/>
              </a:rPr>
              <a:t>ni</a:t>
            </a:r>
            <a:r>
              <a:rPr sz="700" spc="465" dirty="0">
                <a:solidFill>
                  <a:srgbClr val="221F1F"/>
                </a:solidFill>
                <a:latin typeface="Montserrat"/>
                <a:cs typeface="Montserrat"/>
              </a:rPr>
              <a:t> </a:t>
            </a:r>
            <a:r>
              <a:rPr sz="700" dirty="0">
                <a:solidFill>
                  <a:srgbClr val="221F1F"/>
                </a:solidFill>
                <a:latin typeface="Montserrat"/>
                <a:cs typeface="Montserrat"/>
              </a:rPr>
              <a:t>tampoco</a:t>
            </a:r>
            <a:r>
              <a:rPr sz="700" spc="4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acostumbre</a:t>
            </a:r>
            <a:r>
              <a:rPr sz="700" spc="250" dirty="0">
                <a:solidFill>
                  <a:srgbClr val="221F1F"/>
                </a:solidFill>
                <a:latin typeface="Montserrat"/>
                <a:cs typeface="Montserrat"/>
              </a:rPr>
              <a:t> </a:t>
            </a:r>
            <a:r>
              <a:rPr sz="700" dirty="0">
                <a:solidFill>
                  <a:srgbClr val="221F1F"/>
                </a:solidFill>
                <a:latin typeface="Montserrat"/>
                <a:cs typeface="Montserrat"/>
              </a:rPr>
              <a:t>a</a:t>
            </a:r>
            <a:r>
              <a:rPr sz="700" spc="235" dirty="0">
                <a:solidFill>
                  <a:srgbClr val="221F1F"/>
                </a:solidFill>
                <a:latin typeface="Montserrat"/>
                <a:cs typeface="Montserrat"/>
              </a:rPr>
              <a:t> </a:t>
            </a:r>
            <a:r>
              <a:rPr sz="700" dirty="0">
                <a:solidFill>
                  <a:srgbClr val="221F1F"/>
                </a:solidFill>
                <a:latin typeface="Montserrat"/>
                <a:cs typeface="Montserrat"/>
              </a:rPr>
              <a:t>conducir</a:t>
            </a:r>
            <a:r>
              <a:rPr sz="700" spc="240" dirty="0">
                <a:solidFill>
                  <a:srgbClr val="221F1F"/>
                </a:solidFill>
                <a:latin typeface="Montserrat"/>
                <a:cs typeface="Montserrat"/>
              </a:rPr>
              <a:t> </a:t>
            </a:r>
            <a:r>
              <a:rPr sz="700" dirty="0">
                <a:solidFill>
                  <a:srgbClr val="221F1F"/>
                </a:solidFill>
                <a:latin typeface="Montserrat"/>
                <a:cs typeface="Montserrat"/>
              </a:rPr>
              <a:t>con</a:t>
            </a:r>
            <a:r>
              <a:rPr sz="700" spc="235"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pedal</a:t>
            </a:r>
            <a:r>
              <a:rPr sz="700" spc="245" dirty="0">
                <a:solidFill>
                  <a:srgbClr val="221F1F"/>
                </a:solidFill>
                <a:latin typeface="Montserrat"/>
                <a:cs typeface="Montserrat"/>
              </a:rPr>
              <a:t> </a:t>
            </a:r>
            <a:r>
              <a:rPr sz="700" dirty="0">
                <a:solidFill>
                  <a:srgbClr val="221F1F"/>
                </a:solidFill>
                <a:latin typeface="Montserrat"/>
                <a:cs typeface="Montserrat"/>
              </a:rPr>
              <a:t>de</a:t>
            </a:r>
            <a:r>
              <a:rPr sz="700" spc="235" dirty="0">
                <a:solidFill>
                  <a:srgbClr val="221F1F"/>
                </a:solidFill>
                <a:latin typeface="Montserrat"/>
                <a:cs typeface="Montserrat"/>
              </a:rPr>
              <a:t> </a:t>
            </a:r>
            <a:r>
              <a:rPr sz="700" spc="-10" dirty="0">
                <a:solidFill>
                  <a:srgbClr val="221F1F"/>
                </a:solidFill>
                <a:latin typeface="Montserrat"/>
                <a:cs typeface="Montserrat"/>
              </a:rPr>
              <a:t>freno</a:t>
            </a:r>
            <a:r>
              <a:rPr sz="700" spc="500" dirty="0">
                <a:solidFill>
                  <a:srgbClr val="221F1F"/>
                </a:solidFill>
                <a:latin typeface="Montserrat"/>
                <a:cs typeface="Montserrat"/>
              </a:rPr>
              <a:t> </a:t>
            </a:r>
            <a:r>
              <a:rPr sz="700" spc="-10" dirty="0">
                <a:solidFill>
                  <a:srgbClr val="221F1F"/>
                </a:solidFill>
                <a:latin typeface="Montserrat"/>
                <a:cs typeface="Montserrat"/>
              </a:rPr>
              <a:t>accionado.</a:t>
            </a:r>
            <a:endParaRPr sz="700">
              <a:latin typeface="Montserrat"/>
              <a:cs typeface="Montserrat"/>
            </a:endParaRPr>
          </a:p>
          <a:p>
            <a:pPr marL="12700" algn="just">
              <a:lnSpc>
                <a:spcPct val="100000"/>
              </a:lnSpc>
            </a:pPr>
            <a:r>
              <a:rPr sz="700" dirty="0">
                <a:solidFill>
                  <a:srgbClr val="221F1F"/>
                </a:solidFill>
                <a:latin typeface="Montserrat"/>
                <a:cs typeface="Montserrat"/>
              </a:rPr>
              <a:t>Apague</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motor</a:t>
            </a:r>
            <a:r>
              <a:rPr sz="700" spc="90" dirty="0">
                <a:solidFill>
                  <a:srgbClr val="221F1F"/>
                </a:solidFill>
                <a:latin typeface="Montserrat"/>
                <a:cs typeface="Montserrat"/>
              </a:rPr>
              <a:t> </a:t>
            </a:r>
            <a:r>
              <a:rPr sz="700" dirty="0">
                <a:solidFill>
                  <a:srgbClr val="221F1F"/>
                </a:solidFill>
                <a:latin typeface="Montserrat"/>
                <a:cs typeface="Montserrat"/>
              </a:rPr>
              <a:t>si</a:t>
            </a:r>
            <a:r>
              <a:rPr sz="700" spc="100" dirty="0">
                <a:solidFill>
                  <a:srgbClr val="221F1F"/>
                </a:solidFill>
                <a:latin typeface="Montserrat"/>
                <a:cs typeface="Montserrat"/>
              </a:rPr>
              <a:t> </a:t>
            </a:r>
            <a:r>
              <a:rPr sz="700" dirty="0">
                <a:solidFill>
                  <a:srgbClr val="221F1F"/>
                </a:solidFill>
                <a:latin typeface="Montserrat"/>
                <a:cs typeface="Montserrat"/>
              </a:rPr>
              <a:t>va</a:t>
            </a:r>
            <a:r>
              <a:rPr sz="700" spc="100" dirty="0">
                <a:solidFill>
                  <a:srgbClr val="221F1F"/>
                </a:solidFill>
                <a:latin typeface="Montserrat"/>
                <a:cs typeface="Montserrat"/>
              </a:rPr>
              <a:t> </a:t>
            </a:r>
            <a:r>
              <a:rPr sz="700" dirty="0">
                <a:solidFill>
                  <a:srgbClr val="221F1F"/>
                </a:solidFill>
                <a:latin typeface="Montserrat"/>
                <a:cs typeface="Montserrat"/>
              </a:rPr>
              <a:t>a</a:t>
            </a:r>
            <a:r>
              <a:rPr sz="700" spc="90" dirty="0">
                <a:solidFill>
                  <a:srgbClr val="221F1F"/>
                </a:solidFill>
                <a:latin typeface="Montserrat"/>
                <a:cs typeface="Montserrat"/>
              </a:rPr>
              <a:t> </a:t>
            </a:r>
            <a:r>
              <a:rPr sz="700" dirty="0">
                <a:solidFill>
                  <a:srgbClr val="221F1F"/>
                </a:solidFill>
                <a:latin typeface="Montserrat"/>
                <a:cs typeface="Montserrat"/>
              </a:rPr>
              <a:t>estar</a:t>
            </a:r>
            <a:r>
              <a:rPr sz="700" spc="95" dirty="0">
                <a:solidFill>
                  <a:srgbClr val="221F1F"/>
                </a:solidFill>
                <a:latin typeface="Montserrat"/>
                <a:cs typeface="Montserrat"/>
              </a:rPr>
              <a:t> </a:t>
            </a:r>
            <a:r>
              <a:rPr sz="700" dirty="0">
                <a:solidFill>
                  <a:srgbClr val="221F1F"/>
                </a:solidFill>
                <a:latin typeface="Montserrat"/>
                <a:cs typeface="Montserrat"/>
              </a:rPr>
              <a:t>detenido</a:t>
            </a:r>
            <a:r>
              <a:rPr sz="700" spc="90" dirty="0">
                <a:solidFill>
                  <a:srgbClr val="221F1F"/>
                </a:solidFill>
                <a:latin typeface="Montserrat"/>
                <a:cs typeface="Montserrat"/>
              </a:rPr>
              <a:t> </a:t>
            </a:r>
            <a:r>
              <a:rPr sz="700" dirty="0">
                <a:solidFill>
                  <a:srgbClr val="221F1F"/>
                </a:solidFill>
                <a:latin typeface="Montserrat"/>
                <a:cs typeface="Montserrat"/>
              </a:rPr>
              <a:t>por</a:t>
            </a:r>
            <a:r>
              <a:rPr sz="700" spc="80" dirty="0">
                <a:solidFill>
                  <a:srgbClr val="221F1F"/>
                </a:solidFill>
                <a:latin typeface="Montserrat"/>
                <a:cs typeface="Montserrat"/>
              </a:rPr>
              <a:t> </a:t>
            </a:r>
            <a:r>
              <a:rPr sz="700" spc="-25" dirty="0">
                <a:solidFill>
                  <a:srgbClr val="221F1F"/>
                </a:solidFill>
                <a:latin typeface="Montserrat"/>
                <a:cs typeface="Montserrat"/>
              </a:rPr>
              <a:t>más</a:t>
            </a:r>
            <a:endParaRPr sz="700">
              <a:latin typeface="Montserrat"/>
              <a:cs typeface="Montserrat"/>
            </a:endParaRPr>
          </a:p>
          <a:p>
            <a:pPr marL="12700" algn="just">
              <a:lnSpc>
                <a:spcPct val="100000"/>
              </a:lnSpc>
            </a:pP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dos</a:t>
            </a:r>
            <a:r>
              <a:rPr sz="700" spc="-25" dirty="0">
                <a:solidFill>
                  <a:srgbClr val="221F1F"/>
                </a:solidFill>
                <a:latin typeface="Montserrat"/>
                <a:cs typeface="Montserrat"/>
              </a:rPr>
              <a:t> </a:t>
            </a:r>
            <a:r>
              <a:rPr sz="700" spc="-10" dirty="0">
                <a:solidFill>
                  <a:srgbClr val="221F1F"/>
                </a:solidFill>
                <a:latin typeface="Montserrat"/>
                <a:cs typeface="Montserrat"/>
              </a:rPr>
              <a:t>minutos.</a:t>
            </a:r>
            <a:endParaRPr sz="700">
              <a:latin typeface="Montserrat"/>
              <a:cs typeface="Montserrat"/>
            </a:endParaRPr>
          </a:p>
          <a:p>
            <a:pPr marL="12700" marR="5080" algn="just">
              <a:lnSpc>
                <a:spcPct val="100000"/>
              </a:lnSpc>
            </a:pPr>
            <a:r>
              <a:rPr sz="700" dirty="0">
                <a:solidFill>
                  <a:srgbClr val="221F1F"/>
                </a:solidFill>
                <a:latin typeface="Montserrat"/>
                <a:cs typeface="Montserrat"/>
              </a:rPr>
              <a:t>Chequee</a:t>
            </a:r>
            <a:r>
              <a:rPr sz="700" spc="409" dirty="0">
                <a:solidFill>
                  <a:srgbClr val="221F1F"/>
                </a:solidFill>
                <a:latin typeface="Montserrat"/>
                <a:cs typeface="Montserrat"/>
              </a:rPr>
              <a:t> </a:t>
            </a:r>
            <a:r>
              <a:rPr sz="700" dirty="0">
                <a:solidFill>
                  <a:srgbClr val="221F1F"/>
                </a:solidFill>
                <a:latin typeface="Montserrat"/>
                <a:cs typeface="Montserrat"/>
              </a:rPr>
              <a:t>todas</a:t>
            </a:r>
            <a:r>
              <a:rPr sz="700" spc="415" dirty="0">
                <a:solidFill>
                  <a:srgbClr val="221F1F"/>
                </a:solidFill>
                <a:latin typeface="Montserrat"/>
                <a:cs typeface="Montserrat"/>
              </a:rPr>
              <a:t> </a:t>
            </a:r>
            <a:r>
              <a:rPr sz="700" dirty="0">
                <a:solidFill>
                  <a:srgbClr val="221F1F"/>
                </a:solidFill>
                <a:latin typeface="Montserrat"/>
                <a:cs typeface="Montserrat"/>
              </a:rPr>
              <a:t>las</a:t>
            </a:r>
            <a:r>
              <a:rPr sz="700" spc="415" dirty="0">
                <a:solidFill>
                  <a:srgbClr val="221F1F"/>
                </a:solidFill>
                <a:latin typeface="Montserrat"/>
                <a:cs typeface="Montserrat"/>
              </a:rPr>
              <a:t> </a:t>
            </a:r>
            <a:r>
              <a:rPr sz="700" dirty="0">
                <a:solidFill>
                  <a:srgbClr val="221F1F"/>
                </a:solidFill>
                <a:latin typeface="Montserrat"/>
                <a:cs typeface="Montserrat"/>
              </a:rPr>
              <a:t>mangueras</a:t>
            </a:r>
            <a:r>
              <a:rPr sz="700" spc="415" dirty="0">
                <a:solidFill>
                  <a:srgbClr val="221F1F"/>
                </a:solidFill>
                <a:latin typeface="Montserrat"/>
                <a:cs typeface="Montserrat"/>
              </a:rPr>
              <a:t> </a:t>
            </a:r>
            <a:r>
              <a:rPr sz="700" dirty="0">
                <a:solidFill>
                  <a:srgbClr val="221F1F"/>
                </a:solidFill>
                <a:latin typeface="Montserrat"/>
                <a:cs typeface="Montserrat"/>
              </a:rPr>
              <a:t>y</a:t>
            </a:r>
            <a:r>
              <a:rPr sz="700" spc="409" dirty="0">
                <a:solidFill>
                  <a:srgbClr val="221F1F"/>
                </a:solidFill>
                <a:latin typeface="Montserrat"/>
                <a:cs typeface="Montserrat"/>
              </a:rPr>
              <a:t> </a:t>
            </a:r>
            <a:r>
              <a:rPr sz="700" dirty="0">
                <a:solidFill>
                  <a:srgbClr val="221F1F"/>
                </a:solidFill>
                <a:latin typeface="Montserrat"/>
                <a:cs typeface="Montserrat"/>
              </a:rPr>
              <a:t>los</a:t>
            </a:r>
            <a:r>
              <a:rPr sz="700" spc="415" dirty="0">
                <a:solidFill>
                  <a:srgbClr val="221F1F"/>
                </a:solidFill>
                <a:latin typeface="Montserrat"/>
                <a:cs typeface="Montserrat"/>
              </a:rPr>
              <a:t> </a:t>
            </a:r>
            <a:r>
              <a:rPr sz="700" spc="-10" dirty="0">
                <a:solidFill>
                  <a:srgbClr val="221F1F"/>
                </a:solidFill>
                <a:latin typeface="Montserrat"/>
                <a:cs typeface="Montserrat"/>
              </a:rPr>
              <a:t>cables.</a:t>
            </a:r>
            <a:r>
              <a:rPr sz="700" spc="500" dirty="0">
                <a:solidFill>
                  <a:srgbClr val="221F1F"/>
                </a:solidFill>
                <a:latin typeface="Montserrat"/>
                <a:cs typeface="Montserrat"/>
              </a:rPr>
              <a:t> </a:t>
            </a:r>
            <a:r>
              <a:rPr sz="700" dirty="0">
                <a:solidFill>
                  <a:srgbClr val="221F1F"/>
                </a:solidFill>
                <a:latin typeface="Montserrat"/>
                <a:cs typeface="Montserrat"/>
              </a:rPr>
              <a:t>Inspeccione</a:t>
            </a:r>
            <a:r>
              <a:rPr sz="700" spc="35" dirty="0">
                <a:solidFill>
                  <a:srgbClr val="221F1F"/>
                </a:solidFill>
                <a:latin typeface="Montserrat"/>
                <a:cs typeface="Montserrat"/>
              </a:rPr>
              <a:t> </a:t>
            </a:r>
            <a:r>
              <a:rPr sz="700" spc="-10" dirty="0">
                <a:solidFill>
                  <a:srgbClr val="221F1F"/>
                </a:solidFill>
                <a:latin typeface="Montserrat"/>
                <a:cs typeface="Montserrat"/>
              </a:rPr>
              <a:t>periódicamente</a:t>
            </a:r>
            <a:r>
              <a:rPr sz="700" spc="30" dirty="0">
                <a:solidFill>
                  <a:srgbClr val="221F1F"/>
                </a:solidFill>
                <a:latin typeface="Montserrat"/>
                <a:cs typeface="Montserrat"/>
              </a:rPr>
              <a:t> </a:t>
            </a:r>
            <a:r>
              <a:rPr sz="700" dirty="0">
                <a:solidFill>
                  <a:srgbClr val="221F1F"/>
                </a:solidFill>
                <a:latin typeface="Montserrat"/>
                <a:cs typeface="Montserrat"/>
              </a:rPr>
              <a:t>la </a:t>
            </a:r>
            <a:r>
              <a:rPr sz="700" spc="-10" dirty="0">
                <a:solidFill>
                  <a:srgbClr val="221F1F"/>
                </a:solidFill>
                <a:latin typeface="Montserrat"/>
                <a:cs typeface="Montserrat"/>
              </a:rPr>
              <a:t>bujía.</a:t>
            </a:r>
            <a:endParaRPr sz="700">
              <a:latin typeface="Montserrat"/>
              <a:cs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6900"/>
            <a:ext cx="4848470" cy="2989921"/>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La Garantía no es efectiva en los siguientes casos</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Unidades que se asignen o se utilicen para renta o eventos de competencia.</a:t>
            </a:r>
          </a:p>
          <a:p>
            <a:pPr marL="12700" marR="14604" algn="just">
              <a:lnSpc>
                <a:spcPct val="100000"/>
              </a:lnSpc>
              <a:spcBef>
                <a:spcPts val="95"/>
              </a:spcBef>
            </a:pPr>
            <a:r>
              <a:rPr lang="es-ES" sz="750" dirty="0">
                <a:latin typeface="Montserrat" panose="00000500000000000000" pitchFamily="2" charset="0"/>
              </a:rPr>
              <a:t>Cuando usen partes, componentes y accesorios que no sean originales o avalados por KDM.</a:t>
            </a:r>
          </a:p>
          <a:p>
            <a:pPr marL="12700" marR="14604" algn="just">
              <a:lnSpc>
                <a:spcPct val="100000"/>
              </a:lnSpc>
              <a:spcBef>
                <a:spcPts val="95"/>
              </a:spcBef>
            </a:pPr>
            <a:r>
              <a:rPr lang="es-ES" sz="750" dirty="0">
                <a:latin typeface="Montserrat" panose="00000500000000000000" pitchFamily="2" charset="0"/>
              </a:rPr>
              <a:t>Por efectuar reparaciones en talleres que no sean autorizados por KDM.</a:t>
            </a:r>
          </a:p>
          <a:p>
            <a:pPr marL="12700" marR="14604" algn="just">
              <a:lnSpc>
                <a:spcPct val="100000"/>
              </a:lnSpc>
              <a:spcBef>
                <a:spcPts val="95"/>
              </a:spcBef>
            </a:pPr>
            <a:r>
              <a:rPr lang="es-ES" sz="750" dirty="0">
                <a:latin typeface="Montserrat" panose="00000500000000000000" pitchFamily="2" charset="0"/>
              </a:rPr>
              <a:t>Por fallas ocasionadas por la falta de cualquiera de los servicios de mantenimiento, choque, o mal uso.</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falta de aceite o bajo nivel del mismo en el motor o la transmisión y no usar lubricantes con las especiaciones indicadas en el manual del conductor especiales para MOTOCICLETA.</a:t>
            </a:r>
          </a:p>
          <a:p>
            <a:pPr marL="12700" marR="14604" algn="just">
              <a:lnSpc>
                <a:spcPct val="100000"/>
              </a:lnSpc>
              <a:spcBef>
                <a:spcPts val="95"/>
              </a:spcBef>
            </a:pPr>
            <a:r>
              <a:rPr lang="es-ES" sz="750" dirty="0">
                <a:latin typeface="Montserrat" panose="00000500000000000000" pitchFamily="2" charset="0"/>
              </a:rPr>
              <a:t>Por el uso de múltiples usuarios o carga excesiva sin recato de conducción y sin el debido cuidado de los componentes de la motocicleta.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someter la motocicleta a esfuerzos extraordinarios de los indicados en esta póliza o manual de propietario.</a:t>
            </a:r>
          </a:p>
          <a:p>
            <a:pPr marL="12700" marR="14604" algn="just">
              <a:lnSpc>
                <a:spcPct val="100000"/>
              </a:lnSpc>
              <a:spcBef>
                <a:spcPts val="95"/>
              </a:spcBef>
            </a:pPr>
            <a:r>
              <a:rPr lang="es-ES" sz="750" dirty="0">
                <a:latin typeface="Montserrat" panose="00000500000000000000" pitchFamily="2" charset="0"/>
              </a:rPr>
              <a:t>Por modificaciones de apariencia o del motor así como la alteración de sus controles o documentos durante el período de garantía.</a:t>
            </a:r>
          </a:p>
          <a:p>
            <a:pPr marL="12700" marR="14604" algn="just">
              <a:lnSpc>
                <a:spcPct val="100000"/>
              </a:lnSpc>
              <a:spcBef>
                <a:spcPts val="95"/>
              </a:spcBef>
            </a:pPr>
            <a:r>
              <a:rPr lang="es-ES" sz="750" dirty="0">
                <a:latin typeface="Montserrat" panose="00000500000000000000" pitchFamily="2" charset="0"/>
              </a:rPr>
              <a:t>Utilizar la motocicleta </a:t>
            </a:r>
            <a:r>
              <a:rPr lang="es-ES" sz="750" dirty="0" err="1">
                <a:latin typeface="Montserrat" panose="00000500000000000000" pitchFamily="2" charset="0"/>
              </a:rPr>
              <a:t>ó</a:t>
            </a:r>
            <a:r>
              <a:rPr lang="es-ES" sz="750" dirty="0">
                <a:latin typeface="Montserrat" panose="00000500000000000000" pitchFamily="2" charset="0"/>
              </a:rPr>
              <a:t> vehículo con exceso de carga fuera de lo indicado en el manual del propietario.</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Piezas o componentes de desgaste natural que no procederán como garantía: Filtros, espejos, cables de mando, pastas de embrague, balatas, llantas, cámaras, bujías, fusibles y claxon. Esto debido a que son piezas que se desgastan por el uso o fácilmente pueden ser dañadas.</a:t>
            </a:r>
          </a:p>
          <a:p>
            <a:pPr marL="12700" marR="14604" algn="just">
              <a:lnSpc>
                <a:spcPct val="100000"/>
              </a:lnSpc>
              <a:spcBef>
                <a:spcPts val="95"/>
              </a:spcBef>
            </a:pPr>
            <a:endParaRPr lang="es-ES" sz="750" b="1" dirty="0">
              <a:highlight>
                <a:srgbClr val="FFFF00"/>
              </a:highlight>
              <a:latin typeface="Montserrat" panose="00000500000000000000" pitchFamily="2" charset="0"/>
            </a:endParaRPr>
          </a:p>
        </p:txBody>
      </p:sp>
    </p:spTree>
    <p:extLst>
      <p:ext uri="{BB962C8B-B14F-4D97-AF65-F5344CB8AC3E}">
        <p14:creationId xmlns:p14="http://schemas.microsoft.com/office/powerpoint/2010/main" val="3435883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10539"/>
            <a:ext cx="4848470" cy="3233578"/>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Procedimiento de la Garantía</a:t>
            </a:r>
          </a:p>
          <a:p>
            <a:pPr marL="12700" marR="14604" algn="just">
              <a:lnSpc>
                <a:spcPct val="100000"/>
              </a:lnSpc>
              <a:spcBef>
                <a:spcPts val="95"/>
              </a:spcBef>
            </a:pPr>
            <a:r>
              <a:rPr lang="es-ES" sz="750" dirty="0">
                <a:latin typeface="Montserrat" panose="00000500000000000000" pitchFamily="2" charset="0"/>
              </a:rPr>
              <a:t>1. Deberán ser debidamente armados y llenados todos los datos correspondientes a:</a:t>
            </a:r>
          </a:p>
          <a:p>
            <a:pPr marL="12700" marR="14604" algn="just">
              <a:lnSpc>
                <a:spcPct val="100000"/>
              </a:lnSpc>
              <a:spcBef>
                <a:spcPts val="95"/>
              </a:spcBef>
            </a:pPr>
            <a:r>
              <a:rPr lang="es-ES" sz="750" dirty="0">
                <a:latin typeface="Montserrat" panose="00000500000000000000" pitchFamily="2" charset="0"/>
              </a:rPr>
              <a:t>	• Certificado de venta.</a:t>
            </a:r>
          </a:p>
          <a:p>
            <a:pPr marL="12700" marR="14604" algn="just">
              <a:lnSpc>
                <a:spcPct val="100000"/>
              </a:lnSpc>
              <a:spcBef>
                <a:spcPts val="95"/>
              </a:spcBef>
            </a:pPr>
            <a:r>
              <a:rPr lang="es-ES" sz="750" dirty="0">
                <a:latin typeface="Montserrat" panose="00000500000000000000" pitchFamily="2" charset="0"/>
              </a:rPr>
              <a:t>	• Revisión de entrega.</a:t>
            </a:r>
          </a:p>
          <a:p>
            <a:pPr marL="12700" marR="14604" algn="just">
              <a:lnSpc>
                <a:spcPct val="100000"/>
              </a:lnSpc>
              <a:spcBef>
                <a:spcPts val="95"/>
              </a:spcBef>
            </a:pPr>
            <a:r>
              <a:rPr lang="es-ES" sz="750" dirty="0">
                <a:latin typeface="Montserrat" panose="00000500000000000000" pitchFamily="2" charset="0"/>
              </a:rPr>
              <a:t>Nota: Cerciorarse que los datos tanto del propietario como de la motocicleta sean correctos y con las normas correspondientes.</a:t>
            </a:r>
          </a:p>
          <a:p>
            <a:pPr marL="12700" marR="14604" algn="just">
              <a:lnSpc>
                <a:spcPct val="100000"/>
              </a:lnSpc>
              <a:spcBef>
                <a:spcPts val="95"/>
              </a:spcBef>
            </a:pPr>
            <a:r>
              <a:rPr lang="es-ES" sz="750" dirty="0">
                <a:latin typeface="Montserrat" panose="00000500000000000000" pitchFamily="2" charset="0"/>
              </a:rPr>
              <a:t>2. Esta Póliza inicia a partir de la fecha de compra de la unidad.</a:t>
            </a:r>
          </a:p>
          <a:p>
            <a:pPr marL="12700" marR="14604" algn="just">
              <a:lnSpc>
                <a:spcPct val="100000"/>
              </a:lnSpc>
              <a:spcBef>
                <a:spcPts val="95"/>
              </a:spcBef>
            </a:pPr>
            <a:r>
              <a:rPr lang="es-ES" sz="750" dirty="0">
                <a:latin typeface="Montserrat" panose="00000500000000000000" pitchFamily="2" charset="0"/>
              </a:rPr>
              <a:t>3. Servicio preventivo de 1000, 5,000, 10,000, 15,000, 20,000, 25,000, 30,000 km </a:t>
            </a:r>
            <a:r>
              <a:rPr lang="es-ES" sz="750" dirty="0" err="1">
                <a:latin typeface="Montserrat" panose="00000500000000000000" pitchFamily="2" charset="0"/>
              </a:rPr>
              <a:t>ó</a:t>
            </a:r>
            <a:r>
              <a:rPr lang="es-ES" sz="750" dirty="0">
                <a:latin typeface="Montserrat" panose="00000500000000000000" pitchFamily="2" charset="0"/>
              </a:rPr>
              <a:t> 1, 6, 12, 18, 24, 30 o 36 meses respectivamente.</a:t>
            </a:r>
          </a:p>
          <a:p>
            <a:pPr marL="12700" marR="14604" algn="just">
              <a:lnSpc>
                <a:spcPct val="100000"/>
              </a:lnSpc>
              <a:spcBef>
                <a:spcPts val="95"/>
              </a:spcBef>
            </a:pPr>
            <a:r>
              <a:rPr lang="es-ES" sz="750" dirty="0">
                <a:latin typeface="Montserrat" panose="00000500000000000000" pitchFamily="2" charset="0"/>
              </a:rPr>
              <a:t>	La realización y presentación oportuna de la motocicleta a los servicios 	correspondientes al período o kilometraje son factores determinantes para la 	aceptación y valoración de la garantía.</a:t>
            </a:r>
          </a:p>
          <a:p>
            <a:pPr marL="12700" marR="14604" algn="just">
              <a:lnSpc>
                <a:spcPct val="100000"/>
              </a:lnSpc>
              <a:spcBef>
                <a:spcPts val="95"/>
              </a:spcBef>
            </a:pPr>
            <a:r>
              <a:rPr lang="es-ES" sz="750" dirty="0">
                <a:latin typeface="Montserrat" panose="00000500000000000000" pitchFamily="2" charset="0"/>
              </a:rPr>
              <a:t>	El no realizarlos dentro del tiempo o kilometraje estipulados en la presente póliza, 	será causa suficiente para que esta quede anulada.</a:t>
            </a:r>
          </a:p>
          <a:p>
            <a:pPr marL="12700" marR="14604" algn="just">
              <a:lnSpc>
                <a:spcPct val="100000"/>
              </a:lnSpc>
              <a:spcBef>
                <a:spcPts val="95"/>
              </a:spcBef>
            </a:pPr>
            <a:r>
              <a:rPr lang="es-ES" sz="750" dirty="0">
                <a:latin typeface="Montserrat" panose="00000500000000000000" pitchFamily="2" charset="0"/>
              </a:rPr>
              <a:t>	Invariablemente deberán estar correctamente llenados y sellados los servicios, 	para en caso de ser necesario, otorgar la garantía.</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Requisitos para validar la Garantía</a:t>
            </a:r>
          </a:p>
          <a:p>
            <a:pPr marL="12700" marR="14604" algn="just">
              <a:lnSpc>
                <a:spcPct val="100000"/>
              </a:lnSpc>
              <a:spcBef>
                <a:spcPts val="95"/>
              </a:spcBef>
            </a:pPr>
            <a:r>
              <a:rPr lang="es-ES" sz="750" dirty="0">
                <a:latin typeface="Montserrat" panose="00000500000000000000" pitchFamily="2" charset="0"/>
              </a:rPr>
              <a:t>1. Presentar en su Centro de Servicio KDM Autorizado su unidad y la póliza de garantía con los datos solicitados en ella.</a:t>
            </a:r>
          </a:p>
          <a:p>
            <a:pPr marL="12700" marR="14604" algn="just">
              <a:lnSpc>
                <a:spcPct val="100000"/>
              </a:lnSpc>
              <a:spcBef>
                <a:spcPts val="95"/>
              </a:spcBef>
            </a:pPr>
            <a:r>
              <a:rPr lang="es-ES" sz="750" dirty="0">
                <a:latin typeface="Montserrat" panose="00000500000000000000" pitchFamily="2" charset="0"/>
              </a:rPr>
              <a:t>2. Haber realizado los servicios de mantenimiento preventivo que marca la presente póliza en tiempo y forma.</a:t>
            </a:r>
          </a:p>
          <a:p>
            <a:pPr marL="12700" marR="14604" algn="just">
              <a:lnSpc>
                <a:spcPct val="100000"/>
              </a:lnSpc>
              <a:spcBef>
                <a:spcPts val="95"/>
              </a:spcBef>
            </a:pPr>
            <a:r>
              <a:rPr lang="es-ES" sz="750" dirty="0">
                <a:latin typeface="Montserrat" panose="00000500000000000000" pitchFamily="2" charset="0"/>
              </a:rPr>
              <a:t>3. Mantener ininterrumpidamente funcionando el velocímetro.</a:t>
            </a:r>
          </a:p>
          <a:p>
            <a:pPr marL="12700" marR="14604" algn="just">
              <a:lnSpc>
                <a:spcPct val="100000"/>
              </a:lnSpc>
              <a:spcBef>
                <a:spcPts val="95"/>
              </a:spcBef>
            </a:pPr>
            <a:r>
              <a:rPr lang="es-ES" sz="750" dirty="0">
                <a:latin typeface="Montserrat" panose="00000500000000000000" pitchFamily="2" charset="0"/>
              </a:rPr>
              <a:t>4. Usar en los servicios correspondientes refacciones originales y lubricantes recomendados por KDM.</a:t>
            </a:r>
          </a:p>
          <a:p>
            <a:pPr marL="12700" marR="14604" algn="just">
              <a:lnSpc>
                <a:spcPct val="100000"/>
              </a:lnSpc>
              <a:spcBef>
                <a:spcPts val="95"/>
              </a:spcBef>
            </a:pPr>
            <a:r>
              <a:rPr lang="es-ES" sz="750" dirty="0">
                <a:latin typeface="Montserrat" panose="00000500000000000000" pitchFamily="2" charset="0"/>
              </a:rPr>
              <a:t>5. Haber cumplido satisfactoriamente con los términos y condiciones de asentamiento del motor.</a:t>
            </a:r>
            <a:endParaRPr lang="es-ES" sz="750" b="1" dirty="0">
              <a:latin typeface="Montserrat" panose="00000500000000000000" pitchFamily="2" charset="0"/>
            </a:endParaRPr>
          </a:p>
        </p:txBody>
      </p:sp>
    </p:spTree>
    <p:extLst>
      <p:ext uri="{BB962C8B-B14F-4D97-AF65-F5344CB8AC3E}">
        <p14:creationId xmlns:p14="http://schemas.microsoft.com/office/powerpoint/2010/main" val="1808460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LISTA</a:t>
            </a:r>
            <a:r>
              <a:rPr spc="-25" dirty="0"/>
              <a:t> </a:t>
            </a:r>
            <a:r>
              <a:rPr dirty="0"/>
              <a:t>DE</a:t>
            </a:r>
            <a:r>
              <a:rPr spc="-45" dirty="0"/>
              <a:t> </a:t>
            </a:r>
            <a:r>
              <a:rPr dirty="0"/>
              <a:t>CHEQUEOS</a:t>
            </a:r>
            <a:r>
              <a:rPr spc="-20" dirty="0"/>
              <a:t> </a:t>
            </a:r>
            <a:r>
              <a:rPr dirty="0"/>
              <a:t>DEL</a:t>
            </a:r>
            <a:r>
              <a:rPr spc="-35" dirty="0"/>
              <a:t> </a:t>
            </a:r>
            <a:r>
              <a:rPr spc="-10" dirty="0"/>
              <a:t>ALISTAMIENTO</a:t>
            </a:r>
          </a:p>
        </p:txBody>
      </p:sp>
      <p:sp>
        <p:nvSpPr>
          <p:cNvPr id="3" name="object 3"/>
          <p:cNvSpPr txBox="1"/>
          <p:nvPr/>
        </p:nvSpPr>
        <p:spPr>
          <a:xfrm>
            <a:off x="339953" y="785241"/>
            <a:ext cx="3596640" cy="1821814"/>
          </a:xfrm>
          <a:prstGeom prst="rect">
            <a:avLst/>
          </a:prstGeom>
        </p:spPr>
        <p:txBody>
          <a:bodyPr vert="horz" wrap="square" lIns="0" tIns="12065" rIns="0" bIns="0" rtlCol="0">
            <a:spAutoFit/>
          </a:bodyPr>
          <a:lstStyle/>
          <a:p>
            <a:pPr marL="12700">
              <a:lnSpc>
                <a:spcPts val="770"/>
              </a:lnSpc>
              <a:spcBef>
                <a:spcPts val="95"/>
              </a:spcBef>
            </a:pPr>
            <a:r>
              <a:rPr sz="700" b="1" spc="-25" dirty="0">
                <a:latin typeface="Montserrat"/>
                <a:cs typeface="Montserrat"/>
              </a:rPr>
              <a:t>OK</a:t>
            </a:r>
            <a:endParaRPr sz="700" dirty="0">
              <a:latin typeface="Montserrat"/>
              <a:cs typeface="Montserrat"/>
            </a:endParaRPr>
          </a:p>
          <a:p>
            <a:pPr marL="217170" indent="-180975">
              <a:lnSpc>
                <a:spcPts val="125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a:t>
            </a:r>
            <a:r>
              <a:rPr sz="800" dirty="0">
                <a:solidFill>
                  <a:srgbClr val="221F1F"/>
                </a:solidFill>
                <a:latin typeface="Montserrat"/>
                <a:cs typeface="Montserrat"/>
              </a:rPr>
              <a:t>	Verificar</a:t>
            </a:r>
            <a:r>
              <a:rPr sz="800" spc="-35" dirty="0">
                <a:solidFill>
                  <a:srgbClr val="221F1F"/>
                </a:solidFill>
                <a:latin typeface="Montserrat"/>
                <a:cs typeface="Montserrat"/>
              </a:rPr>
              <a:t> </a:t>
            </a:r>
            <a:r>
              <a:rPr sz="800" dirty="0">
                <a:solidFill>
                  <a:srgbClr val="221F1F"/>
                </a:solidFill>
                <a:latin typeface="Montserrat"/>
                <a:cs typeface="Montserrat"/>
              </a:rPr>
              <a:t>apariencia</a:t>
            </a:r>
            <a:r>
              <a:rPr sz="800" spc="-35"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2.</a:t>
            </a:r>
            <a:r>
              <a:rPr sz="800" dirty="0">
                <a:solidFill>
                  <a:srgbClr val="221F1F"/>
                </a:solidFill>
                <a:latin typeface="Montserrat"/>
                <a:cs typeface="Montserrat"/>
              </a:rPr>
              <a:t>	Realizar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registro</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err="1">
                <a:solidFill>
                  <a:srgbClr val="221F1F"/>
                </a:solidFill>
                <a:latin typeface="Montserrat"/>
                <a:cs typeface="Montserrat"/>
              </a:rPr>
              <a:t>garantía</a:t>
            </a:r>
            <a:r>
              <a:rPr sz="800" spc="-10" dirty="0">
                <a:solidFill>
                  <a:srgbClr val="221F1F"/>
                </a:solidFill>
                <a:latin typeface="Montserrat"/>
                <a:cs typeface="Montserrat"/>
              </a:rPr>
              <a:t>.</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3.</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dirty="0">
                <a:solidFill>
                  <a:srgbClr val="221F1F"/>
                </a:solidFill>
                <a:latin typeface="Montserrat"/>
                <a:cs typeface="Montserrat"/>
              </a:rPr>
              <a:t>correcto</a:t>
            </a:r>
            <a:r>
              <a:rPr sz="800" spc="5" dirty="0">
                <a:solidFill>
                  <a:srgbClr val="221F1F"/>
                </a:solidFill>
                <a:latin typeface="Montserrat"/>
                <a:cs typeface="Montserrat"/>
              </a:rPr>
              <a:t> </a:t>
            </a:r>
            <a:r>
              <a:rPr sz="800" spc="-10" dirty="0">
                <a:solidFill>
                  <a:srgbClr val="221F1F"/>
                </a:solidFill>
                <a:latin typeface="Montserrat"/>
                <a:cs typeface="Montserrat"/>
              </a:rPr>
              <a:t>funcionamiento</a:t>
            </a:r>
            <a:r>
              <a:rPr sz="800" spc="-25"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spc="-10" dirty="0">
                <a:solidFill>
                  <a:srgbClr val="221F1F"/>
                </a:solidFill>
                <a:latin typeface="Montserrat"/>
                <a:cs typeface="Montserrat"/>
              </a:rPr>
              <a:t>velocímetro.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4.</a:t>
            </a:r>
            <a:r>
              <a:rPr sz="800" dirty="0">
                <a:solidFill>
                  <a:srgbClr val="221F1F"/>
                </a:solidFill>
                <a:latin typeface="Montserrat"/>
                <a:cs typeface="Montserrat"/>
              </a:rPr>
              <a:t>	Verificar</a:t>
            </a:r>
            <a:r>
              <a:rPr sz="800" spc="-25" dirty="0">
                <a:solidFill>
                  <a:srgbClr val="221F1F"/>
                </a:solidFill>
                <a:latin typeface="Montserrat"/>
                <a:cs typeface="Montserrat"/>
              </a:rPr>
              <a:t> </a:t>
            </a:r>
            <a:r>
              <a:rPr sz="800" dirty="0">
                <a:solidFill>
                  <a:srgbClr val="221F1F"/>
                </a:solidFill>
                <a:latin typeface="Montserrat"/>
                <a:cs typeface="Montserrat"/>
              </a:rPr>
              <a:t>la</a:t>
            </a:r>
            <a:r>
              <a:rPr sz="800" spc="-5" dirty="0">
                <a:solidFill>
                  <a:srgbClr val="221F1F"/>
                </a:solidFill>
                <a:latin typeface="Montserrat"/>
                <a:cs typeface="Montserrat"/>
              </a:rPr>
              <a:t> </a:t>
            </a:r>
            <a:r>
              <a:rPr sz="800" dirty="0">
                <a:solidFill>
                  <a:srgbClr val="221F1F"/>
                </a:solidFill>
                <a:latin typeface="Montserrat"/>
                <a:cs typeface="Montserrat"/>
              </a:rPr>
              <a:t>presión</a:t>
            </a:r>
            <a:r>
              <a:rPr sz="800" spc="-30" dirty="0">
                <a:solidFill>
                  <a:srgbClr val="221F1F"/>
                </a:solidFill>
                <a:latin typeface="Montserrat"/>
                <a:cs typeface="Montserrat"/>
              </a:rPr>
              <a:t> </a:t>
            </a:r>
            <a:r>
              <a:rPr sz="800" dirty="0">
                <a:solidFill>
                  <a:srgbClr val="221F1F"/>
                </a:solidFill>
                <a:latin typeface="Montserrat"/>
                <a:cs typeface="Montserrat"/>
              </a:rPr>
              <a:t>de aire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las</a:t>
            </a:r>
            <a:r>
              <a:rPr sz="800" spc="-10" dirty="0">
                <a:solidFill>
                  <a:srgbClr val="221F1F"/>
                </a:solidFill>
                <a:latin typeface="Montserrat"/>
                <a:cs typeface="Montserrat"/>
              </a:rPr>
              <a:t> llantas.</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5.</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6.</a:t>
            </a:r>
            <a:r>
              <a:rPr sz="800" dirty="0">
                <a:solidFill>
                  <a:srgbClr val="221F1F"/>
                </a:solidFill>
                <a:latin typeface="Montserrat"/>
                <a:cs typeface="Montserrat"/>
              </a:rPr>
              <a:t>	Verificar</a:t>
            </a:r>
            <a:r>
              <a:rPr sz="800" spc="-2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a:t>
            </a:r>
            <a:r>
              <a:rPr sz="800" dirty="0">
                <a:solidFill>
                  <a:srgbClr val="221F1F"/>
                </a:solidFill>
                <a:latin typeface="Montserrat"/>
                <a:cs typeface="Montserrat"/>
              </a:rPr>
              <a:t>refrigerante. (Si</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7.</a:t>
            </a:r>
            <a:r>
              <a:rPr sz="800" dirty="0">
                <a:solidFill>
                  <a:srgbClr val="221F1F"/>
                </a:solidFill>
                <a:latin typeface="Montserrat"/>
                <a:cs typeface="Montserrat"/>
              </a:rPr>
              <a:t>	Verificar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spc="-10" dirty="0">
                <a:solidFill>
                  <a:srgbClr val="221F1F"/>
                </a:solidFill>
                <a:latin typeface="Montserrat"/>
                <a:cs typeface="Montserrat"/>
              </a:rPr>
              <a:t>encendido </a:t>
            </a:r>
            <a:r>
              <a:rPr sz="800" dirty="0">
                <a:solidFill>
                  <a:srgbClr val="221F1F"/>
                </a:solidFill>
                <a:latin typeface="Montserrat"/>
                <a:cs typeface="Montserrat"/>
              </a:rPr>
              <a:t>el</a:t>
            </a:r>
            <a:r>
              <a:rPr sz="800" spc="10" dirty="0">
                <a:solidFill>
                  <a:srgbClr val="221F1F"/>
                </a:solidFill>
                <a:latin typeface="Montserrat"/>
                <a:cs typeface="Montserrat"/>
              </a:rPr>
              <a:t> </a:t>
            </a:r>
            <a:r>
              <a:rPr sz="800" spc="-10" dirty="0">
                <a:solidFill>
                  <a:srgbClr val="221F1F"/>
                </a:solidFill>
                <a:latin typeface="Montserrat"/>
                <a:cs typeface="Montserrat"/>
              </a:rPr>
              <a:t>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8.</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spc="-10" dirty="0">
                <a:solidFill>
                  <a:srgbClr val="221F1F"/>
                </a:solidFill>
                <a:latin typeface="Montserrat"/>
                <a:cs typeface="Montserrat"/>
              </a:rPr>
              <a:t>funcionamiento</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dirty="0">
                <a:solidFill>
                  <a:srgbClr val="221F1F"/>
                </a:solidFill>
                <a:latin typeface="Montserrat"/>
                <a:cs typeface="Montserrat"/>
              </a:rPr>
              <a:t>sistema</a:t>
            </a:r>
            <a:r>
              <a:rPr sz="800" spc="-5" dirty="0">
                <a:solidFill>
                  <a:srgbClr val="221F1F"/>
                </a:solidFill>
                <a:latin typeface="Montserrat"/>
                <a:cs typeface="Montserrat"/>
              </a:rPr>
              <a:t> </a:t>
            </a:r>
            <a:r>
              <a:rPr sz="800" spc="-10" dirty="0">
                <a:solidFill>
                  <a:srgbClr val="221F1F"/>
                </a:solidFill>
                <a:latin typeface="Montserrat"/>
                <a:cs typeface="Montserrat"/>
              </a:rPr>
              <a:t>eléctrico.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9.</a:t>
            </a:r>
            <a:r>
              <a:rPr sz="800" dirty="0">
                <a:solidFill>
                  <a:srgbClr val="221F1F"/>
                </a:solidFill>
                <a:latin typeface="Montserrat"/>
                <a:cs typeface="Montserrat"/>
              </a:rPr>
              <a:t>	Instalar</a:t>
            </a:r>
            <a:r>
              <a:rPr sz="800" spc="-40" dirty="0">
                <a:solidFill>
                  <a:srgbClr val="221F1F"/>
                </a:solidFill>
                <a:latin typeface="Montserrat"/>
                <a:cs typeface="Montserrat"/>
              </a:rPr>
              <a:t> </a:t>
            </a:r>
            <a:r>
              <a:rPr sz="800" dirty="0">
                <a:solidFill>
                  <a:srgbClr val="221F1F"/>
                </a:solidFill>
                <a:latin typeface="Montserrat"/>
                <a:cs typeface="Montserrat"/>
              </a:rPr>
              <a:t>los</a:t>
            </a:r>
            <a:r>
              <a:rPr sz="800" spc="-30" dirty="0">
                <a:solidFill>
                  <a:srgbClr val="221F1F"/>
                </a:solidFill>
                <a:latin typeface="Montserrat"/>
                <a:cs typeface="Montserrat"/>
              </a:rPr>
              <a:t> </a:t>
            </a:r>
            <a:r>
              <a:rPr sz="800" dirty="0">
                <a:solidFill>
                  <a:srgbClr val="221F1F"/>
                </a:solidFill>
                <a:latin typeface="Montserrat"/>
                <a:cs typeface="Montserrat"/>
              </a:rPr>
              <a:t>espejos</a:t>
            </a:r>
            <a:r>
              <a:rPr sz="800" spc="-10" dirty="0">
                <a:solidFill>
                  <a:srgbClr val="221F1F"/>
                </a:solidFill>
                <a:latin typeface="Montserrat"/>
                <a:cs typeface="Montserrat"/>
              </a:rPr>
              <a:t> </a:t>
            </a:r>
            <a:r>
              <a:rPr sz="800" dirty="0">
                <a:solidFill>
                  <a:srgbClr val="221F1F"/>
                </a:solidFill>
                <a:latin typeface="Montserrat"/>
                <a:cs typeface="Montserrat"/>
              </a:rPr>
              <a:t>retrovisores</a:t>
            </a:r>
            <a:r>
              <a:rPr sz="800" spc="-15" dirty="0">
                <a:solidFill>
                  <a:srgbClr val="221F1F"/>
                </a:solidFill>
                <a:latin typeface="Montserrat"/>
                <a:cs typeface="Montserrat"/>
              </a:rPr>
              <a:t> </a:t>
            </a:r>
            <a:r>
              <a:rPr sz="800" dirty="0">
                <a:solidFill>
                  <a:srgbClr val="221F1F"/>
                </a:solidFill>
                <a:latin typeface="Montserrat"/>
                <a:cs typeface="Montserrat"/>
              </a:rPr>
              <a:t>y</a:t>
            </a:r>
            <a:r>
              <a:rPr sz="800" spc="-15" dirty="0">
                <a:solidFill>
                  <a:srgbClr val="221F1F"/>
                </a:solidFill>
                <a:latin typeface="Montserrat"/>
                <a:cs typeface="Montserrat"/>
              </a:rPr>
              <a:t> </a:t>
            </a:r>
            <a:r>
              <a:rPr sz="800" dirty="0">
                <a:solidFill>
                  <a:srgbClr val="221F1F"/>
                </a:solidFill>
                <a:latin typeface="Montserrat"/>
                <a:cs typeface="Montserrat"/>
              </a:rPr>
              <a:t>verificar</a:t>
            </a:r>
            <a:r>
              <a:rPr sz="800" spc="-5" dirty="0">
                <a:solidFill>
                  <a:srgbClr val="221F1F"/>
                </a:solidFill>
                <a:latin typeface="Montserrat"/>
                <a:cs typeface="Montserrat"/>
              </a:rPr>
              <a:t> </a:t>
            </a:r>
            <a:r>
              <a:rPr sz="800" dirty="0">
                <a:solidFill>
                  <a:srgbClr val="221F1F"/>
                </a:solidFill>
                <a:latin typeface="Montserrat"/>
                <a:cs typeface="Montserrat"/>
              </a:rPr>
              <a:t>la</a:t>
            </a:r>
            <a:r>
              <a:rPr sz="800" spc="-15" dirty="0">
                <a:solidFill>
                  <a:srgbClr val="221F1F"/>
                </a:solidFill>
                <a:latin typeface="Montserrat"/>
                <a:cs typeface="Montserrat"/>
              </a:rPr>
              <a:t> </a:t>
            </a:r>
            <a:r>
              <a:rPr sz="800" dirty="0">
                <a:solidFill>
                  <a:srgbClr val="221F1F"/>
                </a:solidFill>
                <a:latin typeface="Montserrat"/>
                <a:cs typeface="Montserrat"/>
              </a:rPr>
              <a:t>correcta</a:t>
            </a:r>
            <a:r>
              <a:rPr sz="800" spc="-10" dirty="0">
                <a:solidFill>
                  <a:srgbClr val="221F1F"/>
                </a:solidFill>
                <a:latin typeface="Montserrat"/>
                <a:cs typeface="Montserrat"/>
              </a:rPr>
              <a:t> posición.</a:t>
            </a:r>
            <a:endParaRPr sz="800" dirty="0">
              <a:latin typeface="Montserrat"/>
              <a:cs typeface="Montserrat"/>
            </a:endParaRPr>
          </a:p>
          <a:p>
            <a:pPr marL="217170" indent="-180975">
              <a:lnSpc>
                <a:spcPts val="1200"/>
              </a:lnSpc>
              <a:buClr>
                <a:srgbClr val="000000"/>
              </a:buClr>
              <a:buSzPct val="150000"/>
              <a:buFont typeface="Arial"/>
              <a:buChar char="□"/>
              <a:tabLst>
                <a:tab pos="217804" algn="l"/>
              </a:tabLst>
            </a:pPr>
            <a:r>
              <a:rPr sz="800" dirty="0">
                <a:solidFill>
                  <a:srgbClr val="221F1F"/>
                </a:solidFill>
                <a:latin typeface="Montserrat"/>
                <a:cs typeface="Montserrat"/>
              </a:rPr>
              <a:t>10.</a:t>
            </a:r>
            <a:r>
              <a:rPr sz="800" spc="170" dirty="0">
                <a:solidFill>
                  <a:srgbClr val="221F1F"/>
                </a:solidFill>
                <a:latin typeface="Montserrat"/>
                <a:cs typeface="Montserrat"/>
              </a:rPr>
              <a:t>  </a:t>
            </a:r>
            <a:r>
              <a:rPr sz="800" dirty="0">
                <a:solidFill>
                  <a:srgbClr val="221F1F"/>
                </a:solidFill>
                <a:latin typeface="Montserrat"/>
                <a:cs typeface="Montserrat"/>
              </a:rPr>
              <a:t>Realizar</a:t>
            </a:r>
            <a:r>
              <a:rPr sz="800" spc="-10"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dirty="0">
                <a:solidFill>
                  <a:srgbClr val="221F1F"/>
                </a:solidFill>
                <a:latin typeface="Montserrat"/>
                <a:cs typeface="Montserrat"/>
              </a:rPr>
              <a:t>registro</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alistamiento</a:t>
            </a:r>
            <a:r>
              <a:rPr sz="800" spc="-3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Impulsa.</a:t>
            </a:r>
            <a:endParaRPr sz="800" dirty="0">
              <a:latin typeface="Montserrat"/>
              <a:cs typeface="Montserrat"/>
            </a:endParaRPr>
          </a:p>
          <a:p>
            <a:pPr marL="217170" indent="-180975">
              <a:lnSpc>
                <a:spcPts val="132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11.</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accesorios</a:t>
            </a:r>
            <a:r>
              <a:rPr sz="800" spc="-40" dirty="0">
                <a:solidFill>
                  <a:srgbClr val="221F1F"/>
                </a:solidFill>
                <a:latin typeface="Montserrat"/>
                <a:cs typeface="Montserrat"/>
              </a:rPr>
              <a:t> </a:t>
            </a:r>
            <a:r>
              <a:rPr sz="800" spc="-10" dirty="0">
                <a:solidFill>
                  <a:srgbClr val="221F1F"/>
                </a:solidFill>
                <a:latin typeface="Montserrat"/>
                <a:cs typeface="Montserrat"/>
              </a:rPr>
              <a:t>(Herramienta).</a:t>
            </a:r>
            <a:endParaRPr sz="800" dirty="0">
              <a:latin typeface="Montserrat"/>
              <a:cs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HISTORIAL</a:t>
            </a:r>
            <a:r>
              <a:rPr spc="-15" dirty="0"/>
              <a:t> </a:t>
            </a:r>
            <a:r>
              <a:rPr dirty="0"/>
              <a:t>DE</a:t>
            </a:r>
            <a:r>
              <a:rPr spc="-55" dirty="0"/>
              <a:t> </a:t>
            </a:r>
            <a:r>
              <a:rPr spc="-10" dirty="0"/>
              <a:t>MANTENIMIENTO</a:t>
            </a:r>
          </a:p>
        </p:txBody>
      </p:sp>
      <p:sp>
        <p:nvSpPr>
          <p:cNvPr id="3" name="object 3"/>
          <p:cNvSpPr txBox="1"/>
          <p:nvPr/>
        </p:nvSpPr>
        <p:spPr>
          <a:xfrm>
            <a:off x="350316" y="778230"/>
            <a:ext cx="4528185" cy="1870710"/>
          </a:xfrm>
          <a:prstGeom prst="rect">
            <a:avLst/>
          </a:prstGeom>
        </p:spPr>
        <p:txBody>
          <a:bodyPr vert="horz" wrap="square" lIns="0" tIns="12065" rIns="0" bIns="0" rtlCol="0">
            <a:spAutoFit/>
          </a:bodyPr>
          <a:lstStyle/>
          <a:p>
            <a:pPr marL="12700" marR="5080" algn="just">
              <a:lnSpc>
                <a:spcPct val="130100"/>
              </a:lnSpc>
              <a:spcBef>
                <a:spcPts val="95"/>
              </a:spcBef>
              <a:tabLst>
                <a:tab pos="4504690" algn="l"/>
              </a:tabLst>
            </a:pPr>
            <a:r>
              <a:rPr sz="800" dirty="0">
                <a:solidFill>
                  <a:srgbClr val="221F1F"/>
                </a:solidFill>
                <a:latin typeface="Montserrat"/>
                <a:cs typeface="Montserrat"/>
              </a:rPr>
              <a:t>Nombre</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15" dirty="0">
                <a:solidFill>
                  <a:srgbClr val="221F1F"/>
                </a:solidFill>
                <a:latin typeface="Montserrat"/>
                <a:cs typeface="Montserrat"/>
              </a:rPr>
              <a:t> </a:t>
            </a:r>
            <a:r>
              <a:rPr sz="800" dirty="0">
                <a:solidFill>
                  <a:srgbClr val="221F1F"/>
                </a:solidFill>
                <a:latin typeface="Montserrat"/>
                <a:cs typeface="Montserrat"/>
              </a:rPr>
              <a:t>propietario</a:t>
            </a:r>
            <a:r>
              <a:rPr sz="800" spc="-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Tipo</a:t>
            </a:r>
            <a:r>
              <a:rPr sz="800" spc="-40" dirty="0">
                <a:solidFill>
                  <a:srgbClr val="221F1F"/>
                </a:solidFill>
                <a:latin typeface="Montserrat"/>
                <a:cs typeface="Montserrat"/>
              </a:rPr>
              <a:t> </a:t>
            </a:r>
            <a:r>
              <a:rPr sz="800" dirty="0">
                <a:solidFill>
                  <a:srgbClr val="221F1F"/>
                </a:solidFill>
                <a:latin typeface="Montserrat"/>
                <a:cs typeface="Montserrat"/>
              </a:rPr>
              <a:t>y</a:t>
            </a:r>
            <a:r>
              <a:rPr sz="800" spc="5" dirty="0">
                <a:solidFill>
                  <a:srgbClr val="221F1F"/>
                </a:solidFill>
                <a:latin typeface="Montserrat"/>
                <a:cs typeface="Montserrat"/>
              </a:rPr>
              <a:t> </a:t>
            </a:r>
            <a:r>
              <a:rPr sz="800" dirty="0">
                <a:solidFill>
                  <a:srgbClr val="221F1F"/>
                </a:solidFill>
                <a:latin typeface="Montserrat"/>
                <a:cs typeface="Montserrat"/>
              </a:rPr>
              <a:t>número</a:t>
            </a:r>
            <a:r>
              <a:rPr sz="800" spc="-15" dirty="0">
                <a:solidFill>
                  <a:srgbClr val="221F1F"/>
                </a:solidFill>
                <a:latin typeface="Montserrat"/>
                <a:cs typeface="Montserrat"/>
              </a:rPr>
              <a:t> </a:t>
            </a:r>
            <a:r>
              <a:rPr sz="800" dirty="0">
                <a:solidFill>
                  <a:srgbClr val="221F1F"/>
                </a:solidFill>
                <a:latin typeface="Montserrat"/>
                <a:cs typeface="Montserrat"/>
              </a:rPr>
              <a:t>de identificación</a:t>
            </a:r>
            <a:r>
              <a:rPr sz="800" spc="-5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Dirección</a:t>
            </a:r>
            <a:r>
              <a:rPr sz="800" spc="-4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motor</a:t>
            </a:r>
            <a:r>
              <a:rPr sz="800" spc="1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chasís</a:t>
            </a:r>
            <a:r>
              <a:rPr sz="800" spc="1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Placa</a:t>
            </a:r>
            <a:r>
              <a:rPr sz="800" spc="-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Nombre</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agente</a:t>
            </a:r>
            <a:r>
              <a:rPr sz="800" spc="-10" dirty="0">
                <a:solidFill>
                  <a:srgbClr val="221F1F"/>
                </a:solidFill>
                <a:latin typeface="Montserrat"/>
                <a:cs typeface="Montserrat"/>
              </a:rPr>
              <a:t> </a:t>
            </a:r>
            <a:r>
              <a:rPr sz="800" dirty="0">
                <a:solidFill>
                  <a:srgbClr val="221F1F"/>
                </a:solidFill>
                <a:latin typeface="Montserrat"/>
                <a:cs typeface="Montserrat"/>
              </a:rPr>
              <a:t>comercial</a:t>
            </a:r>
            <a:r>
              <a:rPr sz="800" spc="-30" dirty="0">
                <a:solidFill>
                  <a:srgbClr val="221F1F"/>
                </a:solidFill>
                <a:latin typeface="Montserrat"/>
                <a:cs typeface="Montserrat"/>
              </a:rPr>
              <a:t> </a:t>
            </a:r>
            <a:r>
              <a:rPr sz="800" dirty="0">
                <a:solidFill>
                  <a:srgbClr val="221F1F"/>
                </a:solidFill>
                <a:latin typeface="Montserrat"/>
                <a:cs typeface="Montserrat"/>
              </a:rPr>
              <a:t>o</a:t>
            </a:r>
            <a:r>
              <a:rPr sz="800" spc="-20" dirty="0">
                <a:solidFill>
                  <a:srgbClr val="221F1F"/>
                </a:solidFill>
                <a:latin typeface="Montserrat"/>
                <a:cs typeface="Montserrat"/>
              </a:rPr>
              <a:t> </a:t>
            </a:r>
            <a:r>
              <a:rPr sz="800" dirty="0">
                <a:solidFill>
                  <a:srgbClr val="221F1F"/>
                </a:solidFill>
                <a:latin typeface="Montserrat"/>
                <a:cs typeface="Montserrat"/>
              </a:rPr>
              <a:t>concesionario</a:t>
            </a:r>
            <a:r>
              <a:rPr sz="800" spc="-35" dirty="0">
                <a:solidFill>
                  <a:srgbClr val="221F1F"/>
                </a:solidFill>
                <a:latin typeface="Montserrat"/>
                <a:cs typeface="Montserrat"/>
              </a:rPr>
              <a:t> </a:t>
            </a:r>
            <a:r>
              <a:rPr sz="800" dirty="0">
                <a:solidFill>
                  <a:srgbClr val="221F1F"/>
                </a:solidFill>
                <a:latin typeface="Montserrat"/>
                <a:cs typeface="Montserrat"/>
              </a:rPr>
              <a:t>vendedor</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 del agente comercial o </a:t>
            </a:r>
            <a:r>
              <a:rPr sz="800" spc="-10" dirty="0">
                <a:solidFill>
                  <a:srgbClr val="221F1F"/>
                </a:solidFill>
                <a:latin typeface="Montserrat"/>
                <a:cs typeface="Montserrat"/>
              </a:rPr>
              <a:t>concesionario </a:t>
            </a:r>
            <a:r>
              <a:rPr sz="800" dirty="0">
                <a:solidFill>
                  <a:srgbClr val="221F1F"/>
                </a:solidFill>
                <a:latin typeface="Montserrat"/>
                <a:cs typeface="Montserrat"/>
              </a:rPr>
              <a:t>vendedor</a:t>
            </a:r>
            <a:r>
              <a:rPr sz="800" spc="2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Fecha de</a:t>
            </a:r>
            <a:r>
              <a:rPr sz="800" spc="-10" dirty="0">
                <a:solidFill>
                  <a:srgbClr val="221F1F"/>
                </a:solidFill>
                <a:latin typeface="Montserrat"/>
                <a:cs typeface="Montserrat"/>
              </a:rPr>
              <a:t> </a:t>
            </a:r>
            <a:r>
              <a:rPr sz="800" dirty="0">
                <a:solidFill>
                  <a:srgbClr val="221F1F"/>
                </a:solidFill>
                <a:latin typeface="Montserrat"/>
                <a:cs typeface="Montserrat"/>
              </a:rPr>
              <a:t>inicio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u="sng" spc="500" dirty="0">
                <a:solidFill>
                  <a:srgbClr val="221F1F"/>
                </a:solidFill>
                <a:uFill>
                  <a:solidFill>
                    <a:srgbClr val="211E1E"/>
                  </a:solidFill>
                </a:uFill>
                <a:latin typeface="Montserrat"/>
                <a:cs typeface="Montserrat"/>
              </a:rPr>
              <a:t> </a:t>
            </a:r>
            <a:endParaRPr sz="800">
              <a:latin typeface="Montserrat"/>
              <a:cs typeface="Montserrat"/>
            </a:endParaRPr>
          </a:p>
          <a:p>
            <a:pPr>
              <a:lnSpc>
                <a:spcPct val="100000"/>
              </a:lnSpc>
              <a:spcBef>
                <a:spcPts val="45"/>
              </a:spcBef>
            </a:pPr>
            <a:endParaRPr sz="850">
              <a:latin typeface="Montserrat"/>
              <a:cs typeface="Montserrat"/>
            </a:endParaRPr>
          </a:p>
          <a:p>
            <a:pPr marL="15240" algn="just">
              <a:lnSpc>
                <a:spcPct val="100000"/>
              </a:lnSpc>
              <a:spcBef>
                <a:spcPts val="5"/>
              </a:spcBef>
            </a:pPr>
            <a:r>
              <a:rPr sz="800" b="1" dirty="0">
                <a:solidFill>
                  <a:srgbClr val="221F1F"/>
                </a:solidFill>
                <a:latin typeface="Montserrat"/>
                <a:cs typeface="Montserrat"/>
              </a:rPr>
              <a:t>NOTA:</a:t>
            </a:r>
            <a:r>
              <a:rPr sz="800" b="1" spc="-20" dirty="0">
                <a:solidFill>
                  <a:srgbClr val="221F1F"/>
                </a:solidFill>
                <a:latin typeface="Montserrat"/>
                <a:cs typeface="Montserrat"/>
              </a:rPr>
              <a:t> </a:t>
            </a:r>
            <a:r>
              <a:rPr sz="800" dirty="0">
                <a:solidFill>
                  <a:srgbClr val="221F1F"/>
                </a:solidFill>
                <a:latin typeface="Montserrat"/>
                <a:cs typeface="Montserrat"/>
              </a:rPr>
              <a:t>Mantenga</a:t>
            </a:r>
            <a:r>
              <a:rPr sz="800" spc="-25" dirty="0">
                <a:solidFill>
                  <a:srgbClr val="221F1F"/>
                </a:solidFill>
                <a:latin typeface="Montserrat"/>
                <a:cs typeface="Montserrat"/>
              </a:rPr>
              <a:t> </a:t>
            </a:r>
            <a:r>
              <a:rPr sz="800" dirty="0">
                <a:solidFill>
                  <a:srgbClr val="221F1F"/>
                </a:solidFill>
                <a:latin typeface="Montserrat"/>
                <a:cs typeface="Montserrat"/>
              </a:rPr>
              <a:t>esta</a:t>
            </a:r>
            <a:r>
              <a:rPr sz="800" spc="-10" dirty="0">
                <a:solidFill>
                  <a:srgbClr val="221F1F"/>
                </a:solidFill>
                <a:latin typeface="Montserrat"/>
                <a:cs typeface="Montserrat"/>
              </a:rPr>
              <a:t> </a:t>
            </a:r>
            <a:r>
              <a:rPr sz="800" dirty="0">
                <a:solidFill>
                  <a:srgbClr val="221F1F"/>
                </a:solidFill>
                <a:latin typeface="Montserrat"/>
                <a:cs typeface="Montserrat"/>
              </a:rPr>
              <a:t>información</a:t>
            </a:r>
            <a:r>
              <a:rPr sz="800" spc="-40" dirty="0">
                <a:solidFill>
                  <a:srgbClr val="221F1F"/>
                </a:solidFill>
                <a:latin typeface="Montserrat"/>
                <a:cs typeface="Montserrat"/>
              </a:rPr>
              <a:t> </a:t>
            </a:r>
            <a:r>
              <a:rPr sz="800" dirty="0">
                <a:solidFill>
                  <a:srgbClr val="221F1F"/>
                </a:solidFill>
                <a:latin typeface="Montserrat"/>
                <a:cs typeface="Montserrat"/>
              </a:rPr>
              <a:t>y una</a:t>
            </a:r>
            <a:r>
              <a:rPr sz="800" spc="-25" dirty="0">
                <a:solidFill>
                  <a:srgbClr val="221F1F"/>
                </a:solidFill>
                <a:latin typeface="Montserrat"/>
                <a:cs typeface="Montserrat"/>
              </a:rPr>
              <a:t> </a:t>
            </a:r>
            <a:r>
              <a:rPr sz="800" dirty="0">
                <a:solidFill>
                  <a:srgbClr val="221F1F"/>
                </a:solidFill>
                <a:latin typeface="Montserrat"/>
                <a:cs typeface="Montserrat"/>
              </a:rPr>
              <a:t>llave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repuesto</a:t>
            </a:r>
            <a:r>
              <a:rPr sz="800" spc="-1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a:t>
            </a:r>
            <a:r>
              <a:rPr sz="800" dirty="0">
                <a:solidFill>
                  <a:srgbClr val="221F1F"/>
                </a:solidFill>
                <a:latin typeface="Montserrat"/>
                <a:cs typeface="Montserrat"/>
              </a:rPr>
              <a:t>un</a:t>
            </a:r>
            <a:r>
              <a:rPr sz="800" spc="-15" dirty="0">
                <a:solidFill>
                  <a:srgbClr val="221F1F"/>
                </a:solidFill>
                <a:latin typeface="Montserrat"/>
                <a:cs typeface="Montserrat"/>
              </a:rPr>
              <a:t> </a:t>
            </a:r>
            <a:r>
              <a:rPr sz="800" dirty="0">
                <a:solidFill>
                  <a:srgbClr val="221F1F"/>
                </a:solidFill>
                <a:latin typeface="Montserrat"/>
                <a:cs typeface="Montserrat"/>
              </a:rPr>
              <a:t>lugar</a:t>
            </a:r>
            <a:r>
              <a:rPr sz="800" spc="-15" dirty="0">
                <a:solidFill>
                  <a:srgbClr val="221F1F"/>
                </a:solidFill>
                <a:latin typeface="Montserrat"/>
                <a:cs typeface="Montserrat"/>
              </a:rPr>
              <a:t> </a:t>
            </a:r>
            <a:r>
              <a:rPr sz="800" spc="-10" dirty="0">
                <a:solidFill>
                  <a:srgbClr val="221F1F"/>
                </a:solidFill>
                <a:latin typeface="Montserrat"/>
                <a:cs typeface="Montserrat"/>
              </a:rPr>
              <a:t>seguro.</a:t>
            </a:r>
            <a:endParaRPr sz="800">
              <a:latin typeface="Montserrat"/>
              <a:cs typeface="Montserra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LISTA</a:t>
            </a:r>
            <a:r>
              <a:rPr spc="-25" dirty="0"/>
              <a:t> </a:t>
            </a:r>
            <a:r>
              <a:rPr dirty="0"/>
              <a:t>DE</a:t>
            </a:r>
            <a:r>
              <a:rPr spc="-45" dirty="0"/>
              <a:t> </a:t>
            </a:r>
            <a:r>
              <a:rPr dirty="0"/>
              <a:t>CHEQUEOS</a:t>
            </a:r>
            <a:r>
              <a:rPr spc="-20" dirty="0"/>
              <a:t> </a:t>
            </a:r>
            <a:r>
              <a:rPr dirty="0"/>
              <a:t>DEL</a:t>
            </a:r>
            <a:r>
              <a:rPr spc="-35" dirty="0"/>
              <a:t> </a:t>
            </a:r>
            <a:r>
              <a:rPr spc="-10" dirty="0"/>
              <a:t>ALISTAMIENTO</a:t>
            </a:r>
          </a:p>
        </p:txBody>
      </p:sp>
      <p:sp>
        <p:nvSpPr>
          <p:cNvPr id="3" name="object 3"/>
          <p:cNvSpPr txBox="1"/>
          <p:nvPr/>
        </p:nvSpPr>
        <p:spPr>
          <a:xfrm>
            <a:off x="339953" y="785241"/>
            <a:ext cx="3596640" cy="1821814"/>
          </a:xfrm>
          <a:prstGeom prst="rect">
            <a:avLst/>
          </a:prstGeom>
        </p:spPr>
        <p:txBody>
          <a:bodyPr vert="horz" wrap="square" lIns="0" tIns="12065" rIns="0" bIns="0" rtlCol="0">
            <a:spAutoFit/>
          </a:bodyPr>
          <a:lstStyle/>
          <a:p>
            <a:pPr marL="12700">
              <a:lnSpc>
                <a:spcPts val="770"/>
              </a:lnSpc>
              <a:spcBef>
                <a:spcPts val="95"/>
              </a:spcBef>
            </a:pPr>
            <a:r>
              <a:rPr sz="700" b="1" spc="-25" dirty="0">
                <a:latin typeface="Montserrat"/>
                <a:cs typeface="Montserrat"/>
              </a:rPr>
              <a:t>OK</a:t>
            </a:r>
            <a:endParaRPr sz="700">
              <a:latin typeface="Montserrat"/>
              <a:cs typeface="Montserrat"/>
            </a:endParaRPr>
          </a:p>
          <a:p>
            <a:pPr marL="217170" indent="-180975">
              <a:lnSpc>
                <a:spcPts val="125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a:t>
            </a:r>
            <a:r>
              <a:rPr sz="800" dirty="0">
                <a:solidFill>
                  <a:srgbClr val="221F1F"/>
                </a:solidFill>
                <a:latin typeface="Montserrat"/>
                <a:cs typeface="Montserrat"/>
              </a:rPr>
              <a:t>	Verificar</a:t>
            </a:r>
            <a:r>
              <a:rPr sz="800" spc="-35" dirty="0">
                <a:solidFill>
                  <a:srgbClr val="221F1F"/>
                </a:solidFill>
                <a:latin typeface="Montserrat"/>
                <a:cs typeface="Montserrat"/>
              </a:rPr>
              <a:t> </a:t>
            </a:r>
            <a:r>
              <a:rPr sz="800" dirty="0">
                <a:solidFill>
                  <a:srgbClr val="221F1F"/>
                </a:solidFill>
                <a:latin typeface="Montserrat"/>
                <a:cs typeface="Montserrat"/>
              </a:rPr>
              <a:t>apariencia</a:t>
            </a:r>
            <a:r>
              <a:rPr sz="800" spc="-35"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Vehículo.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2.</a:t>
            </a:r>
            <a:r>
              <a:rPr sz="800" dirty="0">
                <a:solidFill>
                  <a:srgbClr val="221F1F"/>
                </a:solidFill>
                <a:latin typeface="Montserrat"/>
                <a:cs typeface="Montserrat"/>
              </a:rPr>
              <a:t>	Realizar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registro</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batería.</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3.</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dirty="0">
                <a:solidFill>
                  <a:srgbClr val="221F1F"/>
                </a:solidFill>
                <a:latin typeface="Montserrat"/>
                <a:cs typeface="Montserrat"/>
              </a:rPr>
              <a:t>correcto</a:t>
            </a:r>
            <a:r>
              <a:rPr sz="800" spc="5" dirty="0">
                <a:solidFill>
                  <a:srgbClr val="221F1F"/>
                </a:solidFill>
                <a:latin typeface="Montserrat"/>
                <a:cs typeface="Montserrat"/>
              </a:rPr>
              <a:t> </a:t>
            </a:r>
            <a:r>
              <a:rPr sz="800" spc="-10" dirty="0">
                <a:solidFill>
                  <a:srgbClr val="221F1F"/>
                </a:solidFill>
                <a:latin typeface="Montserrat"/>
                <a:cs typeface="Montserrat"/>
              </a:rPr>
              <a:t>funcionamiento</a:t>
            </a:r>
            <a:r>
              <a:rPr sz="800" spc="-25"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spc="-10" dirty="0">
                <a:solidFill>
                  <a:srgbClr val="221F1F"/>
                </a:solidFill>
                <a:latin typeface="Montserrat"/>
                <a:cs typeface="Montserrat"/>
              </a:rPr>
              <a:t>velocímetro.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4.</a:t>
            </a:r>
            <a:r>
              <a:rPr sz="800" dirty="0">
                <a:solidFill>
                  <a:srgbClr val="221F1F"/>
                </a:solidFill>
                <a:latin typeface="Montserrat"/>
                <a:cs typeface="Montserrat"/>
              </a:rPr>
              <a:t>	Verificar</a:t>
            </a:r>
            <a:r>
              <a:rPr sz="800" spc="-25" dirty="0">
                <a:solidFill>
                  <a:srgbClr val="221F1F"/>
                </a:solidFill>
                <a:latin typeface="Montserrat"/>
                <a:cs typeface="Montserrat"/>
              </a:rPr>
              <a:t> </a:t>
            </a:r>
            <a:r>
              <a:rPr sz="800" dirty="0">
                <a:solidFill>
                  <a:srgbClr val="221F1F"/>
                </a:solidFill>
                <a:latin typeface="Montserrat"/>
                <a:cs typeface="Montserrat"/>
              </a:rPr>
              <a:t>la</a:t>
            </a:r>
            <a:r>
              <a:rPr sz="800" spc="-5" dirty="0">
                <a:solidFill>
                  <a:srgbClr val="221F1F"/>
                </a:solidFill>
                <a:latin typeface="Montserrat"/>
                <a:cs typeface="Montserrat"/>
              </a:rPr>
              <a:t> </a:t>
            </a:r>
            <a:r>
              <a:rPr sz="800" dirty="0">
                <a:solidFill>
                  <a:srgbClr val="221F1F"/>
                </a:solidFill>
                <a:latin typeface="Montserrat"/>
                <a:cs typeface="Montserrat"/>
              </a:rPr>
              <a:t>presión</a:t>
            </a:r>
            <a:r>
              <a:rPr sz="800" spc="-30" dirty="0">
                <a:solidFill>
                  <a:srgbClr val="221F1F"/>
                </a:solidFill>
                <a:latin typeface="Montserrat"/>
                <a:cs typeface="Montserrat"/>
              </a:rPr>
              <a:t> </a:t>
            </a:r>
            <a:r>
              <a:rPr sz="800" dirty="0">
                <a:solidFill>
                  <a:srgbClr val="221F1F"/>
                </a:solidFill>
                <a:latin typeface="Montserrat"/>
                <a:cs typeface="Montserrat"/>
              </a:rPr>
              <a:t>de aire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las</a:t>
            </a:r>
            <a:r>
              <a:rPr sz="800" spc="-10" dirty="0">
                <a:solidFill>
                  <a:srgbClr val="221F1F"/>
                </a:solidFill>
                <a:latin typeface="Montserrat"/>
                <a:cs typeface="Montserrat"/>
              </a:rPr>
              <a:t> llantas.</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5.</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6.</a:t>
            </a:r>
            <a:r>
              <a:rPr sz="800" dirty="0">
                <a:solidFill>
                  <a:srgbClr val="221F1F"/>
                </a:solidFill>
                <a:latin typeface="Montserrat"/>
                <a:cs typeface="Montserrat"/>
              </a:rPr>
              <a:t>	Verificar</a:t>
            </a:r>
            <a:r>
              <a:rPr sz="800" spc="-2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a:t>
            </a:r>
            <a:r>
              <a:rPr sz="800" dirty="0">
                <a:solidFill>
                  <a:srgbClr val="221F1F"/>
                </a:solidFill>
                <a:latin typeface="Montserrat"/>
                <a:cs typeface="Montserrat"/>
              </a:rPr>
              <a:t>refrigerante. (Si</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7.</a:t>
            </a:r>
            <a:r>
              <a:rPr sz="800" dirty="0">
                <a:solidFill>
                  <a:srgbClr val="221F1F"/>
                </a:solidFill>
                <a:latin typeface="Montserrat"/>
                <a:cs typeface="Montserrat"/>
              </a:rPr>
              <a:t>	Verificar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spc="-10" dirty="0">
                <a:solidFill>
                  <a:srgbClr val="221F1F"/>
                </a:solidFill>
                <a:latin typeface="Montserrat"/>
                <a:cs typeface="Montserrat"/>
              </a:rPr>
              <a:t>encendido </a:t>
            </a:r>
            <a:r>
              <a:rPr sz="800" dirty="0">
                <a:solidFill>
                  <a:srgbClr val="221F1F"/>
                </a:solidFill>
                <a:latin typeface="Montserrat"/>
                <a:cs typeface="Montserrat"/>
              </a:rPr>
              <a:t>el</a:t>
            </a:r>
            <a:r>
              <a:rPr sz="800" spc="10" dirty="0">
                <a:solidFill>
                  <a:srgbClr val="221F1F"/>
                </a:solidFill>
                <a:latin typeface="Montserrat"/>
                <a:cs typeface="Montserrat"/>
              </a:rPr>
              <a:t> </a:t>
            </a:r>
            <a:r>
              <a:rPr sz="800" spc="-10" dirty="0">
                <a:solidFill>
                  <a:srgbClr val="221F1F"/>
                </a:solidFill>
                <a:latin typeface="Montserrat"/>
                <a:cs typeface="Montserrat"/>
              </a:rPr>
              <a:t>Vehículo.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8.</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spc="-10" dirty="0">
                <a:solidFill>
                  <a:srgbClr val="221F1F"/>
                </a:solidFill>
                <a:latin typeface="Montserrat"/>
                <a:cs typeface="Montserrat"/>
              </a:rPr>
              <a:t>funcionamiento</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dirty="0">
                <a:solidFill>
                  <a:srgbClr val="221F1F"/>
                </a:solidFill>
                <a:latin typeface="Montserrat"/>
                <a:cs typeface="Montserrat"/>
              </a:rPr>
              <a:t>sistema</a:t>
            </a:r>
            <a:r>
              <a:rPr sz="800" spc="-5" dirty="0">
                <a:solidFill>
                  <a:srgbClr val="221F1F"/>
                </a:solidFill>
                <a:latin typeface="Montserrat"/>
                <a:cs typeface="Montserrat"/>
              </a:rPr>
              <a:t> </a:t>
            </a:r>
            <a:r>
              <a:rPr sz="800" spc="-10" dirty="0">
                <a:solidFill>
                  <a:srgbClr val="221F1F"/>
                </a:solidFill>
                <a:latin typeface="Montserrat"/>
                <a:cs typeface="Montserrat"/>
              </a:rPr>
              <a:t>eléctrico.</a:t>
            </a:r>
            <a:endParaRPr sz="80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9.</a:t>
            </a:r>
            <a:r>
              <a:rPr sz="800" dirty="0">
                <a:solidFill>
                  <a:srgbClr val="221F1F"/>
                </a:solidFill>
                <a:latin typeface="Montserrat"/>
                <a:cs typeface="Montserrat"/>
              </a:rPr>
              <a:t>	Instalar</a:t>
            </a:r>
            <a:r>
              <a:rPr sz="800" spc="-40" dirty="0">
                <a:solidFill>
                  <a:srgbClr val="221F1F"/>
                </a:solidFill>
                <a:latin typeface="Montserrat"/>
                <a:cs typeface="Montserrat"/>
              </a:rPr>
              <a:t> </a:t>
            </a:r>
            <a:r>
              <a:rPr sz="800" dirty="0">
                <a:solidFill>
                  <a:srgbClr val="221F1F"/>
                </a:solidFill>
                <a:latin typeface="Montserrat"/>
                <a:cs typeface="Montserrat"/>
              </a:rPr>
              <a:t>los</a:t>
            </a:r>
            <a:r>
              <a:rPr sz="800" spc="-30" dirty="0">
                <a:solidFill>
                  <a:srgbClr val="221F1F"/>
                </a:solidFill>
                <a:latin typeface="Montserrat"/>
                <a:cs typeface="Montserrat"/>
              </a:rPr>
              <a:t> </a:t>
            </a:r>
            <a:r>
              <a:rPr sz="800" dirty="0">
                <a:solidFill>
                  <a:srgbClr val="221F1F"/>
                </a:solidFill>
                <a:latin typeface="Montserrat"/>
                <a:cs typeface="Montserrat"/>
              </a:rPr>
              <a:t>espejos</a:t>
            </a:r>
            <a:r>
              <a:rPr sz="800" spc="-10" dirty="0">
                <a:solidFill>
                  <a:srgbClr val="221F1F"/>
                </a:solidFill>
                <a:latin typeface="Montserrat"/>
                <a:cs typeface="Montserrat"/>
              </a:rPr>
              <a:t> </a:t>
            </a:r>
            <a:r>
              <a:rPr sz="800" dirty="0">
                <a:solidFill>
                  <a:srgbClr val="221F1F"/>
                </a:solidFill>
                <a:latin typeface="Montserrat"/>
                <a:cs typeface="Montserrat"/>
              </a:rPr>
              <a:t>retrovisores</a:t>
            </a:r>
            <a:r>
              <a:rPr sz="800" spc="-15" dirty="0">
                <a:solidFill>
                  <a:srgbClr val="221F1F"/>
                </a:solidFill>
                <a:latin typeface="Montserrat"/>
                <a:cs typeface="Montserrat"/>
              </a:rPr>
              <a:t> </a:t>
            </a:r>
            <a:r>
              <a:rPr sz="800" dirty="0">
                <a:solidFill>
                  <a:srgbClr val="221F1F"/>
                </a:solidFill>
                <a:latin typeface="Montserrat"/>
                <a:cs typeface="Montserrat"/>
              </a:rPr>
              <a:t>y</a:t>
            </a:r>
            <a:r>
              <a:rPr sz="800" spc="-15" dirty="0">
                <a:solidFill>
                  <a:srgbClr val="221F1F"/>
                </a:solidFill>
                <a:latin typeface="Montserrat"/>
                <a:cs typeface="Montserrat"/>
              </a:rPr>
              <a:t> </a:t>
            </a:r>
            <a:r>
              <a:rPr sz="800" dirty="0">
                <a:solidFill>
                  <a:srgbClr val="221F1F"/>
                </a:solidFill>
                <a:latin typeface="Montserrat"/>
                <a:cs typeface="Montserrat"/>
              </a:rPr>
              <a:t>verificar</a:t>
            </a:r>
            <a:r>
              <a:rPr sz="800" spc="-5" dirty="0">
                <a:solidFill>
                  <a:srgbClr val="221F1F"/>
                </a:solidFill>
                <a:latin typeface="Montserrat"/>
                <a:cs typeface="Montserrat"/>
              </a:rPr>
              <a:t> </a:t>
            </a:r>
            <a:r>
              <a:rPr sz="800" dirty="0">
                <a:solidFill>
                  <a:srgbClr val="221F1F"/>
                </a:solidFill>
                <a:latin typeface="Montserrat"/>
                <a:cs typeface="Montserrat"/>
              </a:rPr>
              <a:t>la</a:t>
            </a:r>
            <a:r>
              <a:rPr sz="800" spc="-15" dirty="0">
                <a:solidFill>
                  <a:srgbClr val="221F1F"/>
                </a:solidFill>
                <a:latin typeface="Montserrat"/>
                <a:cs typeface="Montserrat"/>
              </a:rPr>
              <a:t> </a:t>
            </a:r>
            <a:r>
              <a:rPr sz="800" dirty="0">
                <a:solidFill>
                  <a:srgbClr val="221F1F"/>
                </a:solidFill>
                <a:latin typeface="Montserrat"/>
                <a:cs typeface="Montserrat"/>
              </a:rPr>
              <a:t>correcta</a:t>
            </a:r>
            <a:r>
              <a:rPr sz="800" spc="-10" dirty="0">
                <a:solidFill>
                  <a:srgbClr val="221F1F"/>
                </a:solidFill>
                <a:latin typeface="Montserrat"/>
                <a:cs typeface="Montserrat"/>
              </a:rPr>
              <a:t> posición.</a:t>
            </a:r>
            <a:endParaRPr sz="800">
              <a:latin typeface="Montserrat"/>
              <a:cs typeface="Montserrat"/>
            </a:endParaRPr>
          </a:p>
          <a:p>
            <a:pPr marL="217170" indent="-180975">
              <a:lnSpc>
                <a:spcPts val="1200"/>
              </a:lnSpc>
              <a:buClr>
                <a:srgbClr val="000000"/>
              </a:buClr>
              <a:buSzPct val="150000"/>
              <a:buFont typeface="Arial"/>
              <a:buChar char="□"/>
              <a:tabLst>
                <a:tab pos="217804" algn="l"/>
              </a:tabLst>
            </a:pPr>
            <a:r>
              <a:rPr sz="800" dirty="0">
                <a:solidFill>
                  <a:srgbClr val="221F1F"/>
                </a:solidFill>
                <a:latin typeface="Montserrat"/>
                <a:cs typeface="Montserrat"/>
              </a:rPr>
              <a:t>10.</a:t>
            </a:r>
            <a:r>
              <a:rPr sz="800" spc="170" dirty="0">
                <a:solidFill>
                  <a:srgbClr val="221F1F"/>
                </a:solidFill>
                <a:latin typeface="Montserrat"/>
                <a:cs typeface="Montserrat"/>
              </a:rPr>
              <a:t>  </a:t>
            </a:r>
            <a:r>
              <a:rPr sz="800" dirty="0">
                <a:solidFill>
                  <a:srgbClr val="221F1F"/>
                </a:solidFill>
                <a:latin typeface="Montserrat"/>
                <a:cs typeface="Montserrat"/>
              </a:rPr>
              <a:t>Realizar</a:t>
            </a:r>
            <a:r>
              <a:rPr sz="800" spc="-10"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dirty="0">
                <a:solidFill>
                  <a:srgbClr val="221F1F"/>
                </a:solidFill>
                <a:latin typeface="Montserrat"/>
                <a:cs typeface="Montserrat"/>
              </a:rPr>
              <a:t>registro</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alistamiento</a:t>
            </a:r>
            <a:r>
              <a:rPr sz="800" spc="-3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Impulsa.</a:t>
            </a:r>
            <a:endParaRPr sz="800">
              <a:latin typeface="Montserrat"/>
              <a:cs typeface="Montserrat"/>
            </a:endParaRPr>
          </a:p>
          <a:p>
            <a:pPr marL="217170" indent="-180975">
              <a:lnSpc>
                <a:spcPts val="132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11.</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accesorios</a:t>
            </a:r>
            <a:r>
              <a:rPr sz="800" spc="-40" dirty="0">
                <a:solidFill>
                  <a:srgbClr val="221F1F"/>
                </a:solidFill>
                <a:latin typeface="Montserrat"/>
                <a:cs typeface="Montserrat"/>
              </a:rPr>
              <a:t> </a:t>
            </a:r>
            <a:r>
              <a:rPr sz="800" spc="-10" dirty="0">
                <a:solidFill>
                  <a:srgbClr val="221F1F"/>
                </a:solidFill>
                <a:latin typeface="Montserrat"/>
                <a:cs typeface="Montserrat"/>
              </a:rPr>
              <a:t>(Herramienta).</a:t>
            </a:r>
            <a:endParaRPr sz="800">
              <a:latin typeface="Montserrat"/>
              <a:cs typeface="Montserra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a:latin typeface="Times New Roman"/>
                        <a:cs typeface="Times New Roman"/>
                      </a:endParaRPr>
                    </a:p>
                    <a:p>
                      <a:pPr algn="ctr">
                        <a:lnSpc>
                          <a:spcPct val="100000"/>
                        </a:lnSpc>
                      </a:pPr>
                      <a:r>
                        <a:rPr sz="700" dirty="0">
                          <a:latin typeface="Montserrat"/>
                          <a:cs typeface="Montserrat"/>
                        </a:rPr>
                        <a:t>Nombre</a:t>
                      </a:r>
                      <a:r>
                        <a:rPr sz="700" spc="-35" dirty="0">
                          <a:latin typeface="Montserrat"/>
                          <a:cs typeface="Montserrat"/>
                        </a:rPr>
                        <a:t> </a:t>
                      </a:r>
                      <a:r>
                        <a:rPr sz="700" spc="-25" dirty="0">
                          <a:latin typeface="Montserrat"/>
                          <a:cs typeface="Montserrat"/>
                        </a:rPr>
                        <a:t>del</a:t>
                      </a:r>
                      <a:endParaRPr sz="700">
                        <a:latin typeface="Montserrat"/>
                        <a:cs typeface="Montserrat"/>
                      </a:endParaRPr>
                    </a:p>
                    <a:p>
                      <a:pPr marL="1270" algn="ctr">
                        <a:lnSpc>
                          <a:spcPct val="100000"/>
                        </a:lnSpc>
                      </a:pPr>
                      <a:r>
                        <a:rPr sz="700" spc="-25" dirty="0">
                          <a:latin typeface="Montserrat"/>
                          <a:cs typeface="Montserrat"/>
                        </a:rPr>
                        <a:t>CSA</a:t>
                      </a:r>
                      <a:endParaRPr sz="70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a:latin typeface="Times New Roman"/>
                        <a:cs typeface="Times New Roman"/>
                      </a:endParaRPr>
                    </a:p>
                    <a:p>
                      <a:pPr algn="ctr">
                        <a:lnSpc>
                          <a:spcPct val="100000"/>
                        </a:lnSpc>
                      </a:pPr>
                      <a:r>
                        <a:rPr sz="700" dirty="0">
                          <a:latin typeface="Montserrat"/>
                          <a:cs typeface="Montserrat"/>
                        </a:rPr>
                        <a:t>Nombre</a:t>
                      </a:r>
                      <a:r>
                        <a:rPr sz="700" spc="-35" dirty="0">
                          <a:latin typeface="Montserrat"/>
                          <a:cs typeface="Montserrat"/>
                        </a:rPr>
                        <a:t> </a:t>
                      </a:r>
                      <a:r>
                        <a:rPr sz="700" spc="-25" dirty="0">
                          <a:latin typeface="Montserrat"/>
                          <a:cs typeface="Montserrat"/>
                        </a:rPr>
                        <a:t>del</a:t>
                      </a:r>
                      <a:endParaRPr sz="700">
                        <a:latin typeface="Montserrat"/>
                        <a:cs typeface="Montserrat"/>
                      </a:endParaRPr>
                    </a:p>
                    <a:p>
                      <a:pPr marL="1270" algn="ctr">
                        <a:lnSpc>
                          <a:spcPct val="100000"/>
                        </a:lnSpc>
                      </a:pPr>
                      <a:r>
                        <a:rPr sz="700" spc="-25" dirty="0">
                          <a:latin typeface="Montserrat"/>
                          <a:cs typeface="Montserrat"/>
                        </a:rPr>
                        <a:t>CSA</a:t>
                      </a:r>
                      <a:endParaRPr sz="70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a:t>
            </a:r>
            <a:r>
              <a:rPr dirty="0"/>
              <a:t>1ª</a:t>
            </a:r>
            <a:r>
              <a:rPr spc="-60" dirty="0"/>
              <a:t> </a:t>
            </a:r>
            <a:r>
              <a:rPr dirty="0"/>
              <a:t>REVISIÓN</a:t>
            </a:r>
            <a:r>
              <a:rPr spc="-30" dirty="0"/>
              <a:t> </a:t>
            </a:r>
            <a:r>
              <a:rPr dirty="0"/>
              <a:t>TÉCNICA:</a:t>
            </a:r>
            <a:r>
              <a:rPr spc="-15" dirty="0"/>
              <a:t> </a:t>
            </a:r>
            <a:r>
              <a:rPr lang="es-ES" spc="-15" dirty="0"/>
              <a:t>1,000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1ª</a:t>
            </a:r>
            <a:r>
              <a:rPr spc="-55" dirty="0"/>
              <a:t> </a:t>
            </a:r>
            <a:r>
              <a:rPr dirty="0"/>
              <a:t>REVISIÓN</a:t>
            </a:r>
            <a:r>
              <a:rPr spc="-35" dirty="0"/>
              <a:t> </a:t>
            </a:r>
            <a:r>
              <a:rPr dirty="0"/>
              <a:t>TÉCNICA:</a:t>
            </a:r>
            <a:r>
              <a:rPr spc="-10" dirty="0"/>
              <a:t> </a:t>
            </a:r>
            <a:r>
              <a:rPr dirty="0"/>
              <a:t>1</a:t>
            </a:r>
            <a:r>
              <a:rPr lang="es-ES" dirty="0"/>
              <a:t>,</a:t>
            </a:r>
            <a:r>
              <a:rPr dirty="0"/>
              <a:t>000</a:t>
            </a:r>
            <a:r>
              <a:rPr spc="-40" dirty="0"/>
              <a:t> </a:t>
            </a:r>
            <a:r>
              <a:rPr spc="-25" dirty="0"/>
              <a:t>KM</a:t>
            </a:r>
          </a:p>
        </p:txBody>
      </p:sp>
      <p:sp>
        <p:nvSpPr>
          <p:cNvPr id="3" name="object 3"/>
          <p:cNvSpPr txBox="1"/>
          <p:nvPr/>
        </p:nvSpPr>
        <p:spPr>
          <a:xfrm>
            <a:off x="296265" y="569722"/>
            <a:ext cx="4284980"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lubricar</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tensionar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 </a:t>
            </a:r>
            <a:r>
              <a:rPr sz="700" dirty="0" err="1">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2</a:t>
            </a:r>
            <a:r>
              <a:rPr dirty="0"/>
              <a:t>ª</a:t>
            </a:r>
            <a:r>
              <a:rPr spc="-60" dirty="0"/>
              <a:t> </a:t>
            </a:r>
            <a:r>
              <a:rPr dirty="0"/>
              <a:t>REVISIÓN</a:t>
            </a:r>
            <a:r>
              <a:rPr spc="-30" dirty="0"/>
              <a:t> </a:t>
            </a:r>
            <a:r>
              <a:rPr dirty="0"/>
              <a:t>TÉCNICA:</a:t>
            </a:r>
            <a:r>
              <a:rPr spc="-15" dirty="0"/>
              <a:t> </a:t>
            </a:r>
            <a:r>
              <a:rPr lang="es-ES" spc="-15" dirty="0"/>
              <a:t>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spc="-10" dirty="0"/>
              <a:t>ESPECIFICACIONES</a:t>
            </a:r>
            <a:r>
              <a:rPr sz="900" spc="-15" dirty="0"/>
              <a:t> </a:t>
            </a:r>
            <a:r>
              <a:rPr sz="900" dirty="0"/>
              <a:t>TÉCNICAS</a:t>
            </a:r>
            <a:r>
              <a:rPr sz="900" spc="10" dirty="0"/>
              <a:t> </a:t>
            </a:r>
            <a:r>
              <a:rPr sz="900" dirty="0"/>
              <a:t>DEL</a:t>
            </a:r>
            <a:r>
              <a:rPr sz="900" spc="25" dirty="0"/>
              <a:t> </a:t>
            </a:r>
            <a:r>
              <a:rPr sz="900" spc="-10" dirty="0"/>
              <a:t>VEHÍCULO</a:t>
            </a:r>
            <a:endParaRPr sz="900"/>
          </a:p>
        </p:txBody>
      </p:sp>
      <p:sp>
        <p:nvSpPr>
          <p:cNvPr id="3" name="object 3"/>
          <p:cNvSpPr txBox="1"/>
          <p:nvPr/>
        </p:nvSpPr>
        <p:spPr>
          <a:xfrm>
            <a:off x="259486" y="477291"/>
            <a:ext cx="1099820" cy="826769"/>
          </a:xfrm>
          <a:prstGeom prst="rect">
            <a:avLst/>
          </a:prstGeom>
        </p:spPr>
        <p:txBody>
          <a:bodyPr vert="horz" wrap="square" lIns="0" tIns="20320" rIns="0" bIns="0" rtlCol="0">
            <a:spAutoFit/>
          </a:bodyPr>
          <a:lstStyle/>
          <a:p>
            <a:pPr marL="12700">
              <a:lnSpc>
                <a:spcPct val="100000"/>
              </a:lnSpc>
              <a:spcBef>
                <a:spcPts val="160"/>
              </a:spcBef>
            </a:pPr>
            <a:r>
              <a:rPr sz="700" spc="-20" dirty="0">
                <a:latin typeface="Montserrat"/>
                <a:cs typeface="Montserrat"/>
              </a:rPr>
              <a:t>Motor</a:t>
            </a:r>
            <a:endParaRPr sz="700">
              <a:latin typeface="Montserrat"/>
              <a:cs typeface="Montserrat"/>
            </a:endParaRPr>
          </a:p>
          <a:p>
            <a:pPr marL="12700" marR="233045">
              <a:lnSpc>
                <a:spcPct val="107100"/>
              </a:lnSpc>
              <a:spcBef>
                <a:spcPts val="5"/>
              </a:spcBef>
            </a:pPr>
            <a:r>
              <a:rPr sz="700" dirty="0">
                <a:latin typeface="Montserrat"/>
                <a:cs typeface="Montserrat"/>
              </a:rPr>
              <a:t>Diámetro</a:t>
            </a:r>
            <a:r>
              <a:rPr sz="700" spc="-25" dirty="0">
                <a:latin typeface="Montserrat"/>
                <a:cs typeface="Montserrat"/>
              </a:rPr>
              <a:t> </a:t>
            </a:r>
            <a:r>
              <a:rPr sz="700" dirty="0">
                <a:latin typeface="Montserrat"/>
                <a:cs typeface="Montserrat"/>
              </a:rPr>
              <a:t>x</a:t>
            </a:r>
            <a:r>
              <a:rPr sz="700" spc="-20" dirty="0">
                <a:latin typeface="Montserrat"/>
                <a:cs typeface="Montserrat"/>
              </a:rPr>
              <a:t> </a:t>
            </a:r>
            <a:r>
              <a:rPr sz="700" spc="-10" dirty="0">
                <a:latin typeface="Montserrat"/>
                <a:cs typeface="Montserrat"/>
              </a:rPr>
              <a:t>Carrera</a:t>
            </a:r>
            <a:r>
              <a:rPr sz="700" spc="500" dirty="0">
                <a:latin typeface="Montserrat"/>
                <a:cs typeface="Montserrat"/>
              </a:rPr>
              <a:t> </a:t>
            </a:r>
            <a:r>
              <a:rPr sz="700" spc="-10" dirty="0">
                <a:latin typeface="Montserrat"/>
                <a:cs typeface="Montserrat"/>
              </a:rPr>
              <a:t>Cilindrada</a:t>
            </a:r>
            <a:endParaRPr sz="700">
              <a:latin typeface="Montserrat"/>
              <a:cs typeface="Montserrat"/>
            </a:endParaRPr>
          </a:p>
          <a:p>
            <a:pPr marL="12700">
              <a:lnSpc>
                <a:spcPct val="100000"/>
              </a:lnSpc>
              <a:spcBef>
                <a:spcPts val="60"/>
              </a:spcBef>
            </a:pPr>
            <a:r>
              <a:rPr sz="700" dirty="0">
                <a:latin typeface="Montserrat"/>
                <a:cs typeface="Montserrat"/>
              </a:rPr>
              <a:t>RPM</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ralentí</a:t>
            </a:r>
            <a:endParaRPr sz="700">
              <a:latin typeface="Montserrat"/>
              <a:cs typeface="Montserrat"/>
            </a:endParaRPr>
          </a:p>
          <a:p>
            <a:pPr marL="12700" marR="5080">
              <a:lnSpc>
                <a:spcPct val="107100"/>
              </a:lnSpc>
            </a:pPr>
            <a:r>
              <a:rPr sz="700" dirty="0">
                <a:latin typeface="Montserrat"/>
                <a:cs typeface="Montserrat"/>
              </a:rPr>
              <a:t>Relación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compresión</a:t>
            </a:r>
            <a:r>
              <a:rPr sz="700" spc="500" dirty="0">
                <a:latin typeface="Montserrat"/>
                <a:cs typeface="Montserrat"/>
              </a:rPr>
              <a:t> </a:t>
            </a:r>
            <a:r>
              <a:rPr sz="700" dirty="0">
                <a:latin typeface="Montserrat"/>
                <a:cs typeface="Montserrat"/>
              </a:rPr>
              <a:t>Potencia</a:t>
            </a:r>
            <a:r>
              <a:rPr sz="700" spc="-30" dirty="0">
                <a:latin typeface="Montserrat"/>
                <a:cs typeface="Montserrat"/>
              </a:rPr>
              <a:t> </a:t>
            </a:r>
            <a:r>
              <a:rPr sz="700" spc="-10" dirty="0">
                <a:latin typeface="Montserrat"/>
                <a:cs typeface="Montserrat"/>
              </a:rPr>
              <a:t>máxima</a:t>
            </a:r>
            <a:r>
              <a:rPr sz="700" spc="500" dirty="0">
                <a:latin typeface="Montserrat"/>
                <a:cs typeface="Montserrat"/>
              </a:rPr>
              <a:t> </a:t>
            </a:r>
            <a:r>
              <a:rPr sz="700" dirty="0">
                <a:latin typeface="Montserrat"/>
                <a:cs typeface="Montserrat"/>
              </a:rPr>
              <a:t>Torque</a:t>
            </a:r>
            <a:r>
              <a:rPr sz="700" spc="-15" dirty="0">
                <a:latin typeface="Montserrat"/>
                <a:cs typeface="Montserrat"/>
              </a:rPr>
              <a:t> </a:t>
            </a:r>
            <a:r>
              <a:rPr sz="700" spc="-10" dirty="0">
                <a:latin typeface="Montserrat"/>
                <a:cs typeface="Montserrat"/>
              </a:rPr>
              <a:t>máximo</a:t>
            </a:r>
            <a:endParaRPr sz="700">
              <a:latin typeface="Montserrat"/>
              <a:cs typeface="Montserrat"/>
            </a:endParaRPr>
          </a:p>
        </p:txBody>
      </p:sp>
      <p:sp>
        <p:nvSpPr>
          <p:cNvPr id="4" name="object 4"/>
          <p:cNvSpPr txBox="1"/>
          <p:nvPr/>
        </p:nvSpPr>
        <p:spPr>
          <a:xfrm>
            <a:off x="259486" y="1392707"/>
            <a:ext cx="1006475" cy="1169035"/>
          </a:xfrm>
          <a:prstGeom prst="rect">
            <a:avLst/>
          </a:prstGeom>
        </p:spPr>
        <p:txBody>
          <a:bodyPr vert="horz" wrap="square" lIns="0" tIns="20320" rIns="0" bIns="0" rtlCol="0">
            <a:spAutoFit/>
          </a:bodyPr>
          <a:lstStyle/>
          <a:p>
            <a:pPr marL="12700">
              <a:lnSpc>
                <a:spcPct val="100000"/>
              </a:lnSpc>
              <a:spcBef>
                <a:spcPts val="160"/>
              </a:spcBef>
            </a:pPr>
            <a:r>
              <a:rPr sz="700" spc="-10" dirty="0">
                <a:latin typeface="Montserrat"/>
                <a:cs typeface="Montserrat"/>
              </a:rPr>
              <a:t>Bujías</a:t>
            </a:r>
            <a:endParaRPr sz="700">
              <a:latin typeface="Montserrat"/>
              <a:cs typeface="Montserrat"/>
            </a:endParaRPr>
          </a:p>
          <a:p>
            <a:pPr marL="12700" marR="45720">
              <a:lnSpc>
                <a:spcPct val="107100"/>
              </a:lnSpc>
            </a:pPr>
            <a:r>
              <a:rPr sz="700" dirty="0">
                <a:latin typeface="Montserrat"/>
                <a:cs typeface="Montserrat"/>
              </a:rPr>
              <a:t>Tolerancia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bujía</a:t>
            </a:r>
            <a:r>
              <a:rPr sz="700" spc="500" dirty="0">
                <a:latin typeface="Montserrat"/>
                <a:cs typeface="Montserrat"/>
              </a:rPr>
              <a:t> </a:t>
            </a:r>
            <a:r>
              <a:rPr sz="700" spc="-10" dirty="0">
                <a:latin typeface="Montserrat"/>
                <a:cs typeface="Montserrat"/>
              </a:rPr>
              <a:t>Arranque</a:t>
            </a:r>
            <a:r>
              <a:rPr sz="700" spc="500" dirty="0">
                <a:latin typeface="Montserrat"/>
                <a:cs typeface="Montserrat"/>
              </a:rPr>
              <a:t> </a:t>
            </a:r>
            <a:r>
              <a:rPr sz="700" spc="-10" dirty="0">
                <a:latin typeface="Montserrat"/>
                <a:cs typeface="Montserrat"/>
              </a:rPr>
              <a:t>Transmisión</a:t>
            </a:r>
            <a:endParaRPr sz="700">
              <a:latin typeface="Montserrat"/>
              <a:cs typeface="Montserrat"/>
            </a:endParaRPr>
          </a:p>
          <a:p>
            <a:pPr marL="12700">
              <a:lnSpc>
                <a:spcPct val="100000"/>
              </a:lnSpc>
              <a:spcBef>
                <a:spcPts val="60"/>
              </a:spcBef>
            </a:pPr>
            <a:r>
              <a:rPr sz="700" dirty="0">
                <a:latin typeface="Montserrat"/>
                <a:cs typeface="Montserrat"/>
              </a:rPr>
              <a:t>Patrón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cambios</a:t>
            </a:r>
            <a:endParaRPr sz="700">
              <a:latin typeface="Montserrat"/>
              <a:cs typeface="Montserrat"/>
            </a:endParaRPr>
          </a:p>
          <a:p>
            <a:pPr marL="12700" marR="273685">
              <a:lnSpc>
                <a:spcPct val="107100"/>
              </a:lnSpc>
              <a:spcBef>
                <a:spcPts val="5"/>
              </a:spcBef>
            </a:pPr>
            <a:r>
              <a:rPr sz="700" spc="-10" dirty="0">
                <a:latin typeface="Montserrat"/>
                <a:cs typeface="Montserrat"/>
              </a:rPr>
              <a:t>Refrigeración</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spc="-10" dirty="0">
                <a:latin typeface="Montserrat"/>
                <a:cs typeface="Montserrat"/>
              </a:rPr>
              <a:t>delantero</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spc="-10" dirty="0">
                <a:latin typeface="Montserrat"/>
                <a:cs typeface="Montserrat"/>
              </a:rPr>
              <a:t>trasero</a:t>
            </a:r>
            <a:endParaRPr sz="700">
              <a:latin typeface="Montserrat"/>
              <a:cs typeface="Montserrat"/>
            </a:endParaRPr>
          </a:p>
          <a:p>
            <a:pPr marL="12700" marR="5080">
              <a:lnSpc>
                <a:spcPct val="107100"/>
              </a:lnSpc>
            </a:pPr>
            <a:r>
              <a:rPr sz="700" dirty="0">
                <a:latin typeface="Montserrat"/>
                <a:cs typeface="Montserrat"/>
              </a:rPr>
              <a:t>Tipo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Capacidad</a:t>
            </a:r>
            <a:r>
              <a:rPr sz="700" spc="-20"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tanque</a:t>
            </a:r>
            <a:endParaRPr sz="700">
              <a:latin typeface="Montserrat"/>
              <a:cs typeface="Montserrat"/>
            </a:endParaRPr>
          </a:p>
        </p:txBody>
      </p:sp>
      <p:sp>
        <p:nvSpPr>
          <p:cNvPr id="5" name="object 5"/>
          <p:cNvSpPr txBox="1"/>
          <p:nvPr/>
        </p:nvSpPr>
        <p:spPr>
          <a:xfrm>
            <a:off x="259486" y="2650370"/>
            <a:ext cx="901700" cy="597535"/>
          </a:xfrm>
          <a:prstGeom prst="rect">
            <a:avLst/>
          </a:prstGeom>
        </p:spPr>
        <p:txBody>
          <a:bodyPr vert="horz" wrap="square" lIns="0" tIns="20320" rIns="0" bIns="0" rtlCol="0">
            <a:spAutoFit/>
          </a:bodyPr>
          <a:lstStyle/>
          <a:p>
            <a:pPr marL="12700">
              <a:lnSpc>
                <a:spcPct val="100000"/>
              </a:lnSpc>
              <a:spcBef>
                <a:spcPts val="160"/>
              </a:spcBef>
            </a:pPr>
            <a:r>
              <a:rPr sz="700" b="1" spc="-10" dirty="0">
                <a:latin typeface="Montserrat"/>
                <a:cs typeface="Montserrat"/>
              </a:rPr>
              <a:t>Dimensiones</a:t>
            </a:r>
            <a:endParaRPr sz="700">
              <a:latin typeface="Montserrat"/>
              <a:cs typeface="Montserrat"/>
            </a:endParaRPr>
          </a:p>
          <a:p>
            <a:pPr marL="12700" marR="592455">
              <a:lnSpc>
                <a:spcPct val="107100"/>
              </a:lnSpc>
            </a:pPr>
            <a:r>
              <a:rPr sz="700" spc="-20" dirty="0">
                <a:latin typeface="Montserrat"/>
                <a:cs typeface="Montserrat"/>
              </a:rPr>
              <a:t>Largo</a:t>
            </a:r>
            <a:r>
              <a:rPr sz="700" spc="500" dirty="0">
                <a:latin typeface="Montserrat"/>
                <a:cs typeface="Montserrat"/>
              </a:rPr>
              <a:t> </a:t>
            </a:r>
            <a:r>
              <a:rPr sz="700" spc="-20" dirty="0">
                <a:latin typeface="Montserrat"/>
                <a:cs typeface="Montserrat"/>
              </a:rPr>
              <a:t>Alto</a:t>
            </a:r>
            <a:r>
              <a:rPr sz="700" spc="500" dirty="0">
                <a:latin typeface="Montserrat"/>
                <a:cs typeface="Montserrat"/>
              </a:rPr>
              <a:t> </a:t>
            </a:r>
            <a:r>
              <a:rPr sz="700" spc="-20" dirty="0">
                <a:latin typeface="Montserrat"/>
                <a:cs typeface="Montserrat"/>
              </a:rPr>
              <a:t>Ancho</a:t>
            </a:r>
            <a:endParaRPr sz="700">
              <a:latin typeface="Montserrat"/>
              <a:cs typeface="Montserrat"/>
            </a:endParaRPr>
          </a:p>
          <a:p>
            <a:pPr marL="12700">
              <a:lnSpc>
                <a:spcPct val="100000"/>
              </a:lnSpc>
              <a:spcBef>
                <a:spcPts val="60"/>
              </a:spcBef>
            </a:pPr>
            <a:r>
              <a:rPr sz="700" dirty="0">
                <a:latin typeface="Montserrat"/>
                <a:cs typeface="Montserrat"/>
              </a:rPr>
              <a:t>Distancia</a:t>
            </a:r>
            <a:r>
              <a:rPr sz="700" spc="-25" dirty="0">
                <a:latin typeface="Montserrat"/>
                <a:cs typeface="Montserrat"/>
              </a:rPr>
              <a:t> </a:t>
            </a:r>
            <a:r>
              <a:rPr sz="700" dirty="0">
                <a:latin typeface="Montserrat"/>
                <a:cs typeface="Montserrat"/>
              </a:rPr>
              <a:t>entre</a:t>
            </a:r>
            <a:r>
              <a:rPr sz="700" spc="-35" dirty="0">
                <a:latin typeface="Montserrat"/>
                <a:cs typeface="Montserrat"/>
              </a:rPr>
              <a:t> </a:t>
            </a:r>
            <a:r>
              <a:rPr sz="700" spc="-20" dirty="0">
                <a:latin typeface="Montserrat"/>
                <a:cs typeface="Montserrat"/>
              </a:rPr>
              <a:t>ejes</a:t>
            </a:r>
            <a:endParaRPr sz="700">
              <a:latin typeface="Montserrat"/>
              <a:cs typeface="Montserrat"/>
            </a:endParaRPr>
          </a:p>
        </p:txBody>
      </p:sp>
      <p:sp>
        <p:nvSpPr>
          <p:cNvPr id="6" name="object 6"/>
          <p:cNvSpPr txBox="1"/>
          <p:nvPr/>
        </p:nvSpPr>
        <p:spPr>
          <a:xfrm>
            <a:off x="1447038" y="488732"/>
            <a:ext cx="1114425" cy="841897"/>
          </a:xfrm>
          <a:prstGeom prst="rect">
            <a:avLst/>
          </a:prstGeom>
        </p:spPr>
        <p:txBody>
          <a:bodyPr vert="horz" wrap="square" lIns="0" tIns="18415" rIns="0" bIns="0" rtlCol="0">
            <a:spAutoFit/>
          </a:bodyPr>
          <a:lstStyle/>
          <a:p>
            <a:pPr marL="12700">
              <a:lnSpc>
                <a:spcPct val="100000"/>
              </a:lnSpc>
              <a:spcBef>
                <a:spcPts val="145"/>
              </a:spcBef>
            </a:pPr>
            <a:r>
              <a:rPr sz="650" spc="-10" dirty="0">
                <a:latin typeface="Montserrat"/>
                <a:cs typeface="Montserrat"/>
              </a:rPr>
              <a:t>Monocilíndrico,</a:t>
            </a:r>
            <a:r>
              <a:rPr sz="650" spc="30" dirty="0">
                <a:latin typeface="Montserrat"/>
                <a:cs typeface="Montserrat"/>
              </a:rPr>
              <a:t> </a:t>
            </a:r>
            <a:r>
              <a:rPr sz="650" dirty="0">
                <a:latin typeface="Montserrat"/>
                <a:cs typeface="Montserrat"/>
              </a:rPr>
              <a:t>4</a:t>
            </a:r>
            <a:r>
              <a:rPr sz="650" spc="65" dirty="0">
                <a:latin typeface="Montserrat"/>
                <a:cs typeface="Montserrat"/>
              </a:rPr>
              <a:t> </a:t>
            </a:r>
            <a:r>
              <a:rPr sz="650" spc="-10" dirty="0">
                <a:latin typeface="Montserrat"/>
                <a:cs typeface="Montserrat"/>
              </a:rPr>
              <a:t>Tiempos</a:t>
            </a:r>
            <a:endParaRPr sz="650" dirty="0">
              <a:latin typeface="Montserrat"/>
              <a:cs typeface="Montserrat"/>
            </a:endParaRPr>
          </a:p>
          <a:p>
            <a:pPr marL="12700">
              <a:lnSpc>
                <a:spcPct val="100000"/>
              </a:lnSpc>
              <a:spcBef>
                <a:spcPts val="50"/>
              </a:spcBef>
            </a:pPr>
            <a:r>
              <a:rPr sz="700" dirty="0">
                <a:latin typeface="Montserrat"/>
                <a:cs typeface="Montserrat"/>
              </a:rPr>
              <a:t>5</a:t>
            </a:r>
            <a:r>
              <a:rPr lang="es-ES" sz="700" dirty="0">
                <a:latin typeface="Montserrat"/>
                <a:cs typeface="Montserrat"/>
              </a:rPr>
              <a:t>3.5</a:t>
            </a:r>
            <a:r>
              <a:rPr sz="700" spc="-10" dirty="0">
                <a:latin typeface="Montserrat"/>
                <a:cs typeface="Montserrat"/>
              </a:rPr>
              <a:t> </a:t>
            </a:r>
            <a:r>
              <a:rPr sz="700" dirty="0">
                <a:latin typeface="Montserrat"/>
                <a:cs typeface="Montserrat"/>
              </a:rPr>
              <a:t>x</a:t>
            </a:r>
            <a:r>
              <a:rPr sz="700" spc="-5" dirty="0">
                <a:latin typeface="Montserrat"/>
                <a:cs typeface="Montserrat"/>
              </a:rPr>
              <a:t> </a:t>
            </a:r>
            <a:r>
              <a:rPr lang="es-ES" sz="700" spc="-5" dirty="0">
                <a:latin typeface="Montserrat"/>
                <a:cs typeface="Montserrat"/>
              </a:rPr>
              <a:t>55.5</a:t>
            </a:r>
            <a:r>
              <a:rPr sz="700" spc="15" dirty="0">
                <a:latin typeface="Montserrat"/>
                <a:cs typeface="Montserrat"/>
              </a:rPr>
              <a:t> </a:t>
            </a:r>
            <a:r>
              <a:rPr sz="700" spc="-35" dirty="0">
                <a:latin typeface="Montserrat"/>
                <a:cs typeface="Montserrat"/>
              </a:rPr>
              <a:t>mm</a:t>
            </a:r>
            <a:endParaRPr sz="700" dirty="0">
              <a:latin typeface="Montserrat"/>
              <a:cs typeface="Montserrat"/>
            </a:endParaRPr>
          </a:p>
          <a:p>
            <a:pPr marL="12700">
              <a:lnSpc>
                <a:spcPct val="100000"/>
              </a:lnSpc>
              <a:spcBef>
                <a:spcPts val="60"/>
              </a:spcBef>
            </a:pPr>
            <a:r>
              <a:rPr sz="700" dirty="0">
                <a:latin typeface="Montserrat"/>
                <a:cs typeface="Montserrat"/>
              </a:rPr>
              <a:t>12</a:t>
            </a:r>
            <a:r>
              <a:rPr lang="es-ES" sz="700" dirty="0">
                <a:latin typeface="Montserrat"/>
                <a:cs typeface="Montserrat"/>
              </a:rPr>
              <a:t>4</a:t>
            </a:r>
            <a:r>
              <a:rPr sz="700" dirty="0">
                <a:latin typeface="Montserrat"/>
                <a:cs typeface="Montserrat"/>
              </a:rPr>
              <a:t>.</a:t>
            </a:r>
            <a:r>
              <a:rPr lang="es-ES" sz="700" dirty="0">
                <a:latin typeface="Montserrat"/>
                <a:cs typeface="Montserrat"/>
              </a:rPr>
              <a:t>81 </a:t>
            </a:r>
            <a:r>
              <a:rPr sz="700" spc="-35" dirty="0">
                <a:latin typeface="Montserrat"/>
                <a:cs typeface="Montserrat"/>
              </a:rPr>
              <a:t>cc</a:t>
            </a:r>
            <a:endParaRPr sz="700" dirty="0">
              <a:latin typeface="Montserrat"/>
              <a:cs typeface="Montserrat"/>
            </a:endParaRPr>
          </a:p>
          <a:p>
            <a:pPr marL="12700">
              <a:lnSpc>
                <a:spcPct val="100000"/>
              </a:lnSpc>
              <a:spcBef>
                <a:spcPts val="60"/>
              </a:spcBef>
            </a:pPr>
            <a:r>
              <a:rPr sz="700" spc="-10" dirty="0">
                <a:latin typeface="Montserrat"/>
                <a:cs typeface="Montserrat"/>
              </a:rPr>
              <a:t>1</a:t>
            </a:r>
            <a:r>
              <a:rPr lang="es-ES" sz="700" spc="-10" dirty="0">
                <a:latin typeface="Montserrat"/>
                <a:cs typeface="Montserrat"/>
              </a:rPr>
              <a:t>500 </a:t>
            </a:r>
            <a:r>
              <a:rPr lang="es-ES" sz="700" u="sng" spc="-10" dirty="0">
                <a:latin typeface="Montserrat"/>
                <a:cs typeface="Montserrat"/>
              </a:rPr>
              <a:t>+</a:t>
            </a:r>
            <a:r>
              <a:rPr sz="700" spc="15" dirty="0">
                <a:latin typeface="Montserrat"/>
                <a:cs typeface="Montserrat"/>
              </a:rPr>
              <a:t> </a:t>
            </a:r>
            <a:r>
              <a:rPr sz="700" spc="-25" dirty="0">
                <a:latin typeface="Montserrat"/>
                <a:cs typeface="Montserrat"/>
              </a:rPr>
              <a:t>rpm</a:t>
            </a:r>
            <a:endParaRPr sz="700" dirty="0">
              <a:latin typeface="Montserrat"/>
              <a:cs typeface="Montserrat"/>
            </a:endParaRPr>
          </a:p>
          <a:p>
            <a:pPr marL="12700">
              <a:lnSpc>
                <a:spcPct val="100000"/>
              </a:lnSpc>
              <a:spcBef>
                <a:spcPts val="60"/>
              </a:spcBef>
            </a:pPr>
            <a:r>
              <a:rPr lang="es-ES" sz="700" spc="-10" dirty="0">
                <a:latin typeface="Montserrat"/>
                <a:cs typeface="Montserrat"/>
              </a:rPr>
              <a:t>10</a:t>
            </a:r>
            <a:r>
              <a:rPr sz="700" spc="-10" dirty="0">
                <a:latin typeface="Montserrat"/>
                <a:cs typeface="Montserrat"/>
              </a:rPr>
              <a:t>.</a:t>
            </a:r>
            <a:r>
              <a:rPr lang="es-ES" sz="700" spc="-10" dirty="0">
                <a:latin typeface="Montserrat"/>
                <a:cs typeface="Montserrat"/>
              </a:rPr>
              <a:t>0</a:t>
            </a:r>
            <a:r>
              <a:rPr sz="700" spc="-10" dirty="0">
                <a:latin typeface="Montserrat"/>
                <a:cs typeface="Montserrat"/>
              </a:rPr>
              <a:t>:1</a:t>
            </a:r>
            <a:endParaRPr sz="700" dirty="0">
              <a:latin typeface="Montserrat"/>
              <a:cs typeface="Montserrat"/>
            </a:endParaRPr>
          </a:p>
          <a:p>
            <a:pPr marL="12700">
              <a:lnSpc>
                <a:spcPct val="100000"/>
              </a:lnSpc>
              <a:spcBef>
                <a:spcPts val="60"/>
              </a:spcBef>
            </a:pPr>
            <a:r>
              <a:rPr lang="es-ES" sz="700" spc="-5" dirty="0">
                <a:latin typeface="Montserrat"/>
                <a:cs typeface="Montserrat"/>
              </a:rPr>
              <a:t>12.7</a:t>
            </a:r>
            <a:r>
              <a:rPr sz="700" spc="-5" dirty="0">
                <a:latin typeface="Montserrat"/>
                <a:cs typeface="Montserrat"/>
              </a:rPr>
              <a:t> </a:t>
            </a:r>
            <a:r>
              <a:rPr sz="700" dirty="0">
                <a:latin typeface="Montserrat"/>
                <a:cs typeface="Montserrat"/>
              </a:rPr>
              <a:t>HP @</a:t>
            </a:r>
            <a:r>
              <a:rPr sz="700" spc="-10" dirty="0">
                <a:latin typeface="Montserrat"/>
                <a:cs typeface="Montserrat"/>
              </a:rPr>
              <a:t> </a:t>
            </a:r>
            <a:r>
              <a:rPr sz="700" dirty="0">
                <a:latin typeface="Montserrat"/>
                <a:cs typeface="Montserrat"/>
              </a:rPr>
              <a:t>8000 </a:t>
            </a:r>
            <a:r>
              <a:rPr sz="700" spc="-25" dirty="0">
                <a:latin typeface="Montserrat"/>
                <a:cs typeface="Montserrat"/>
              </a:rPr>
              <a:t>rpm</a:t>
            </a:r>
            <a:endParaRPr sz="700" dirty="0">
              <a:latin typeface="Montserrat"/>
              <a:cs typeface="Montserrat"/>
            </a:endParaRPr>
          </a:p>
          <a:p>
            <a:pPr marL="12700">
              <a:lnSpc>
                <a:spcPct val="100000"/>
              </a:lnSpc>
              <a:spcBef>
                <a:spcPts val="60"/>
              </a:spcBef>
            </a:pPr>
            <a:r>
              <a:rPr sz="700" dirty="0">
                <a:latin typeface="Montserrat"/>
                <a:cs typeface="Montserrat"/>
              </a:rPr>
              <a:t>1</a:t>
            </a:r>
            <a:r>
              <a:rPr lang="es-ES" sz="700" dirty="0">
                <a:latin typeface="Montserrat"/>
                <a:cs typeface="Montserrat"/>
              </a:rPr>
              <a:t>1.5</a:t>
            </a:r>
            <a:r>
              <a:rPr sz="700" dirty="0">
                <a:latin typeface="Montserrat"/>
                <a:cs typeface="Montserrat"/>
              </a:rPr>
              <a:t> Nm</a:t>
            </a:r>
            <a:r>
              <a:rPr sz="700" spc="-5" dirty="0">
                <a:latin typeface="Montserrat"/>
                <a:cs typeface="Montserrat"/>
              </a:rPr>
              <a:t> </a:t>
            </a:r>
            <a:r>
              <a:rPr sz="700" dirty="0">
                <a:latin typeface="Montserrat"/>
                <a:cs typeface="Montserrat"/>
              </a:rPr>
              <a:t>@</a:t>
            </a:r>
            <a:r>
              <a:rPr sz="700" spc="-5" dirty="0">
                <a:latin typeface="Montserrat"/>
                <a:cs typeface="Montserrat"/>
              </a:rPr>
              <a:t> </a:t>
            </a:r>
            <a:r>
              <a:rPr lang="es-ES" sz="700" spc="-5" dirty="0">
                <a:latin typeface="Montserrat"/>
                <a:cs typeface="Montserrat"/>
              </a:rPr>
              <a:t>6</a:t>
            </a:r>
            <a:r>
              <a:rPr sz="700" dirty="0">
                <a:latin typeface="Montserrat"/>
                <a:cs typeface="Montserrat"/>
              </a:rPr>
              <a:t>500</a:t>
            </a:r>
            <a:r>
              <a:rPr sz="700" spc="-5" dirty="0">
                <a:latin typeface="Montserrat"/>
                <a:cs typeface="Montserrat"/>
              </a:rPr>
              <a:t> </a:t>
            </a:r>
            <a:r>
              <a:rPr sz="700" spc="-25" dirty="0">
                <a:latin typeface="Montserrat"/>
                <a:cs typeface="Montserrat"/>
              </a:rPr>
              <a:t>rpm</a:t>
            </a:r>
            <a:endParaRPr sz="700" dirty="0">
              <a:latin typeface="Montserrat"/>
              <a:cs typeface="Montserrat"/>
            </a:endParaRPr>
          </a:p>
        </p:txBody>
      </p:sp>
      <p:sp>
        <p:nvSpPr>
          <p:cNvPr id="7" name="object 7"/>
          <p:cNvSpPr txBox="1"/>
          <p:nvPr/>
        </p:nvSpPr>
        <p:spPr>
          <a:xfrm>
            <a:off x="259486" y="1286332"/>
            <a:ext cx="171958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Montserrat"/>
                <a:cs typeface="Montserrat"/>
              </a:rPr>
              <a:t>Sistema</a:t>
            </a:r>
            <a:r>
              <a:rPr sz="700" spc="-2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alimentación</a:t>
            </a:r>
            <a:r>
              <a:rPr sz="700" spc="430" dirty="0">
                <a:latin typeface="Montserrat"/>
                <a:cs typeface="Montserrat"/>
              </a:rPr>
              <a:t> </a:t>
            </a:r>
            <a:r>
              <a:rPr sz="700" spc="-10" dirty="0">
                <a:latin typeface="Montserrat"/>
                <a:cs typeface="Montserrat"/>
              </a:rPr>
              <a:t>Carburador</a:t>
            </a:r>
            <a:endParaRPr sz="700">
              <a:latin typeface="Montserrat"/>
              <a:cs typeface="Montserrat"/>
            </a:endParaRPr>
          </a:p>
        </p:txBody>
      </p:sp>
      <p:sp>
        <p:nvSpPr>
          <p:cNvPr id="8" name="object 8"/>
          <p:cNvSpPr txBox="1"/>
          <p:nvPr/>
        </p:nvSpPr>
        <p:spPr>
          <a:xfrm>
            <a:off x="1447038" y="1392707"/>
            <a:ext cx="1162812" cy="1181606"/>
          </a:xfrm>
          <a:prstGeom prst="rect">
            <a:avLst/>
          </a:prstGeom>
        </p:spPr>
        <p:txBody>
          <a:bodyPr vert="horz" wrap="square" lIns="0" tIns="20320" rIns="0" bIns="0" rtlCol="0">
            <a:spAutoFit/>
          </a:bodyPr>
          <a:lstStyle/>
          <a:p>
            <a:pPr marL="12700">
              <a:lnSpc>
                <a:spcPct val="100000"/>
              </a:lnSpc>
              <a:spcBef>
                <a:spcPts val="160"/>
              </a:spcBef>
            </a:pPr>
            <a:r>
              <a:rPr sz="700" dirty="0">
                <a:latin typeface="Montserrat"/>
                <a:cs typeface="Montserrat"/>
              </a:rPr>
              <a:t>BOSCH</a:t>
            </a:r>
            <a:r>
              <a:rPr sz="700" spc="-20" dirty="0">
                <a:latin typeface="Montserrat"/>
                <a:cs typeface="Montserrat"/>
              </a:rPr>
              <a:t> </a:t>
            </a:r>
            <a:r>
              <a:rPr sz="700" dirty="0">
                <a:latin typeface="Montserrat"/>
                <a:cs typeface="Montserrat"/>
              </a:rPr>
              <a:t>–</a:t>
            </a:r>
            <a:r>
              <a:rPr sz="700" spc="-10" dirty="0">
                <a:latin typeface="Montserrat"/>
                <a:cs typeface="Montserrat"/>
              </a:rPr>
              <a:t> </a:t>
            </a:r>
            <a:r>
              <a:rPr sz="700" spc="-20" dirty="0">
                <a:latin typeface="Montserrat"/>
                <a:cs typeface="Montserrat"/>
              </a:rPr>
              <a:t>UR5KC</a:t>
            </a:r>
            <a:r>
              <a:rPr lang="es-ES" sz="700" spc="-20" dirty="0">
                <a:latin typeface="Montserrat"/>
                <a:cs typeface="Montserrat"/>
              </a:rPr>
              <a:t>W</a:t>
            </a:r>
            <a:endParaRPr sz="700" dirty="0">
              <a:latin typeface="Montserrat"/>
              <a:cs typeface="Montserrat"/>
            </a:endParaRPr>
          </a:p>
          <a:p>
            <a:pPr marL="12700">
              <a:lnSpc>
                <a:spcPct val="100000"/>
              </a:lnSpc>
              <a:spcBef>
                <a:spcPts val="60"/>
              </a:spcBef>
            </a:pPr>
            <a:r>
              <a:rPr sz="700" dirty="0">
                <a:latin typeface="Montserrat"/>
                <a:cs typeface="Montserrat"/>
              </a:rPr>
              <a:t>0.</a:t>
            </a:r>
            <a:r>
              <a:rPr lang="es-ES" sz="700" dirty="0">
                <a:latin typeface="Montserrat"/>
                <a:cs typeface="Montserrat"/>
              </a:rPr>
              <a:t>9</a:t>
            </a:r>
            <a:r>
              <a:rPr sz="700" spc="-5" dirty="0">
                <a:latin typeface="Montserrat"/>
                <a:cs typeface="Montserrat"/>
              </a:rPr>
              <a:t> </a:t>
            </a:r>
            <a:r>
              <a:rPr sz="700" dirty="0">
                <a:latin typeface="Montserrat"/>
                <a:cs typeface="Montserrat"/>
              </a:rPr>
              <a:t>–</a:t>
            </a:r>
            <a:r>
              <a:rPr sz="700" spc="-5" dirty="0">
                <a:latin typeface="Montserrat"/>
                <a:cs typeface="Montserrat"/>
              </a:rPr>
              <a:t> </a:t>
            </a:r>
            <a:r>
              <a:rPr lang="es-ES" sz="700" spc="-5" dirty="0">
                <a:latin typeface="Montserrat"/>
                <a:cs typeface="Montserrat"/>
              </a:rPr>
              <a:t>1</a:t>
            </a:r>
            <a:r>
              <a:rPr sz="700" dirty="0">
                <a:latin typeface="Montserrat"/>
                <a:cs typeface="Montserrat"/>
              </a:rPr>
              <a:t>.</a:t>
            </a:r>
            <a:r>
              <a:rPr lang="es-ES" sz="700" dirty="0">
                <a:latin typeface="Montserrat"/>
                <a:cs typeface="Montserrat"/>
              </a:rPr>
              <a:t>0</a:t>
            </a:r>
            <a:r>
              <a:rPr sz="700" dirty="0">
                <a:latin typeface="Montserrat"/>
                <a:cs typeface="Montserrat"/>
              </a:rPr>
              <a:t> </a:t>
            </a:r>
            <a:r>
              <a:rPr sz="700" spc="-25" dirty="0">
                <a:latin typeface="Montserrat"/>
                <a:cs typeface="Montserrat"/>
              </a:rPr>
              <a:t>mm</a:t>
            </a:r>
            <a:endParaRPr sz="700" dirty="0">
              <a:latin typeface="Montserrat"/>
              <a:cs typeface="Montserrat"/>
            </a:endParaRPr>
          </a:p>
          <a:p>
            <a:pPr marL="12700" marR="5080">
              <a:lnSpc>
                <a:spcPct val="107100"/>
              </a:lnSpc>
            </a:pPr>
            <a:r>
              <a:rPr sz="700" dirty="0">
                <a:latin typeface="Montserrat"/>
                <a:cs typeface="Montserrat"/>
              </a:rPr>
              <a:t>Eléctrico</a:t>
            </a:r>
            <a:r>
              <a:rPr sz="700" spc="-20" dirty="0">
                <a:latin typeface="Montserrat"/>
                <a:cs typeface="Montserrat"/>
              </a:rPr>
              <a:t> </a:t>
            </a:r>
            <a:r>
              <a:rPr sz="700" dirty="0">
                <a:latin typeface="Montserrat"/>
                <a:cs typeface="Montserrat"/>
              </a:rPr>
              <a:t>y</a:t>
            </a:r>
            <a:r>
              <a:rPr sz="700" spc="-20" dirty="0">
                <a:latin typeface="Montserrat"/>
                <a:cs typeface="Montserrat"/>
              </a:rPr>
              <a:t> </a:t>
            </a:r>
            <a:r>
              <a:rPr sz="700" spc="-10" dirty="0">
                <a:latin typeface="Montserrat"/>
                <a:cs typeface="Montserrat"/>
              </a:rPr>
              <a:t>pedal</a:t>
            </a:r>
            <a:r>
              <a:rPr sz="700" spc="500" dirty="0">
                <a:latin typeface="Montserrat"/>
                <a:cs typeface="Montserrat"/>
              </a:rPr>
              <a:t> </a:t>
            </a:r>
            <a:r>
              <a:rPr sz="700" dirty="0" err="1">
                <a:latin typeface="Montserrat"/>
                <a:cs typeface="Montserrat"/>
              </a:rPr>
              <a:t>Mecánica</a:t>
            </a:r>
            <a:r>
              <a:rPr sz="700" dirty="0">
                <a:latin typeface="Montserrat"/>
                <a:cs typeface="Montserrat"/>
              </a:rPr>
              <a:t> </a:t>
            </a:r>
            <a:r>
              <a:rPr lang="es-ES" sz="700" dirty="0">
                <a:latin typeface="Montserrat"/>
                <a:cs typeface="Montserrat"/>
              </a:rPr>
              <a:t>5</a:t>
            </a:r>
            <a:r>
              <a:rPr sz="700" spc="-20" dirty="0">
                <a:latin typeface="Montserrat"/>
                <a:cs typeface="Montserrat"/>
              </a:rPr>
              <a:t> </a:t>
            </a:r>
            <a:r>
              <a:rPr sz="700" spc="-10" dirty="0" err="1">
                <a:latin typeface="Montserrat"/>
                <a:cs typeface="Montserrat"/>
              </a:rPr>
              <a:t>velocidades</a:t>
            </a:r>
            <a:r>
              <a:rPr sz="700" spc="500" dirty="0">
                <a:latin typeface="Montserrat"/>
                <a:cs typeface="Montserrat"/>
              </a:rPr>
              <a:t> </a:t>
            </a:r>
            <a:r>
              <a:rPr lang="es-ES" sz="700" spc="-10" dirty="0">
                <a:latin typeface="Montserrat"/>
                <a:cs typeface="Montserrat"/>
              </a:rPr>
              <a:t>1 </a:t>
            </a:r>
            <a:r>
              <a:rPr sz="700" spc="-10" dirty="0">
                <a:latin typeface="Montserrat"/>
                <a:cs typeface="Montserrat"/>
              </a:rPr>
              <a:t>a</a:t>
            </a:r>
            <a:r>
              <a:rPr lang="es-MX" sz="700" spc="-10" dirty="0">
                <a:latin typeface="Montserrat"/>
                <a:cs typeface="Montserrat"/>
              </a:rPr>
              <a:t>b</a:t>
            </a:r>
            <a:r>
              <a:rPr sz="700" spc="-10" dirty="0">
                <a:latin typeface="Montserrat"/>
                <a:cs typeface="Montserrat"/>
              </a:rPr>
              <a:t>a</a:t>
            </a:r>
            <a:r>
              <a:rPr lang="es-ES" sz="700" spc="-10" dirty="0" err="1">
                <a:latin typeface="Montserrat"/>
                <a:cs typeface="Montserrat"/>
              </a:rPr>
              <a:t>jo</a:t>
            </a:r>
            <a:r>
              <a:rPr lang="es-ES" sz="700" spc="-10" dirty="0">
                <a:latin typeface="Montserrat"/>
                <a:cs typeface="Montserrat"/>
              </a:rPr>
              <a:t> y 4 arriba</a:t>
            </a:r>
            <a:endParaRPr sz="700" dirty="0">
              <a:latin typeface="Montserrat"/>
              <a:cs typeface="Montserrat"/>
            </a:endParaRPr>
          </a:p>
          <a:p>
            <a:pPr marL="12700">
              <a:lnSpc>
                <a:spcPct val="100000"/>
              </a:lnSpc>
              <a:spcBef>
                <a:spcPts val="65"/>
              </a:spcBef>
            </a:pPr>
            <a:r>
              <a:rPr sz="700" spc="-20" dirty="0">
                <a:latin typeface="Montserrat"/>
                <a:cs typeface="Montserrat"/>
              </a:rPr>
              <a:t>Aire</a:t>
            </a:r>
            <a:endParaRPr sz="700" dirty="0">
              <a:latin typeface="Montserrat"/>
              <a:cs typeface="Montserrat"/>
            </a:endParaRPr>
          </a:p>
          <a:p>
            <a:pPr marL="12700" marR="216535">
              <a:lnSpc>
                <a:spcPct val="107100"/>
              </a:lnSpc>
            </a:pPr>
            <a:r>
              <a:rPr sz="700" dirty="0">
                <a:latin typeface="Montserrat"/>
                <a:cs typeface="Montserrat"/>
              </a:rPr>
              <a:t>Disco</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240 </a:t>
            </a:r>
            <a:r>
              <a:rPr sz="700" spc="-25" dirty="0">
                <a:latin typeface="Montserrat"/>
                <a:cs typeface="Montserrat"/>
              </a:rPr>
              <a:t>mm</a:t>
            </a:r>
            <a:r>
              <a:rPr sz="700" spc="500" dirty="0">
                <a:latin typeface="Montserrat"/>
                <a:cs typeface="Montserrat"/>
              </a:rPr>
              <a:t> </a:t>
            </a:r>
            <a:r>
              <a:rPr sz="700" dirty="0">
                <a:latin typeface="Montserrat"/>
                <a:cs typeface="Montserrat"/>
              </a:rPr>
              <a:t>Tambor</a:t>
            </a:r>
            <a:r>
              <a:rPr sz="700" spc="-1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1</a:t>
            </a:r>
            <a:r>
              <a:rPr lang="es-ES" sz="700" dirty="0">
                <a:latin typeface="Montserrat"/>
                <a:cs typeface="Montserrat"/>
              </a:rPr>
              <a:t>3</a:t>
            </a:r>
            <a:r>
              <a:rPr sz="700" dirty="0">
                <a:latin typeface="Montserrat"/>
                <a:cs typeface="Montserrat"/>
              </a:rPr>
              <a:t>0</a:t>
            </a:r>
            <a:r>
              <a:rPr sz="700" spc="-20" dirty="0">
                <a:latin typeface="Montserrat"/>
                <a:cs typeface="Montserrat"/>
              </a:rPr>
              <a:t> </a:t>
            </a:r>
            <a:r>
              <a:rPr sz="700" spc="-25" dirty="0">
                <a:latin typeface="Montserrat"/>
                <a:cs typeface="Montserrat"/>
              </a:rPr>
              <a:t>mm</a:t>
            </a:r>
            <a:r>
              <a:rPr sz="700" spc="500" dirty="0">
                <a:latin typeface="Montserrat"/>
                <a:cs typeface="Montserrat"/>
              </a:rPr>
              <a:t> </a:t>
            </a:r>
            <a:endParaRPr lang="es-ES" sz="700" spc="-10" dirty="0">
              <a:latin typeface="Montserrat"/>
              <a:cs typeface="Montserrat"/>
            </a:endParaRPr>
          </a:p>
          <a:p>
            <a:pPr marL="12700" marR="216535">
              <a:lnSpc>
                <a:spcPct val="107100"/>
              </a:lnSpc>
            </a:pPr>
            <a:r>
              <a:rPr lang="es-MX" sz="700" spc="-10" dirty="0">
                <a:latin typeface="Montserrat"/>
                <a:cs typeface="Montserrat"/>
              </a:rPr>
              <a:t>91 octanos o superior</a:t>
            </a:r>
            <a:endParaRPr sz="700" dirty="0">
              <a:latin typeface="Montserrat"/>
              <a:cs typeface="Montserrat"/>
            </a:endParaRPr>
          </a:p>
          <a:p>
            <a:pPr marL="12700">
              <a:lnSpc>
                <a:spcPct val="100000"/>
              </a:lnSpc>
              <a:spcBef>
                <a:spcPts val="60"/>
              </a:spcBef>
            </a:pPr>
            <a:r>
              <a:rPr sz="700" dirty="0">
                <a:latin typeface="Montserrat"/>
                <a:cs typeface="Montserrat"/>
              </a:rPr>
              <a:t>1</a:t>
            </a:r>
            <a:r>
              <a:rPr lang="es-ES" sz="700" dirty="0">
                <a:latin typeface="Montserrat"/>
                <a:cs typeface="Montserrat"/>
              </a:rPr>
              <a:t>0 litros</a:t>
            </a:r>
            <a:endParaRPr sz="700" dirty="0">
              <a:latin typeface="Montserrat"/>
              <a:cs typeface="Montserrat"/>
            </a:endParaRPr>
          </a:p>
        </p:txBody>
      </p:sp>
      <p:sp>
        <p:nvSpPr>
          <p:cNvPr id="9" name="object 9"/>
          <p:cNvSpPr txBox="1"/>
          <p:nvPr/>
        </p:nvSpPr>
        <p:spPr>
          <a:xfrm>
            <a:off x="1447038" y="2764942"/>
            <a:ext cx="436245" cy="489878"/>
          </a:xfrm>
          <a:prstGeom prst="rect">
            <a:avLst/>
          </a:prstGeom>
        </p:spPr>
        <p:txBody>
          <a:bodyPr vert="horz" wrap="square" lIns="0" tIns="20320" rIns="0" bIns="0" rtlCol="0">
            <a:spAutoFit/>
          </a:bodyPr>
          <a:lstStyle/>
          <a:p>
            <a:pPr marL="12700">
              <a:lnSpc>
                <a:spcPct val="100000"/>
              </a:lnSpc>
              <a:spcBef>
                <a:spcPts val="160"/>
              </a:spcBef>
            </a:pPr>
            <a:r>
              <a:rPr sz="700" dirty="0">
                <a:latin typeface="Montserrat"/>
                <a:cs typeface="Montserrat"/>
              </a:rPr>
              <a:t>20</a:t>
            </a:r>
            <a:r>
              <a:rPr lang="es-ES" sz="700" dirty="0">
                <a:latin typeface="Montserrat"/>
                <a:cs typeface="Montserrat"/>
              </a:rPr>
              <a:t>67</a:t>
            </a:r>
            <a:r>
              <a:rPr sz="700" spc="-5" dirty="0">
                <a:latin typeface="Montserrat"/>
                <a:cs typeface="Montserrat"/>
              </a:rPr>
              <a:t> </a:t>
            </a:r>
            <a:r>
              <a:rPr sz="700" spc="-25" dirty="0">
                <a:latin typeface="Montserrat"/>
                <a:cs typeface="Montserrat"/>
              </a:rPr>
              <a:t>mm</a:t>
            </a:r>
            <a:endParaRPr sz="700" dirty="0">
              <a:latin typeface="Montserrat"/>
              <a:cs typeface="Montserrat"/>
            </a:endParaRPr>
          </a:p>
          <a:p>
            <a:pPr marL="12700">
              <a:lnSpc>
                <a:spcPct val="100000"/>
              </a:lnSpc>
              <a:spcBef>
                <a:spcPts val="60"/>
              </a:spcBef>
            </a:pPr>
            <a:r>
              <a:rPr sz="700" dirty="0">
                <a:latin typeface="Montserrat"/>
                <a:cs typeface="Montserrat"/>
              </a:rPr>
              <a:t>10</a:t>
            </a:r>
            <a:r>
              <a:rPr lang="es-ES" sz="700" dirty="0">
                <a:latin typeface="Montserrat"/>
                <a:cs typeface="Montserrat"/>
              </a:rPr>
              <a:t>28</a:t>
            </a:r>
            <a:r>
              <a:rPr sz="700" spc="-25" dirty="0">
                <a:latin typeface="Montserrat"/>
                <a:cs typeface="Montserrat"/>
              </a:rPr>
              <a:t>mm</a:t>
            </a:r>
            <a:endParaRPr sz="700" dirty="0">
              <a:latin typeface="Montserrat"/>
              <a:cs typeface="Montserrat"/>
            </a:endParaRPr>
          </a:p>
          <a:p>
            <a:pPr marL="12700">
              <a:lnSpc>
                <a:spcPct val="100000"/>
              </a:lnSpc>
              <a:spcBef>
                <a:spcPts val="60"/>
              </a:spcBef>
            </a:pPr>
            <a:r>
              <a:rPr sz="700" dirty="0">
                <a:latin typeface="Montserrat"/>
                <a:cs typeface="Montserrat"/>
              </a:rPr>
              <a:t>7</a:t>
            </a:r>
            <a:r>
              <a:rPr lang="es-ES" sz="700" dirty="0">
                <a:latin typeface="Montserrat"/>
                <a:cs typeface="Montserrat"/>
              </a:rPr>
              <a:t>67</a:t>
            </a:r>
            <a:r>
              <a:rPr sz="700" spc="5" dirty="0">
                <a:latin typeface="Montserrat"/>
                <a:cs typeface="Montserrat"/>
              </a:rPr>
              <a:t> </a:t>
            </a:r>
            <a:r>
              <a:rPr sz="700" spc="-25" dirty="0">
                <a:latin typeface="Montserrat"/>
                <a:cs typeface="Montserrat"/>
              </a:rPr>
              <a:t>mm</a:t>
            </a:r>
            <a:endParaRPr sz="700" dirty="0">
              <a:latin typeface="Montserrat"/>
              <a:cs typeface="Montserrat"/>
            </a:endParaRPr>
          </a:p>
          <a:p>
            <a:pPr marL="12700">
              <a:lnSpc>
                <a:spcPct val="100000"/>
              </a:lnSpc>
              <a:spcBef>
                <a:spcPts val="60"/>
              </a:spcBef>
            </a:pPr>
            <a:r>
              <a:rPr sz="700" dirty="0">
                <a:latin typeface="Montserrat"/>
                <a:cs typeface="Montserrat"/>
              </a:rPr>
              <a:t>1</a:t>
            </a:r>
            <a:r>
              <a:rPr lang="es-ES" sz="700" dirty="0">
                <a:latin typeface="Montserrat"/>
                <a:cs typeface="Montserrat"/>
              </a:rPr>
              <a:t>326</a:t>
            </a:r>
            <a:r>
              <a:rPr sz="700" spc="-5" dirty="0">
                <a:latin typeface="Montserrat"/>
                <a:cs typeface="Montserrat"/>
              </a:rPr>
              <a:t> </a:t>
            </a:r>
            <a:r>
              <a:rPr sz="700" spc="-25" dirty="0">
                <a:latin typeface="Montserrat"/>
                <a:cs typeface="Montserrat"/>
              </a:rPr>
              <a:t>mm</a:t>
            </a:r>
            <a:endParaRPr sz="700" dirty="0">
              <a:latin typeface="Montserrat"/>
              <a:cs typeface="Montserrat"/>
            </a:endParaRPr>
          </a:p>
        </p:txBody>
      </p:sp>
      <p:sp>
        <p:nvSpPr>
          <p:cNvPr id="10" name="object 10"/>
          <p:cNvSpPr txBox="1"/>
          <p:nvPr/>
        </p:nvSpPr>
        <p:spPr>
          <a:xfrm>
            <a:off x="2634488" y="477291"/>
            <a:ext cx="1082675" cy="826769"/>
          </a:xfrm>
          <a:prstGeom prst="rect">
            <a:avLst/>
          </a:prstGeom>
        </p:spPr>
        <p:txBody>
          <a:bodyPr vert="horz" wrap="square" lIns="0" tIns="12700" rIns="0" bIns="0" rtlCol="0">
            <a:spAutoFit/>
          </a:bodyPr>
          <a:lstStyle/>
          <a:p>
            <a:pPr marL="12700" marR="59690">
              <a:lnSpc>
                <a:spcPct val="107300"/>
              </a:lnSpc>
              <a:spcBef>
                <a:spcPts val="100"/>
              </a:spcBef>
            </a:pPr>
            <a:r>
              <a:rPr sz="700" dirty="0">
                <a:latin typeface="Montserrat"/>
                <a:cs typeface="Montserrat"/>
              </a:rPr>
              <a:t>Altura </a:t>
            </a:r>
            <a:r>
              <a:rPr sz="700" spc="-10" dirty="0">
                <a:latin typeface="Montserrat"/>
                <a:cs typeface="Montserrat"/>
              </a:rPr>
              <a:t>mínima</a:t>
            </a:r>
            <a:r>
              <a:rPr sz="700" spc="-25" dirty="0">
                <a:latin typeface="Montserrat"/>
                <a:cs typeface="Montserrat"/>
              </a:rPr>
              <a:t> </a:t>
            </a:r>
            <a:r>
              <a:rPr sz="700" dirty="0">
                <a:latin typeface="Montserrat"/>
                <a:cs typeface="Montserrat"/>
              </a:rPr>
              <a:t>al</a:t>
            </a:r>
            <a:r>
              <a:rPr sz="700" spc="15" dirty="0">
                <a:latin typeface="Montserrat"/>
                <a:cs typeface="Montserrat"/>
              </a:rPr>
              <a:t> </a:t>
            </a:r>
            <a:r>
              <a:rPr sz="700" spc="-10" dirty="0">
                <a:latin typeface="Montserrat"/>
                <a:cs typeface="Montserrat"/>
              </a:rPr>
              <a:t>suelo</a:t>
            </a:r>
            <a:r>
              <a:rPr sz="700" spc="500" dirty="0">
                <a:latin typeface="Montserrat"/>
                <a:cs typeface="Montserrat"/>
              </a:rPr>
              <a:t> </a:t>
            </a:r>
            <a:r>
              <a:rPr sz="700" dirty="0">
                <a:latin typeface="Montserrat"/>
                <a:cs typeface="Montserrat"/>
              </a:rPr>
              <a:t>Llanta</a:t>
            </a:r>
            <a:r>
              <a:rPr sz="700" spc="-20" dirty="0">
                <a:latin typeface="Montserrat"/>
                <a:cs typeface="Montserrat"/>
              </a:rPr>
              <a:t> </a:t>
            </a:r>
            <a:r>
              <a:rPr sz="700" spc="-10" dirty="0">
                <a:latin typeface="Montserrat"/>
                <a:cs typeface="Montserrat"/>
              </a:rPr>
              <a:t>delantera</a:t>
            </a:r>
            <a:r>
              <a:rPr sz="700" spc="500" dirty="0">
                <a:latin typeface="Montserrat"/>
                <a:cs typeface="Montserrat"/>
              </a:rPr>
              <a:t> </a:t>
            </a:r>
            <a:r>
              <a:rPr sz="700" dirty="0">
                <a:latin typeface="Montserrat"/>
                <a:cs typeface="Montserrat"/>
              </a:rPr>
              <a:t>Llanta</a:t>
            </a:r>
            <a:r>
              <a:rPr sz="700" spc="-20" dirty="0">
                <a:latin typeface="Montserrat"/>
                <a:cs typeface="Montserrat"/>
              </a:rPr>
              <a:t> </a:t>
            </a:r>
            <a:r>
              <a:rPr sz="700" spc="-10" dirty="0">
                <a:latin typeface="Montserrat"/>
                <a:cs typeface="Montserrat"/>
              </a:rPr>
              <a:t>trasera</a:t>
            </a:r>
            <a:endParaRPr sz="700">
              <a:latin typeface="Montserrat"/>
              <a:cs typeface="Montserrat"/>
            </a:endParaRPr>
          </a:p>
          <a:p>
            <a:pPr marL="12700" marR="5080">
              <a:lnSpc>
                <a:spcPct val="1071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delantera</a:t>
            </a:r>
            <a:r>
              <a:rPr sz="700" spc="500" dirty="0">
                <a:latin typeface="Montserrat"/>
                <a:cs typeface="Montserrat"/>
              </a:rPr>
              <a:t> </a:t>
            </a: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r>
              <a:rPr sz="700" spc="500" dirty="0">
                <a:latin typeface="Montserrat"/>
                <a:cs typeface="Montserrat"/>
              </a:rPr>
              <a:t> </a:t>
            </a: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r>
              <a:rPr sz="700" spc="500" dirty="0">
                <a:latin typeface="Montserrat"/>
                <a:cs typeface="Montserrat"/>
              </a:rPr>
              <a:t> </a:t>
            </a:r>
            <a:r>
              <a:rPr sz="700" dirty="0">
                <a:latin typeface="Montserrat"/>
                <a:cs typeface="Montserrat"/>
              </a:rPr>
              <a:t>(con</a:t>
            </a:r>
            <a:r>
              <a:rPr sz="700" spc="-10" dirty="0">
                <a:latin typeface="Montserrat"/>
                <a:cs typeface="Montserrat"/>
              </a:rPr>
              <a:t> acompañante)</a:t>
            </a:r>
            <a:endParaRPr sz="700">
              <a:latin typeface="Montserrat"/>
              <a:cs typeface="Montserrat"/>
            </a:endParaRPr>
          </a:p>
        </p:txBody>
      </p:sp>
      <p:sp>
        <p:nvSpPr>
          <p:cNvPr id="11" name="object 11"/>
          <p:cNvSpPr txBox="1"/>
          <p:nvPr/>
        </p:nvSpPr>
        <p:spPr>
          <a:xfrm>
            <a:off x="2634488" y="1392707"/>
            <a:ext cx="1058545" cy="1401538"/>
          </a:xfrm>
          <a:prstGeom prst="rect">
            <a:avLst/>
          </a:prstGeom>
        </p:spPr>
        <p:txBody>
          <a:bodyPr vert="horz" wrap="square" lIns="0" tIns="12700" rIns="0" bIns="0" rtlCol="0">
            <a:spAutoFit/>
          </a:bodyPr>
          <a:lstStyle/>
          <a:p>
            <a:pPr marL="12700" marR="236854">
              <a:lnSpc>
                <a:spcPct val="107200"/>
              </a:lnSpc>
              <a:spcBef>
                <a:spcPts val="100"/>
              </a:spcBef>
            </a:pPr>
            <a:r>
              <a:rPr sz="700" b="1" dirty="0">
                <a:latin typeface="Montserrat"/>
                <a:cs typeface="Montserrat"/>
              </a:rPr>
              <a:t>Sistema</a:t>
            </a:r>
            <a:r>
              <a:rPr sz="700" b="1" spc="-25" dirty="0">
                <a:latin typeface="Montserrat"/>
                <a:cs typeface="Montserrat"/>
              </a:rPr>
              <a:t> </a:t>
            </a:r>
            <a:r>
              <a:rPr sz="700" b="1" spc="-10" dirty="0">
                <a:latin typeface="Montserrat"/>
                <a:cs typeface="Montserrat"/>
              </a:rPr>
              <a:t>eléctrico</a:t>
            </a:r>
            <a:r>
              <a:rPr sz="700" b="1" spc="500" dirty="0">
                <a:latin typeface="Montserrat"/>
                <a:cs typeface="Montserrat"/>
              </a:rPr>
              <a:t> </a:t>
            </a:r>
            <a:r>
              <a:rPr sz="700" dirty="0">
                <a:latin typeface="Montserrat"/>
                <a:cs typeface="Montserrat"/>
              </a:rPr>
              <a:t>Lámpara</a:t>
            </a:r>
            <a:r>
              <a:rPr sz="700" spc="-35" dirty="0">
                <a:latin typeface="Montserrat"/>
                <a:cs typeface="Montserrat"/>
              </a:rPr>
              <a:t> </a:t>
            </a:r>
            <a:r>
              <a:rPr sz="700" spc="-10" dirty="0">
                <a:latin typeface="Montserrat"/>
                <a:cs typeface="Montserrat"/>
              </a:rPr>
              <a:t>frontal</a:t>
            </a:r>
            <a:r>
              <a:rPr sz="700" spc="500" dirty="0">
                <a:latin typeface="Montserrat"/>
                <a:cs typeface="Montserrat"/>
              </a:rPr>
              <a:t> </a:t>
            </a:r>
            <a:r>
              <a:rPr sz="700" dirty="0">
                <a:latin typeface="Montserrat"/>
                <a:cs typeface="Montserrat"/>
              </a:rPr>
              <a:t>Luz cola</a:t>
            </a:r>
            <a:r>
              <a:rPr sz="700" spc="-15" dirty="0">
                <a:latin typeface="Montserrat"/>
                <a:cs typeface="Montserrat"/>
              </a:rPr>
              <a:t> </a:t>
            </a:r>
            <a:r>
              <a:rPr sz="700" spc="-10" dirty="0">
                <a:latin typeface="Montserrat"/>
                <a:cs typeface="Montserrat"/>
              </a:rPr>
              <a:t>/Stop</a:t>
            </a:r>
            <a:r>
              <a:rPr sz="700" spc="500" dirty="0">
                <a:latin typeface="Montserrat"/>
                <a:cs typeface="Montserrat"/>
              </a:rPr>
              <a:t> </a:t>
            </a:r>
            <a:r>
              <a:rPr sz="700" spc="-10" dirty="0">
                <a:latin typeface="Montserrat"/>
                <a:cs typeface="Montserrat"/>
              </a:rPr>
              <a:t>Direccionales</a:t>
            </a:r>
            <a:r>
              <a:rPr sz="700" spc="500" dirty="0">
                <a:latin typeface="Montserrat"/>
                <a:cs typeface="Montserrat"/>
              </a:rPr>
              <a:t> </a:t>
            </a:r>
            <a:r>
              <a:rPr sz="700" dirty="0">
                <a:latin typeface="Montserrat"/>
                <a:cs typeface="Montserrat"/>
              </a:rPr>
              <a:t>Indicador</a:t>
            </a:r>
            <a:r>
              <a:rPr sz="700" spc="-35" dirty="0">
                <a:latin typeface="Montserrat"/>
                <a:cs typeface="Montserrat"/>
              </a:rPr>
              <a:t> </a:t>
            </a:r>
            <a:r>
              <a:rPr sz="700" spc="-10" dirty="0">
                <a:latin typeface="Montserrat"/>
                <a:cs typeface="Montserrat"/>
              </a:rPr>
              <a:t>neutra</a:t>
            </a:r>
            <a:r>
              <a:rPr sz="700" spc="500" dirty="0">
                <a:latin typeface="Montserrat"/>
                <a:cs typeface="Montserrat"/>
              </a:rPr>
              <a:t> </a:t>
            </a:r>
            <a:r>
              <a:rPr sz="700" spc="-10" dirty="0">
                <a:latin typeface="Montserrat"/>
                <a:cs typeface="Montserrat"/>
              </a:rPr>
              <a:t>Indicador</a:t>
            </a:r>
            <a:r>
              <a:rPr sz="700" spc="40" dirty="0">
                <a:latin typeface="Montserrat"/>
                <a:cs typeface="Montserrat"/>
              </a:rPr>
              <a:t> </a:t>
            </a:r>
            <a:r>
              <a:rPr sz="700" spc="-10" dirty="0">
                <a:latin typeface="Montserrat"/>
                <a:cs typeface="Montserrat"/>
              </a:rPr>
              <a:t>altas</a:t>
            </a:r>
            <a:endParaRPr sz="700" dirty="0">
              <a:latin typeface="Montserrat"/>
              <a:cs typeface="Montserrat"/>
            </a:endParaRPr>
          </a:p>
          <a:p>
            <a:pPr marL="12700" marR="5080">
              <a:lnSpc>
                <a:spcPct val="1071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direccionales</a:t>
            </a:r>
            <a:r>
              <a:rPr sz="700" spc="500" dirty="0">
                <a:latin typeface="Montserrat"/>
                <a:cs typeface="Montserrat"/>
              </a:rPr>
              <a:t> </a:t>
            </a:r>
            <a:r>
              <a:rPr sz="700" spc="-10" dirty="0">
                <a:latin typeface="Montserrat"/>
                <a:cs typeface="Montserrat"/>
              </a:rPr>
              <a:t>Velocímetro</a:t>
            </a:r>
            <a:endParaRPr sz="700" dirty="0">
              <a:latin typeface="Montserrat"/>
              <a:cs typeface="Montserrat"/>
            </a:endParaRPr>
          </a:p>
          <a:p>
            <a:pPr marL="12700" marR="593725">
              <a:lnSpc>
                <a:spcPct val="107100"/>
              </a:lnSpc>
            </a:pPr>
            <a:r>
              <a:rPr lang="es-ES" sz="700" spc="-20" dirty="0">
                <a:latin typeface="Montserrat"/>
                <a:cs typeface="Montserrat"/>
              </a:rPr>
              <a:t>Claxon</a:t>
            </a:r>
            <a:r>
              <a:rPr sz="700" spc="500" dirty="0">
                <a:latin typeface="Montserrat"/>
                <a:cs typeface="Montserrat"/>
              </a:rPr>
              <a:t> </a:t>
            </a:r>
            <a:r>
              <a:rPr sz="700" spc="-10" dirty="0">
                <a:latin typeface="Montserrat"/>
                <a:cs typeface="Montserrat"/>
              </a:rPr>
              <a:t>Batería</a:t>
            </a:r>
            <a:r>
              <a:rPr sz="700" spc="500" dirty="0">
                <a:latin typeface="Montserrat"/>
                <a:cs typeface="Montserrat"/>
              </a:rPr>
              <a:t> </a:t>
            </a:r>
            <a:r>
              <a:rPr sz="700" dirty="0">
                <a:latin typeface="Montserrat"/>
                <a:cs typeface="Montserrat"/>
              </a:rPr>
              <a:t>Peso</a:t>
            </a:r>
            <a:r>
              <a:rPr sz="700" spc="-20" dirty="0">
                <a:latin typeface="Montserrat"/>
                <a:cs typeface="Montserrat"/>
              </a:rPr>
              <a:t> neto</a:t>
            </a:r>
            <a:endParaRPr sz="700" dirty="0">
              <a:latin typeface="Montserrat"/>
              <a:cs typeface="Montserrat"/>
            </a:endParaRPr>
          </a:p>
          <a:p>
            <a:pPr marL="12700">
              <a:lnSpc>
                <a:spcPct val="100000"/>
              </a:lnSpc>
              <a:spcBef>
                <a:spcPts val="60"/>
              </a:spcBef>
            </a:pPr>
            <a:r>
              <a:rPr sz="700" dirty="0">
                <a:latin typeface="Montserrat"/>
                <a:cs typeface="Montserrat"/>
              </a:rPr>
              <a:t>Capacidad</a:t>
            </a:r>
            <a:r>
              <a:rPr sz="700" spc="-20" dirty="0">
                <a:latin typeface="Montserrat"/>
                <a:cs typeface="Montserrat"/>
              </a:rPr>
              <a:t> </a:t>
            </a:r>
            <a:r>
              <a:rPr sz="700" dirty="0">
                <a:latin typeface="Montserrat"/>
                <a:cs typeface="Montserrat"/>
              </a:rPr>
              <a:t>de</a:t>
            </a:r>
            <a:r>
              <a:rPr sz="700" spc="-30" dirty="0">
                <a:latin typeface="Montserrat"/>
                <a:cs typeface="Montserrat"/>
              </a:rPr>
              <a:t> </a:t>
            </a:r>
            <a:r>
              <a:rPr sz="700" spc="-20" dirty="0">
                <a:latin typeface="Montserrat"/>
                <a:cs typeface="Montserrat"/>
              </a:rPr>
              <a:t>carga</a:t>
            </a:r>
            <a:endParaRPr sz="700" dirty="0">
              <a:latin typeface="Montserrat"/>
              <a:cs typeface="Montserrat"/>
            </a:endParaRPr>
          </a:p>
        </p:txBody>
      </p:sp>
      <p:sp>
        <p:nvSpPr>
          <p:cNvPr id="12" name="object 12"/>
          <p:cNvSpPr txBox="1"/>
          <p:nvPr/>
        </p:nvSpPr>
        <p:spPr>
          <a:xfrm>
            <a:off x="3820414" y="477291"/>
            <a:ext cx="999236" cy="740459"/>
          </a:xfrm>
          <a:prstGeom prst="rect">
            <a:avLst/>
          </a:prstGeom>
        </p:spPr>
        <p:txBody>
          <a:bodyPr vert="horz" wrap="square" lIns="0" tIns="12700" rIns="0" bIns="0" rtlCol="0">
            <a:spAutoFit/>
          </a:bodyPr>
          <a:lstStyle/>
          <a:p>
            <a:pPr marL="12700" marR="86360">
              <a:lnSpc>
                <a:spcPct val="107500"/>
              </a:lnSpc>
              <a:spcBef>
                <a:spcPts val="100"/>
              </a:spcBef>
            </a:pPr>
            <a:r>
              <a:rPr sz="700" dirty="0">
                <a:latin typeface="Montserrat"/>
                <a:cs typeface="Montserrat"/>
              </a:rPr>
              <a:t>1</a:t>
            </a:r>
            <a:r>
              <a:rPr lang="es-ES" sz="700" dirty="0">
                <a:latin typeface="Montserrat"/>
                <a:cs typeface="Montserrat"/>
              </a:rPr>
              <a:t>81</a:t>
            </a:r>
            <a:r>
              <a:rPr sz="700" spc="-5" dirty="0">
                <a:latin typeface="Montserrat"/>
                <a:cs typeface="Montserrat"/>
              </a:rPr>
              <a:t> </a:t>
            </a:r>
            <a:r>
              <a:rPr sz="700" spc="-25" dirty="0">
                <a:latin typeface="Montserrat"/>
                <a:cs typeface="Montserrat"/>
              </a:rPr>
              <a:t>mm</a:t>
            </a:r>
            <a:r>
              <a:rPr sz="700" spc="500" dirty="0">
                <a:latin typeface="Montserrat"/>
                <a:cs typeface="Montserrat"/>
              </a:rPr>
              <a:t> </a:t>
            </a:r>
            <a:endParaRPr lang="es-ES" sz="700" spc="500" dirty="0">
              <a:latin typeface="Montserrat"/>
              <a:cs typeface="Montserrat"/>
            </a:endParaRPr>
          </a:p>
          <a:p>
            <a:pPr marL="12700" marR="86360">
              <a:lnSpc>
                <a:spcPct val="107500"/>
              </a:lnSpc>
              <a:spcBef>
                <a:spcPts val="100"/>
              </a:spcBef>
            </a:pPr>
            <a:r>
              <a:rPr lang="es-ES" sz="700" spc="-10" dirty="0">
                <a:latin typeface="Montserrat"/>
                <a:cs typeface="Montserrat"/>
              </a:rPr>
              <a:t>80/100</a:t>
            </a:r>
            <a:r>
              <a:rPr sz="700" spc="-10" dirty="0">
                <a:latin typeface="Montserrat"/>
                <a:cs typeface="Montserrat"/>
              </a:rPr>
              <a:t>-</a:t>
            </a:r>
            <a:r>
              <a:rPr sz="700" spc="-25" dirty="0">
                <a:latin typeface="Montserrat"/>
                <a:cs typeface="Montserrat"/>
              </a:rPr>
              <a:t>R17</a:t>
            </a:r>
            <a:r>
              <a:rPr lang="es-ES" sz="700" spc="-25" dirty="0">
                <a:latin typeface="Montserrat"/>
                <a:cs typeface="Montserrat"/>
              </a:rPr>
              <a:t> </a:t>
            </a:r>
            <a:r>
              <a:rPr lang="es-ES" sz="700" spc="-25" dirty="0" err="1">
                <a:latin typeface="Montserrat"/>
                <a:cs typeface="Montserrat"/>
              </a:rPr>
              <a:t>Tubeless</a:t>
            </a:r>
            <a:endParaRPr sz="700" dirty="0">
              <a:latin typeface="Montserrat"/>
              <a:cs typeface="Montserrat"/>
            </a:endParaRPr>
          </a:p>
          <a:p>
            <a:pPr marL="12700">
              <a:lnSpc>
                <a:spcPct val="100000"/>
              </a:lnSpc>
              <a:spcBef>
                <a:spcPts val="60"/>
              </a:spcBef>
            </a:pPr>
            <a:r>
              <a:rPr lang="es-ES" sz="700" spc="-10" dirty="0">
                <a:latin typeface="Montserrat"/>
                <a:cs typeface="Montserrat"/>
              </a:rPr>
              <a:t>10</a:t>
            </a:r>
            <a:r>
              <a:rPr sz="700" spc="-10" dirty="0">
                <a:latin typeface="Montserrat"/>
                <a:cs typeface="Montserrat"/>
              </a:rPr>
              <a:t>0/90-</a:t>
            </a:r>
            <a:r>
              <a:rPr sz="700" spc="-25" dirty="0">
                <a:latin typeface="Montserrat"/>
                <a:cs typeface="Montserrat"/>
              </a:rPr>
              <a:t>R17</a:t>
            </a:r>
            <a:r>
              <a:rPr lang="es-ES" sz="700" spc="-25" dirty="0">
                <a:latin typeface="Montserrat"/>
                <a:cs typeface="Montserrat"/>
              </a:rPr>
              <a:t> </a:t>
            </a:r>
            <a:r>
              <a:rPr lang="es-ES" sz="700" spc="-25" dirty="0" err="1">
                <a:latin typeface="Montserrat"/>
                <a:cs typeface="Montserrat"/>
              </a:rPr>
              <a:t>Tubeless</a:t>
            </a:r>
            <a:endParaRPr sz="700" dirty="0">
              <a:latin typeface="Montserrat"/>
              <a:cs typeface="Montserrat"/>
            </a:endParaRPr>
          </a:p>
          <a:p>
            <a:pPr marL="12700">
              <a:lnSpc>
                <a:spcPct val="100000"/>
              </a:lnSpc>
              <a:spcBef>
                <a:spcPts val="60"/>
              </a:spcBef>
            </a:pPr>
            <a:r>
              <a:rPr sz="700" dirty="0">
                <a:latin typeface="Montserrat"/>
                <a:cs typeface="Montserrat"/>
              </a:rPr>
              <a:t>25 </a:t>
            </a:r>
            <a:r>
              <a:rPr sz="700" spc="-25" dirty="0">
                <a:latin typeface="Montserrat"/>
                <a:cs typeface="Montserrat"/>
              </a:rPr>
              <a:t>psi</a:t>
            </a:r>
            <a:endParaRPr sz="700" dirty="0">
              <a:latin typeface="Montserrat"/>
              <a:cs typeface="Montserrat"/>
            </a:endParaRPr>
          </a:p>
          <a:p>
            <a:pPr marL="12700">
              <a:lnSpc>
                <a:spcPct val="100000"/>
              </a:lnSpc>
              <a:spcBef>
                <a:spcPts val="60"/>
              </a:spcBef>
            </a:pPr>
            <a:r>
              <a:rPr lang="es-ES" sz="700" spc="-5" dirty="0">
                <a:latin typeface="Montserrat"/>
                <a:cs typeface="Montserrat"/>
              </a:rPr>
              <a:t>28</a:t>
            </a:r>
            <a:r>
              <a:rPr sz="700" spc="-5" dirty="0">
                <a:latin typeface="Montserrat"/>
                <a:cs typeface="Montserrat"/>
              </a:rPr>
              <a:t> </a:t>
            </a:r>
            <a:r>
              <a:rPr sz="700" spc="-25" dirty="0">
                <a:latin typeface="Montserrat"/>
                <a:cs typeface="Montserrat"/>
              </a:rPr>
              <a:t>psi</a:t>
            </a:r>
            <a:endParaRPr sz="700" dirty="0">
              <a:latin typeface="Montserrat"/>
              <a:cs typeface="Montserrat"/>
            </a:endParaRPr>
          </a:p>
          <a:p>
            <a:pPr marL="12700">
              <a:lnSpc>
                <a:spcPct val="100000"/>
              </a:lnSpc>
              <a:spcBef>
                <a:spcPts val="60"/>
              </a:spcBef>
            </a:pPr>
            <a:r>
              <a:rPr sz="700" dirty="0">
                <a:latin typeface="Montserrat"/>
                <a:cs typeface="Montserrat"/>
              </a:rPr>
              <a:t>3</a:t>
            </a:r>
            <a:r>
              <a:rPr lang="es-ES" sz="700" dirty="0">
                <a:latin typeface="Montserrat"/>
                <a:cs typeface="Montserrat"/>
              </a:rPr>
              <a:t>2</a:t>
            </a:r>
            <a:r>
              <a:rPr sz="700" spc="-5" dirty="0">
                <a:latin typeface="Montserrat"/>
                <a:cs typeface="Montserrat"/>
              </a:rPr>
              <a:t> </a:t>
            </a:r>
            <a:r>
              <a:rPr sz="700" spc="-25" dirty="0">
                <a:latin typeface="Montserrat"/>
                <a:cs typeface="Montserrat"/>
              </a:rPr>
              <a:t>psi</a:t>
            </a:r>
            <a:endParaRPr sz="700" dirty="0">
              <a:latin typeface="Montserrat"/>
              <a:cs typeface="Montserrat"/>
            </a:endParaRPr>
          </a:p>
        </p:txBody>
      </p:sp>
      <p:sp>
        <p:nvSpPr>
          <p:cNvPr id="13" name="object 13"/>
          <p:cNvSpPr txBox="1"/>
          <p:nvPr/>
        </p:nvSpPr>
        <p:spPr>
          <a:xfrm>
            <a:off x="3820414" y="1507007"/>
            <a:ext cx="923036" cy="1296893"/>
          </a:xfrm>
          <a:prstGeom prst="rect">
            <a:avLst/>
          </a:prstGeom>
        </p:spPr>
        <p:txBody>
          <a:bodyPr vert="horz" wrap="square" lIns="0" tIns="20320" rIns="0" bIns="0" rtlCol="0">
            <a:spAutoFit/>
          </a:bodyPr>
          <a:lstStyle/>
          <a:p>
            <a:pPr marL="12700">
              <a:lnSpc>
                <a:spcPct val="100000"/>
              </a:lnSpc>
              <a:spcBef>
                <a:spcPts val="160"/>
              </a:spcBef>
            </a:pPr>
            <a:r>
              <a:rPr sz="700" dirty="0">
                <a:latin typeface="Montserrat"/>
                <a:cs typeface="Montserrat"/>
              </a:rPr>
              <a:t>12V,</a:t>
            </a:r>
            <a:r>
              <a:rPr sz="700" spc="-5" dirty="0">
                <a:latin typeface="Montserrat"/>
                <a:cs typeface="Montserrat"/>
              </a:rPr>
              <a:t> </a:t>
            </a:r>
            <a:r>
              <a:rPr lang="es-ES" sz="700" spc="-10" dirty="0">
                <a:latin typeface="Montserrat"/>
                <a:cs typeface="Montserrat"/>
              </a:rPr>
              <a:t>10</a:t>
            </a:r>
            <a:r>
              <a:rPr sz="700" spc="-10" dirty="0">
                <a:latin typeface="Montserrat"/>
                <a:cs typeface="Montserrat"/>
              </a:rPr>
              <a:t>W</a:t>
            </a:r>
            <a:r>
              <a:rPr lang="es-ES" sz="700" spc="-10" dirty="0">
                <a:latin typeface="Montserrat"/>
                <a:cs typeface="Montserrat"/>
              </a:rPr>
              <a:t> x 3 LED</a:t>
            </a:r>
            <a:endParaRPr sz="700" dirty="0">
              <a:latin typeface="Montserrat"/>
              <a:cs typeface="Montserrat"/>
            </a:endParaRPr>
          </a:p>
          <a:p>
            <a:pPr marL="12700">
              <a:lnSpc>
                <a:spcPct val="100000"/>
              </a:lnSpc>
              <a:spcBef>
                <a:spcPts val="60"/>
              </a:spcBef>
            </a:pPr>
            <a:r>
              <a:rPr sz="700" dirty="0">
                <a:latin typeface="Montserrat"/>
                <a:cs typeface="Montserrat"/>
              </a:rPr>
              <a:t>12V,</a:t>
            </a:r>
            <a:r>
              <a:rPr sz="700" spc="-5" dirty="0">
                <a:latin typeface="Montserrat"/>
                <a:cs typeface="Montserrat"/>
              </a:rPr>
              <a:t> </a:t>
            </a:r>
            <a:r>
              <a:rPr lang="es-ES" sz="700" spc="-5" dirty="0">
                <a:latin typeface="Montserrat"/>
                <a:cs typeface="Montserrat"/>
              </a:rPr>
              <a:t>0</a:t>
            </a:r>
            <a:r>
              <a:rPr lang="es-ES" sz="700" spc="-10" dirty="0">
                <a:latin typeface="Montserrat"/>
                <a:cs typeface="Montserrat"/>
              </a:rPr>
              <a:t>.8</a:t>
            </a:r>
            <a:r>
              <a:rPr sz="700" spc="-10" dirty="0">
                <a:latin typeface="Montserrat"/>
                <a:cs typeface="Montserrat"/>
              </a:rPr>
              <a:t>/</a:t>
            </a:r>
            <a:r>
              <a:rPr lang="es-ES" sz="700" spc="-10" dirty="0">
                <a:latin typeface="Montserrat"/>
                <a:cs typeface="Montserrat"/>
              </a:rPr>
              <a:t>5</a:t>
            </a:r>
            <a:r>
              <a:rPr sz="700" spc="-10" dirty="0">
                <a:latin typeface="Montserrat"/>
                <a:cs typeface="Montserrat"/>
              </a:rPr>
              <a:t>W</a:t>
            </a:r>
            <a:r>
              <a:rPr lang="es-ES" sz="700" spc="-10" dirty="0">
                <a:latin typeface="Montserrat"/>
                <a:cs typeface="Montserrat"/>
              </a:rPr>
              <a:t> X 14 LED</a:t>
            </a:r>
            <a:endParaRPr sz="700" dirty="0">
              <a:latin typeface="Montserrat"/>
              <a:cs typeface="Montserrat"/>
            </a:endParaRPr>
          </a:p>
          <a:p>
            <a:pPr marL="12700" marR="5080">
              <a:lnSpc>
                <a:spcPct val="107100"/>
              </a:lnSpc>
            </a:pPr>
            <a:r>
              <a:rPr sz="700" dirty="0">
                <a:latin typeface="Montserrat"/>
                <a:cs typeface="Montserrat"/>
              </a:rPr>
              <a:t>12V</a:t>
            </a:r>
            <a:r>
              <a:rPr sz="700" spc="-15" dirty="0">
                <a:latin typeface="Montserrat"/>
                <a:cs typeface="Montserrat"/>
              </a:rPr>
              <a:t> </a:t>
            </a:r>
            <a:r>
              <a:rPr sz="700" dirty="0">
                <a:latin typeface="Montserrat"/>
                <a:cs typeface="Montserrat"/>
              </a:rPr>
              <a:t>10W</a:t>
            </a:r>
            <a:r>
              <a:rPr sz="700" spc="-5" dirty="0">
                <a:latin typeface="Montserrat"/>
                <a:cs typeface="Montserrat"/>
              </a:rPr>
              <a:t> </a:t>
            </a:r>
            <a:r>
              <a:rPr sz="700" dirty="0">
                <a:latin typeface="Montserrat"/>
                <a:cs typeface="Montserrat"/>
              </a:rPr>
              <a:t>x4</a:t>
            </a:r>
            <a:r>
              <a:rPr sz="700" spc="-10" dirty="0">
                <a:latin typeface="Montserrat"/>
                <a:cs typeface="Montserrat"/>
              </a:rPr>
              <a:t> </a:t>
            </a:r>
            <a:endParaRPr lang="es-ES" sz="700" spc="-25" dirty="0">
              <a:latin typeface="Montserrat"/>
              <a:cs typeface="Montserrat"/>
            </a:endParaRPr>
          </a:p>
          <a:p>
            <a:pPr marL="12700" marR="5080">
              <a:lnSpc>
                <a:spcPct val="107100"/>
              </a:lnSpc>
            </a:pPr>
            <a:r>
              <a:rPr sz="700" spc="-25" dirty="0">
                <a:latin typeface="Montserrat"/>
                <a:cs typeface="Montserrat"/>
              </a:rPr>
              <a:t>LED</a:t>
            </a:r>
            <a:endParaRPr sz="700" dirty="0">
              <a:latin typeface="Montserrat"/>
              <a:cs typeface="Montserrat"/>
            </a:endParaRPr>
          </a:p>
          <a:p>
            <a:pPr marL="12700" marR="505459" algn="just">
              <a:lnSpc>
                <a:spcPct val="107100"/>
              </a:lnSpc>
              <a:spcBef>
                <a:spcPts val="5"/>
              </a:spcBef>
            </a:pPr>
            <a:r>
              <a:rPr sz="700" spc="-25" dirty="0">
                <a:latin typeface="Montserrat"/>
                <a:cs typeface="Montserrat"/>
              </a:rPr>
              <a:t>LED</a:t>
            </a:r>
            <a:r>
              <a:rPr sz="700" spc="500" dirty="0">
                <a:latin typeface="Montserrat"/>
                <a:cs typeface="Montserrat"/>
              </a:rPr>
              <a:t> </a:t>
            </a:r>
            <a:r>
              <a:rPr sz="700" spc="-25" dirty="0">
                <a:latin typeface="Montserrat"/>
                <a:cs typeface="Montserrat"/>
              </a:rPr>
              <a:t>LED</a:t>
            </a:r>
            <a:r>
              <a:rPr sz="700" spc="500" dirty="0">
                <a:latin typeface="Montserrat"/>
                <a:cs typeface="Montserrat"/>
              </a:rPr>
              <a:t> </a:t>
            </a:r>
            <a:r>
              <a:rPr sz="700" spc="-25" dirty="0">
                <a:latin typeface="Montserrat"/>
                <a:cs typeface="Montserrat"/>
              </a:rPr>
              <a:t>LCD</a:t>
            </a:r>
            <a:endParaRPr sz="700" dirty="0">
              <a:latin typeface="Montserrat"/>
              <a:cs typeface="Montserrat"/>
            </a:endParaRPr>
          </a:p>
          <a:p>
            <a:pPr marL="12700" marR="219075">
              <a:lnSpc>
                <a:spcPct val="107100"/>
              </a:lnSpc>
            </a:pPr>
            <a:r>
              <a:rPr sz="700" dirty="0">
                <a:latin typeface="Montserrat"/>
                <a:cs typeface="Montserrat"/>
              </a:rPr>
              <a:t>12V</a:t>
            </a:r>
            <a:r>
              <a:rPr sz="700" spc="-10" dirty="0">
                <a:latin typeface="Montserrat"/>
                <a:cs typeface="Montserrat"/>
              </a:rPr>
              <a:t> </a:t>
            </a:r>
            <a:r>
              <a:rPr sz="700" dirty="0">
                <a:latin typeface="Montserrat"/>
                <a:cs typeface="Montserrat"/>
              </a:rPr>
              <a:t>x</a:t>
            </a:r>
            <a:r>
              <a:rPr sz="700" spc="5" dirty="0">
                <a:latin typeface="Montserrat"/>
                <a:cs typeface="Montserrat"/>
              </a:rPr>
              <a:t> </a:t>
            </a:r>
            <a:r>
              <a:rPr sz="700" dirty="0">
                <a:latin typeface="Montserrat"/>
                <a:cs typeface="Montserrat"/>
              </a:rPr>
              <a:t>1 </a:t>
            </a:r>
            <a:r>
              <a:rPr sz="700" spc="-25" dirty="0">
                <a:latin typeface="Montserrat"/>
                <a:cs typeface="Montserrat"/>
              </a:rPr>
              <a:t>und</a:t>
            </a:r>
            <a:r>
              <a:rPr sz="700" spc="500" dirty="0">
                <a:latin typeface="Montserrat"/>
                <a:cs typeface="Montserrat"/>
              </a:rPr>
              <a:t> </a:t>
            </a:r>
            <a:r>
              <a:rPr sz="700" dirty="0">
                <a:latin typeface="Montserrat"/>
                <a:cs typeface="Montserrat"/>
              </a:rPr>
              <a:t>12V, 4</a:t>
            </a:r>
            <a:r>
              <a:rPr sz="700" spc="-10" dirty="0">
                <a:latin typeface="Montserrat"/>
                <a:cs typeface="Montserrat"/>
              </a:rPr>
              <a:t> </a:t>
            </a:r>
            <a:r>
              <a:rPr sz="700" spc="-35" dirty="0">
                <a:latin typeface="Montserrat"/>
                <a:cs typeface="Montserrat"/>
              </a:rPr>
              <a:t>Ah</a:t>
            </a:r>
            <a:r>
              <a:rPr lang="es-ES" sz="700" spc="-35" dirty="0">
                <a:latin typeface="Montserrat"/>
                <a:cs typeface="Montserrat"/>
              </a:rPr>
              <a:t> MF</a:t>
            </a:r>
            <a:endParaRPr sz="700" dirty="0">
              <a:latin typeface="Montserrat"/>
              <a:cs typeface="Montserrat"/>
            </a:endParaRPr>
          </a:p>
          <a:p>
            <a:pPr marL="12700">
              <a:lnSpc>
                <a:spcPct val="100000"/>
              </a:lnSpc>
              <a:spcBef>
                <a:spcPts val="60"/>
              </a:spcBef>
            </a:pPr>
            <a:r>
              <a:rPr sz="700" dirty="0">
                <a:latin typeface="Montserrat"/>
                <a:cs typeface="Montserrat"/>
              </a:rPr>
              <a:t>1</a:t>
            </a:r>
            <a:r>
              <a:rPr lang="es-ES" sz="700" dirty="0">
                <a:latin typeface="Montserrat"/>
                <a:cs typeface="Montserrat"/>
              </a:rPr>
              <a:t>20</a:t>
            </a:r>
            <a:r>
              <a:rPr sz="700" spc="-5" dirty="0">
                <a:latin typeface="Montserrat"/>
                <a:cs typeface="Montserrat"/>
              </a:rPr>
              <a:t> </a:t>
            </a:r>
            <a:r>
              <a:rPr sz="700" spc="-35" dirty="0">
                <a:latin typeface="Montserrat"/>
                <a:cs typeface="Montserrat"/>
              </a:rPr>
              <a:t>kg</a:t>
            </a:r>
            <a:endParaRPr sz="700" dirty="0">
              <a:latin typeface="Montserrat"/>
              <a:cs typeface="Montserrat"/>
            </a:endParaRPr>
          </a:p>
          <a:p>
            <a:pPr marL="12700">
              <a:lnSpc>
                <a:spcPct val="100000"/>
              </a:lnSpc>
              <a:spcBef>
                <a:spcPts val="60"/>
              </a:spcBef>
            </a:pPr>
            <a:r>
              <a:rPr sz="700" dirty="0">
                <a:latin typeface="Montserrat"/>
                <a:cs typeface="Montserrat"/>
              </a:rPr>
              <a:t>130</a:t>
            </a:r>
            <a:r>
              <a:rPr sz="700" spc="-15" dirty="0">
                <a:latin typeface="Montserrat"/>
                <a:cs typeface="Montserrat"/>
              </a:rPr>
              <a:t> </a:t>
            </a:r>
            <a:r>
              <a:rPr sz="700" spc="-25" dirty="0">
                <a:latin typeface="Montserrat"/>
                <a:cs typeface="Montserrat"/>
              </a:rPr>
              <a:t>kg</a:t>
            </a:r>
            <a:endParaRPr sz="700" dirty="0">
              <a:latin typeface="Montserrat"/>
              <a:cs typeface="Montserra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2ª</a:t>
            </a:r>
            <a:r>
              <a:rPr spc="-40" dirty="0"/>
              <a:t> </a:t>
            </a:r>
            <a:r>
              <a:rPr dirty="0"/>
              <a:t>REVISIÓN</a:t>
            </a:r>
            <a:r>
              <a:rPr spc="-35" dirty="0"/>
              <a:t> </a:t>
            </a:r>
            <a:r>
              <a:rPr dirty="0"/>
              <a:t>TÉCNICA:</a:t>
            </a:r>
            <a:r>
              <a:rPr spc="-15" dirty="0"/>
              <a:t> </a:t>
            </a:r>
            <a:r>
              <a:rPr dirty="0"/>
              <a:t>5</a:t>
            </a:r>
            <a:r>
              <a:rPr lang="es-ES" dirty="0"/>
              <a:t>,</a:t>
            </a:r>
            <a:r>
              <a:rPr dirty="0"/>
              <a:t>000</a:t>
            </a:r>
            <a:r>
              <a:rPr spc="-35" dirty="0"/>
              <a:t> </a:t>
            </a:r>
            <a:r>
              <a:rPr spc="-25" dirty="0"/>
              <a:t>KM</a:t>
            </a:r>
          </a:p>
        </p:txBody>
      </p:sp>
      <p:sp>
        <p:nvSpPr>
          <p:cNvPr id="3" name="object 3"/>
          <p:cNvSpPr txBox="1"/>
          <p:nvPr/>
        </p:nvSpPr>
        <p:spPr>
          <a:xfrm>
            <a:off x="296570" y="490474"/>
            <a:ext cx="4283710"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3</a:t>
            </a:r>
            <a:r>
              <a:rPr dirty="0"/>
              <a:t>ª</a:t>
            </a:r>
            <a:r>
              <a:rPr spc="-60" dirty="0"/>
              <a:t> </a:t>
            </a:r>
            <a:r>
              <a:rPr dirty="0"/>
              <a:t>REVISIÓN</a:t>
            </a:r>
            <a:r>
              <a:rPr spc="-30" dirty="0"/>
              <a:t> </a:t>
            </a:r>
            <a:r>
              <a:rPr dirty="0"/>
              <a:t>TÉCNICA:</a:t>
            </a:r>
            <a:r>
              <a:rPr spc="-15" dirty="0"/>
              <a:t> </a:t>
            </a:r>
            <a:r>
              <a:rPr lang="es-ES" spc="-15" dirty="0"/>
              <a:t>10,000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3ª</a:t>
            </a:r>
            <a:r>
              <a:rPr spc="-40" dirty="0"/>
              <a:t> </a:t>
            </a:r>
            <a:r>
              <a:rPr dirty="0"/>
              <a:t>REVISIÓN</a:t>
            </a:r>
            <a:r>
              <a:rPr spc="-30" dirty="0"/>
              <a:t> </a:t>
            </a:r>
            <a:r>
              <a:rPr dirty="0"/>
              <a:t>TÉCNICA:</a:t>
            </a:r>
            <a:r>
              <a:rPr spc="-15" dirty="0"/>
              <a:t> </a:t>
            </a:r>
            <a:r>
              <a:rPr dirty="0"/>
              <a:t>10</a:t>
            </a:r>
            <a:r>
              <a:rPr lang="es-ES" dirty="0"/>
              <a:t>,</a:t>
            </a:r>
            <a:r>
              <a:rPr dirty="0"/>
              <a:t>000</a:t>
            </a:r>
            <a:r>
              <a:rPr spc="-40" dirty="0"/>
              <a:t> </a:t>
            </a:r>
            <a:r>
              <a:rPr spc="-25" dirty="0"/>
              <a:t>KM</a:t>
            </a:r>
          </a:p>
        </p:txBody>
      </p:sp>
      <p:sp>
        <p:nvSpPr>
          <p:cNvPr id="3" name="object 3"/>
          <p:cNvSpPr txBox="1"/>
          <p:nvPr/>
        </p:nvSpPr>
        <p:spPr>
          <a:xfrm>
            <a:off x="283870" y="461899"/>
            <a:ext cx="4302125" cy="2932598"/>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4</a:t>
            </a:r>
            <a:r>
              <a:rPr dirty="0"/>
              <a:t>ª</a:t>
            </a:r>
            <a:r>
              <a:rPr spc="-60" dirty="0"/>
              <a:t> </a:t>
            </a:r>
            <a:r>
              <a:rPr dirty="0"/>
              <a:t>REVISIÓN</a:t>
            </a:r>
            <a:r>
              <a:rPr spc="-30" dirty="0"/>
              <a:t> </a:t>
            </a:r>
            <a:r>
              <a:rPr dirty="0"/>
              <a:t>TÉCNICA:</a:t>
            </a:r>
            <a:r>
              <a:rPr spc="-15" dirty="0"/>
              <a:t> </a:t>
            </a:r>
            <a:r>
              <a:rPr lang="es-ES" spc="-15" dirty="0"/>
              <a:t>15,000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4ª</a:t>
            </a:r>
            <a:r>
              <a:rPr spc="-55" dirty="0"/>
              <a:t> </a:t>
            </a:r>
            <a:r>
              <a:rPr dirty="0"/>
              <a:t>REVISIÓN</a:t>
            </a:r>
            <a:r>
              <a:rPr spc="-35" dirty="0"/>
              <a:t> </a:t>
            </a:r>
            <a:r>
              <a:rPr dirty="0"/>
              <a:t>TÉCNICA:</a:t>
            </a:r>
            <a:r>
              <a:rPr spc="-15" dirty="0"/>
              <a:t> </a:t>
            </a:r>
            <a:r>
              <a:rPr dirty="0"/>
              <a:t>15</a:t>
            </a:r>
            <a:r>
              <a:rPr lang="es-ES" dirty="0"/>
              <a:t>,</a:t>
            </a:r>
            <a:r>
              <a:rPr dirty="0"/>
              <a:t>000</a:t>
            </a:r>
            <a:r>
              <a:rPr spc="-35"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5</a:t>
            </a:r>
            <a:r>
              <a:rPr dirty="0"/>
              <a:t>ª</a:t>
            </a:r>
            <a:r>
              <a:rPr spc="-60" dirty="0"/>
              <a:t> </a:t>
            </a:r>
            <a:r>
              <a:rPr dirty="0"/>
              <a:t>REVISIÓN</a:t>
            </a:r>
            <a:r>
              <a:rPr spc="-30" dirty="0"/>
              <a:t> </a:t>
            </a:r>
            <a:r>
              <a:rPr dirty="0"/>
              <a:t>TÉCNICA:</a:t>
            </a:r>
            <a:r>
              <a:rPr spc="-15" dirty="0"/>
              <a:t> </a:t>
            </a:r>
            <a:r>
              <a:rPr lang="es-ES" spc="-15" dirty="0"/>
              <a:t>20,000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a:t>
            </a:r>
            <a:r>
              <a:rPr dirty="0"/>
              <a:t>5ª</a:t>
            </a:r>
            <a:r>
              <a:rPr spc="-40" dirty="0"/>
              <a:t> </a:t>
            </a:r>
            <a:r>
              <a:rPr dirty="0"/>
              <a:t>REVISIÓN</a:t>
            </a:r>
            <a:r>
              <a:rPr spc="-35" dirty="0"/>
              <a:t> </a:t>
            </a:r>
            <a:r>
              <a:rPr dirty="0"/>
              <a:t>TÉCNICA:</a:t>
            </a:r>
            <a:r>
              <a:rPr spc="-15" dirty="0"/>
              <a:t> </a:t>
            </a:r>
            <a:r>
              <a:rPr dirty="0"/>
              <a:t>20</a:t>
            </a:r>
            <a:r>
              <a:rPr lang="es-ES" dirty="0"/>
              <a:t>,</a:t>
            </a:r>
            <a:r>
              <a:rPr dirty="0"/>
              <a:t>000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6</a:t>
            </a:r>
            <a:r>
              <a:rPr dirty="0"/>
              <a:t>ª</a:t>
            </a:r>
            <a:r>
              <a:rPr spc="-60" dirty="0"/>
              <a:t> </a:t>
            </a:r>
            <a:r>
              <a:rPr dirty="0"/>
              <a:t>REVISIÓN</a:t>
            </a:r>
            <a:r>
              <a:rPr spc="-30" dirty="0"/>
              <a:t> </a:t>
            </a:r>
            <a:r>
              <a:rPr dirty="0"/>
              <a:t>TÉCNICA:</a:t>
            </a:r>
            <a:r>
              <a:rPr spc="-15" dirty="0"/>
              <a:t> </a:t>
            </a:r>
            <a:r>
              <a:rPr lang="es-ES" spc="-15" dirty="0"/>
              <a:t>25,000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258859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6</a:t>
            </a:r>
            <a:r>
              <a:rPr dirty="0"/>
              <a:t>ª</a:t>
            </a:r>
            <a:r>
              <a:rPr spc="-40" dirty="0"/>
              <a:t> </a:t>
            </a:r>
            <a:r>
              <a:rPr dirty="0"/>
              <a:t>REVISIÓN</a:t>
            </a:r>
            <a:r>
              <a:rPr spc="-35" dirty="0"/>
              <a:t> </a:t>
            </a:r>
            <a:r>
              <a:rPr dirty="0"/>
              <a:t>TÉCNICA:</a:t>
            </a:r>
            <a:r>
              <a:rPr spc="-15" dirty="0"/>
              <a:t> </a:t>
            </a:r>
            <a:r>
              <a:rPr lang="es-ES" spc="-15" dirty="0"/>
              <a:t>2</a:t>
            </a:r>
            <a:r>
              <a:rPr dirty="0"/>
              <a:t>5</a:t>
            </a:r>
            <a:r>
              <a:rPr lang="es-ES" dirty="0"/>
              <a:t>,</a:t>
            </a:r>
            <a:r>
              <a:rPr dirty="0"/>
              <a:t>000</a:t>
            </a:r>
            <a:r>
              <a:rPr spc="-35" dirty="0"/>
              <a:t> </a:t>
            </a:r>
            <a:r>
              <a:rPr spc="-25" dirty="0"/>
              <a:t>KM</a:t>
            </a:r>
          </a:p>
        </p:txBody>
      </p:sp>
      <p:sp>
        <p:nvSpPr>
          <p:cNvPr id="3" name="object 3"/>
          <p:cNvSpPr txBox="1"/>
          <p:nvPr/>
        </p:nvSpPr>
        <p:spPr>
          <a:xfrm>
            <a:off x="296570" y="490474"/>
            <a:ext cx="4283710"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ES" sz="700" spc="-10" dirty="0">
                <a:solidFill>
                  <a:srgbClr val="221F1F"/>
                </a:solidFill>
                <a:latin typeface="Montserrat"/>
                <a:cs typeface="Montserrat"/>
              </a:rPr>
              <a:t>cable</a:t>
            </a:r>
            <a:r>
              <a:rPr sz="700" dirty="0">
                <a:solidFill>
                  <a:srgbClr val="221F1F"/>
                </a:solidFill>
                <a:latin typeface="Montserrat"/>
                <a:cs typeface="Montserrat"/>
              </a:rPr>
              <a:t>s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2982783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spc="-30" dirty="0"/>
              <a:t>	7</a:t>
            </a:r>
            <a:r>
              <a:rPr dirty="0"/>
              <a:t>ª</a:t>
            </a:r>
            <a:r>
              <a:rPr spc="-60" dirty="0"/>
              <a:t> </a:t>
            </a:r>
            <a:r>
              <a:rPr dirty="0"/>
              <a:t>REVISIÓN</a:t>
            </a:r>
            <a:r>
              <a:rPr spc="-30" dirty="0"/>
              <a:t> </a:t>
            </a:r>
            <a:r>
              <a:rPr dirty="0"/>
              <a:t>TÉCNICA:</a:t>
            </a:r>
            <a:r>
              <a:rPr spc="-15" dirty="0"/>
              <a:t> </a:t>
            </a:r>
            <a:r>
              <a:rPr lang="es-ES" spc="-15" dirty="0"/>
              <a:t>30,000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64915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50" name="object 50"/>
          <p:cNvSpPr txBox="1"/>
          <p:nvPr/>
        </p:nvSpPr>
        <p:spPr>
          <a:xfrm>
            <a:off x="3005708" y="633730"/>
            <a:ext cx="1991995" cy="2510944"/>
          </a:xfrm>
          <a:prstGeom prst="rect">
            <a:avLst/>
          </a:prstGeom>
        </p:spPr>
        <p:txBody>
          <a:bodyPr vert="horz" wrap="square" lIns="0" tIns="12700" rIns="0" bIns="0" rtlCol="0">
            <a:spAutoFit/>
          </a:bodyPr>
          <a:lstStyle/>
          <a:p>
            <a:pPr marL="554355" marR="371475" indent="-216535">
              <a:lnSpc>
                <a:spcPct val="100000"/>
              </a:lnSpc>
              <a:spcBef>
                <a:spcPts val="100"/>
              </a:spcBef>
              <a:buAutoNum type="arabicPeriod"/>
              <a:tabLst>
                <a:tab pos="554355" algn="l"/>
                <a:tab pos="554990" algn="l"/>
              </a:tabLst>
            </a:pPr>
            <a:r>
              <a:rPr sz="800" dirty="0">
                <a:latin typeface="Montserrat"/>
                <a:cs typeface="Montserrat"/>
              </a:rPr>
              <a:t>Tapa</a:t>
            </a:r>
            <a:r>
              <a:rPr sz="800" spc="-25" dirty="0">
                <a:latin typeface="Montserrat"/>
                <a:cs typeface="Montserrat"/>
              </a:rPr>
              <a:t> </a:t>
            </a:r>
            <a:r>
              <a:rPr sz="800" dirty="0">
                <a:latin typeface="Montserrat"/>
                <a:cs typeface="Montserrat"/>
              </a:rPr>
              <a:t>del</a:t>
            </a:r>
            <a:r>
              <a:rPr sz="800" spc="-15" dirty="0">
                <a:latin typeface="Montserrat"/>
                <a:cs typeface="Montserrat"/>
              </a:rPr>
              <a:t> </a:t>
            </a:r>
            <a:r>
              <a:rPr sz="800" dirty="0">
                <a:latin typeface="Montserrat"/>
                <a:cs typeface="Montserrat"/>
              </a:rPr>
              <a:t>depósito</a:t>
            </a:r>
            <a:r>
              <a:rPr sz="800" spc="-35" dirty="0">
                <a:latin typeface="Montserrat"/>
                <a:cs typeface="Montserrat"/>
              </a:rPr>
              <a:t> </a:t>
            </a:r>
            <a:r>
              <a:rPr sz="800" spc="-25" dirty="0">
                <a:latin typeface="Montserrat"/>
                <a:cs typeface="Montserrat"/>
              </a:rPr>
              <a:t>de</a:t>
            </a:r>
            <a:r>
              <a:rPr sz="800" spc="500" dirty="0">
                <a:latin typeface="Montserrat"/>
                <a:cs typeface="Montserrat"/>
              </a:rPr>
              <a:t> </a:t>
            </a:r>
            <a:r>
              <a:rPr sz="800" spc="-10" dirty="0">
                <a:latin typeface="Montserrat"/>
                <a:cs typeface="Montserrat"/>
              </a:rPr>
              <a:t>combustible</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lang="es-ES" sz="800" spc="-20" dirty="0">
                <a:latin typeface="Montserrat"/>
                <a:cs typeface="Montserrat"/>
              </a:rPr>
              <a:t>claxon</a:t>
            </a:r>
            <a:endParaRPr sz="800" dirty="0">
              <a:latin typeface="Montserrat"/>
              <a:cs typeface="Montserrat"/>
            </a:endParaRPr>
          </a:p>
          <a:p>
            <a:pPr marL="554355" indent="-217170">
              <a:lnSpc>
                <a:spcPct val="100000"/>
              </a:lnSpc>
              <a:spcBef>
                <a:spcPts val="305"/>
              </a:spcBef>
              <a:buAutoNum type="arabicPeriod"/>
              <a:tabLst>
                <a:tab pos="554355" algn="l"/>
                <a:tab pos="554990" algn="l"/>
              </a:tabLst>
            </a:pPr>
            <a:r>
              <a:rPr sz="800" dirty="0">
                <a:latin typeface="Montserrat"/>
                <a:cs typeface="Montserrat"/>
              </a:rPr>
              <a:t>Interruptor</a:t>
            </a:r>
            <a:r>
              <a:rPr sz="800" spc="-40" dirty="0">
                <a:latin typeface="Montserrat"/>
                <a:cs typeface="Montserrat"/>
              </a:rPr>
              <a:t> </a:t>
            </a:r>
            <a:r>
              <a:rPr sz="800" dirty="0">
                <a:latin typeface="Montserrat"/>
                <a:cs typeface="Montserrat"/>
              </a:rPr>
              <a:t>de</a:t>
            </a:r>
            <a:r>
              <a:rPr sz="800" spc="-30" dirty="0">
                <a:latin typeface="Montserrat"/>
                <a:cs typeface="Montserrat"/>
              </a:rPr>
              <a:t> </a:t>
            </a:r>
            <a:r>
              <a:rPr sz="800" spc="-10" dirty="0">
                <a:latin typeface="Montserrat"/>
                <a:cs typeface="Montserrat"/>
              </a:rPr>
              <a:t>direccionales</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sz="800" dirty="0">
                <a:latin typeface="Montserrat"/>
                <a:cs typeface="Montserrat"/>
              </a:rPr>
              <a:t>Leva de</a:t>
            </a:r>
            <a:r>
              <a:rPr sz="800" spc="-10" dirty="0">
                <a:latin typeface="Montserrat"/>
                <a:cs typeface="Montserrat"/>
              </a:rPr>
              <a:t> embrague</a:t>
            </a:r>
            <a:endParaRPr sz="800" dirty="0">
              <a:latin typeface="Montserrat"/>
              <a:cs typeface="Montserrat"/>
            </a:endParaRPr>
          </a:p>
          <a:p>
            <a:pPr marL="554355" indent="-217170">
              <a:spcBef>
                <a:spcPts val="300"/>
              </a:spcBef>
              <a:buFontTx/>
              <a:buAutoNum type="arabicPeriod"/>
              <a:tabLst>
                <a:tab pos="554355" algn="l"/>
                <a:tab pos="554990" algn="l"/>
              </a:tabLst>
            </a:pPr>
            <a:r>
              <a:rPr lang="es-MX" sz="800" dirty="0">
                <a:latin typeface="Montserrat"/>
                <a:cs typeface="Montserrat"/>
              </a:rPr>
              <a:t>Retrovisor</a:t>
            </a:r>
            <a:r>
              <a:rPr lang="es-MX" sz="800" spc="-45" dirty="0">
                <a:latin typeface="Montserrat"/>
                <a:cs typeface="Montserrat"/>
              </a:rPr>
              <a:t> </a:t>
            </a:r>
            <a:r>
              <a:rPr lang="es-MX" sz="800" spc="-10" dirty="0">
                <a:latin typeface="Montserrat"/>
                <a:cs typeface="Montserrat"/>
              </a:rPr>
              <a:t>izquierdo</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lang="es-MX" sz="800" dirty="0">
                <a:latin typeface="Montserrat"/>
                <a:cs typeface="Montserrat"/>
              </a:rPr>
              <a:t>Interruptor</a:t>
            </a:r>
            <a:r>
              <a:rPr sz="800" spc="-30" dirty="0">
                <a:latin typeface="Montserrat"/>
                <a:cs typeface="Montserrat"/>
              </a:rPr>
              <a:t> </a:t>
            </a:r>
            <a:r>
              <a:rPr lang="es-ES" sz="800" spc="-20" dirty="0">
                <a:latin typeface="Montserrat"/>
                <a:cs typeface="Montserrat"/>
              </a:rPr>
              <a:t>cambio de </a:t>
            </a:r>
            <a:r>
              <a:rPr sz="800" spc="-10" dirty="0">
                <a:latin typeface="Montserrat"/>
                <a:cs typeface="Montserrat"/>
              </a:rPr>
              <a:t>luces</a:t>
            </a:r>
            <a:endParaRPr sz="800" dirty="0">
              <a:latin typeface="Montserrat"/>
              <a:cs typeface="Montserrat"/>
            </a:endParaRPr>
          </a:p>
          <a:p>
            <a:pPr marL="554355" indent="-217170">
              <a:lnSpc>
                <a:spcPct val="100000"/>
              </a:lnSpc>
              <a:spcBef>
                <a:spcPts val="305"/>
              </a:spcBef>
              <a:buAutoNum type="arabicPeriod"/>
              <a:tabLst>
                <a:tab pos="554355" algn="l"/>
                <a:tab pos="554990" algn="l"/>
              </a:tabLst>
            </a:pPr>
            <a:r>
              <a:rPr lang="es-MX" sz="800" dirty="0">
                <a:latin typeface="Montserrat"/>
                <a:cs typeface="Montserrat"/>
              </a:rPr>
              <a:t>Interruptor</a:t>
            </a:r>
            <a:r>
              <a:rPr lang="es-MX" sz="800" spc="-15" dirty="0">
                <a:latin typeface="Montserrat"/>
                <a:cs typeface="Montserrat"/>
              </a:rPr>
              <a:t> </a:t>
            </a:r>
            <a:r>
              <a:rPr lang="es-MX" sz="800" dirty="0">
                <a:latin typeface="Montserrat"/>
                <a:cs typeface="Montserrat"/>
              </a:rPr>
              <a:t>luz</a:t>
            </a:r>
            <a:r>
              <a:rPr lang="es-MX" sz="800" spc="-20" dirty="0">
                <a:latin typeface="Montserrat"/>
                <a:cs typeface="Montserrat"/>
              </a:rPr>
              <a:t> </a:t>
            </a:r>
            <a:r>
              <a:rPr lang="es-MX" sz="800" dirty="0">
                <a:latin typeface="Montserrat"/>
                <a:cs typeface="Montserrat"/>
              </a:rPr>
              <a:t>de</a:t>
            </a:r>
            <a:r>
              <a:rPr lang="es-MX" sz="800" spc="-15" dirty="0">
                <a:latin typeface="Montserrat"/>
                <a:cs typeface="Montserrat"/>
              </a:rPr>
              <a:t> </a:t>
            </a:r>
            <a:r>
              <a:rPr lang="es-MX" sz="800" spc="-20" dirty="0">
                <a:latin typeface="Montserrat"/>
                <a:cs typeface="Montserrat"/>
              </a:rPr>
              <a:t>paso </a:t>
            </a:r>
          </a:p>
          <a:p>
            <a:pPr marL="554355" indent="-217170">
              <a:lnSpc>
                <a:spcPct val="100000"/>
              </a:lnSpc>
              <a:spcBef>
                <a:spcPts val="305"/>
              </a:spcBef>
              <a:buAutoNum type="arabicPeriod"/>
              <a:tabLst>
                <a:tab pos="554355" algn="l"/>
                <a:tab pos="554990" algn="l"/>
              </a:tabLst>
            </a:pPr>
            <a:r>
              <a:rPr lang="es-MX" sz="800" dirty="0">
                <a:latin typeface="Montserrat"/>
                <a:cs typeface="Montserrat"/>
              </a:rPr>
              <a:t>Velocímetro</a:t>
            </a:r>
            <a:r>
              <a:rPr lang="es-MX" sz="800" spc="-30" dirty="0">
                <a:latin typeface="Montserrat"/>
                <a:cs typeface="Montserrat"/>
              </a:rPr>
              <a:t> </a:t>
            </a:r>
            <a:r>
              <a:rPr lang="es-MX" sz="800" spc="-10" dirty="0">
                <a:latin typeface="Montserrat"/>
                <a:cs typeface="Montserrat"/>
              </a:rPr>
              <a:t>digital</a:t>
            </a:r>
            <a:endParaRPr lang="es-MX" sz="800" dirty="0">
              <a:latin typeface="Montserrat"/>
              <a:cs typeface="Montserrat"/>
            </a:endParaRPr>
          </a:p>
          <a:p>
            <a:pPr marL="554355" indent="-217170">
              <a:lnSpc>
                <a:spcPct val="100000"/>
              </a:lnSpc>
              <a:spcBef>
                <a:spcPts val="295"/>
              </a:spcBef>
              <a:buAutoNum type="arabicPeriod"/>
              <a:tabLst>
                <a:tab pos="554355" algn="l"/>
                <a:tab pos="554990" algn="l"/>
              </a:tabLst>
            </a:pPr>
            <a:r>
              <a:rPr sz="800" dirty="0" err="1">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encendido</a:t>
            </a:r>
            <a:endParaRPr sz="800" dirty="0">
              <a:latin typeface="Montserrat"/>
              <a:cs typeface="Montserrat"/>
            </a:endParaRPr>
          </a:p>
          <a:p>
            <a:pPr marL="554355" indent="-217170">
              <a:spcBef>
                <a:spcPts val="305"/>
              </a:spcBef>
              <a:buFontTx/>
              <a:buAutoNum type="arabicPeriod"/>
              <a:tabLst>
                <a:tab pos="554990" algn="l"/>
              </a:tabLst>
            </a:pPr>
            <a:r>
              <a:rPr lang="es-MX" sz="800" dirty="0">
                <a:latin typeface="Montserrat"/>
                <a:cs typeface="Montserrat"/>
              </a:rPr>
              <a:t>Cilindro</a:t>
            </a:r>
            <a:r>
              <a:rPr lang="es-MX" sz="800" spc="-40" dirty="0">
                <a:latin typeface="Montserrat"/>
                <a:cs typeface="Montserrat"/>
              </a:rPr>
              <a:t> </a:t>
            </a:r>
            <a:r>
              <a:rPr lang="es-MX" sz="800" dirty="0">
                <a:latin typeface="Montserrat"/>
                <a:cs typeface="Montserrat"/>
              </a:rPr>
              <a:t>de</a:t>
            </a:r>
            <a:r>
              <a:rPr lang="es-MX" sz="800" spc="-10" dirty="0">
                <a:latin typeface="Montserrat"/>
                <a:cs typeface="Montserrat"/>
              </a:rPr>
              <a:t> </a:t>
            </a:r>
            <a:r>
              <a:rPr lang="es-MX" sz="800" dirty="0">
                <a:latin typeface="Montserrat"/>
                <a:cs typeface="Montserrat"/>
              </a:rPr>
              <a:t>freno</a:t>
            </a:r>
            <a:r>
              <a:rPr lang="es-MX" sz="800" spc="-5" dirty="0">
                <a:latin typeface="Montserrat"/>
                <a:cs typeface="Montserrat"/>
              </a:rPr>
              <a:t> </a:t>
            </a:r>
            <a:r>
              <a:rPr lang="es-MX" sz="800" spc="-10" dirty="0">
                <a:latin typeface="Montserrat"/>
                <a:cs typeface="Montserrat"/>
              </a:rPr>
              <a:t>delantero</a:t>
            </a:r>
            <a:endParaRPr lang="es-MX" sz="800" dirty="0">
              <a:latin typeface="Montserrat"/>
              <a:cs typeface="Montserrat"/>
            </a:endParaRPr>
          </a:p>
          <a:p>
            <a:pPr marL="554355" indent="-217170">
              <a:lnSpc>
                <a:spcPct val="100000"/>
              </a:lnSpc>
              <a:spcBef>
                <a:spcPts val="300"/>
              </a:spcBef>
              <a:buAutoNum type="arabicPeriod"/>
              <a:tabLst>
                <a:tab pos="554990" algn="l"/>
              </a:tabLst>
            </a:pPr>
            <a:r>
              <a:rPr sz="800" dirty="0" err="1">
                <a:latin typeface="Montserrat"/>
                <a:cs typeface="Montserrat"/>
              </a:rPr>
              <a:t>Retrovisor</a:t>
            </a:r>
            <a:r>
              <a:rPr sz="800" spc="-45" dirty="0">
                <a:latin typeface="Montserrat"/>
                <a:cs typeface="Montserrat"/>
              </a:rPr>
              <a:t> </a:t>
            </a:r>
            <a:r>
              <a:rPr sz="800" spc="-10" dirty="0">
                <a:latin typeface="Montserrat"/>
                <a:cs typeface="Montserrat"/>
              </a:rPr>
              <a:t>derecho</a:t>
            </a:r>
            <a:endParaRPr sz="800" dirty="0">
              <a:latin typeface="Montserrat"/>
              <a:cs typeface="Montserrat"/>
            </a:endParaRPr>
          </a:p>
          <a:p>
            <a:pPr marL="554355" indent="-217170">
              <a:lnSpc>
                <a:spcPct val="100000"/>
              </a:lnSpc>
              <a:spcBef>
                <a:spcPts val="300"/>
              </a:spcBef>
              <a:buAutoNum type="arabicPeriod"/>
              <a:tabLst>
                <a:tab pos="554990" algn="l"/>
              </a:tabLst>
            </a:pPr>
            <a:r>
              <a:rPr sz="800" dirty="0" err="1">
                <a:latin typeface="Montserrat"/>
                <a:cs typeface="Montserrat"/>
              </a:rPr>
              <a:t>Interruptor</a:t>
            </a:r>
            <a:r>
              <a:rPr sz="800" spc="-3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energía</a:t>
            </a:r>
            <a:endParaRPr sz="800" dirty="0">
              <a:latin typeface="Montserrat"/>
              <a:cs typeface="Montserrat"/>
            </a:endParaRPr>
          </a:p>
          <a:p>
            <a:pPr marL="12700">
              <a:lnSpc>
                <a:spcPct val="100000"/>
              </a:lnSpc>
              <a:spcBef>
                <a:spcPts val="200"/>
              </a:spcBef>
              <a:tabLst>
                <a:tab pos="337820" algn="l"/>
              </a:tabLst>
            </a:pPr>
            <a:r>
              <a:rPr sz="1350" baseline="3086" dirty="0">
                <a:latin typeface="Montserrat"/>
                <a:cs typeface="Montserrat"/>
              </a:rPr>
              <a:t>	</a:t>
            </a:r>
            <a:r>
              <a:rPr sz="800" dirty="0">
                <a:latin typeface="Montserrat"/>
                <a:cs typeface="Montserrat"/>
              </a:rPr>
              <a:t>1</a:t>
            </a:r>
            <a:r>
              <a:rPr lang="es-ES" sz="800" dirty="0">
                <a:latin typeface="Montserrat"/>
                <a:cs typeface="Montserrat"/>
              </a:rPr>
              <a:t>3</a:t>
            </a:r>
            <a:r>
              <a:rPr sz="800" dirty="0">
                <a:latin typeface="Montserrat"/>
                <a:cs typeface="Montserrat"/>
              </a:rPr>
              <a:t>.</a:t>
            </a:r>
            <a:r>
              <a:rPr sz="800" spc="475" dirty="0">
                <a:latin typeface="Montserrat"/>
                <a:cs typeface="Montserrat"/>
              </a:rPr>
              <a:t> </a:t>
            </a:r>
            <a:r>
              <a:rPr lang="es-MX" sz="800" dirty="0">
                <a:latin typeface="Montserrat"/>
                <a:cs typeface="Montserrat"/>
              </a:rPr>
              <a:t>Leva</a:t>
            </a:r>
            <a:r>
              <a:rPr lang="es-MX" sz="800" spc="10" dirty="0">
                <a:latin typeface="Montserrat"/>
                <a:cs typeface="Montserrat"/>
              </a:rPr>
              <a:t> </a:t>
            </a:r>
            <a:r>
              <a:rPr lang="es-MX" sz="800" dirty="0">
                <a:latin typeface="Montserrat"/>
                <a:cs typeface="Montserrat"/>
              </a:rPr>
              <a:t>de</a:t>
            </a:r>
            <a:r>
              <a:rPr lang="es-MX" sz="800" spc="-5" dirty="0">
                <a:latin typeface="Montserrat"/>
                <a:cs typeface="Montserrat"/>
              </a:rPr>
              <a:t> </a:t>
            </a:r>
            <a:r>
              <a:rPr lang="es-MX" sz="800" spc="-10" dirty="0">
                <a:latin typeface="Montserrat"/>
                <a:cs typeface="Montserrat"/>
              </a:rPr>
              <a:t>freno</a:t>
            </a:r>
          </a:p>
          <a:p>
            <a:pPr marL="12700">
              <a:spcBef>
                <a:spcPts val="200"/>
              </a:spcBef>
              <a:tabLst>
                <a:tab pos="337820" algn="l"/>
              </a:tabLst>
            </a:pPr>
            <a:r>
              <a:rPr lang="es-MX" sz="800" spc="-10" dirty="0">
                <a:latin typeface="Montserrat"/>
                <a:cs typeface="Montserrat"/>
              </a:rPr>
              <a:t>	14.   Acelerador</a:t>
            </a:r>
            <a:endParaRPr lang="es-MX" sz="800" dirty="0">
              <a:latin typeface="Montserrat"/>
              <a:cs typeface="Montserrat"/>
            </a:endParaRPr>
          </a:p>
          <a:p>
            <a:pPr marL="554355" indent="-217170">
              <a:lnSpc>
                <a:spcPct val="100000"/>
              </a:lnSpc>
              <a:spcBef>
                <a:spcPts val="305"/>
              </a:spcBef>
              <a:buAutoNum type="arabicPeriod" startAt="15"/>
              <a:tabLst>
                <a:tab pos="554990" algn="l"/>
              </a:tabLst>
            </a:pPr>
            <a:r>
              <a:rPr lang="es-MX" sz="800" dirty="0">
                <a:latin typeface="Montserrat"/>
                <a:cs typeface="Montserrat"/>
              </a:rPr>
              <a:t>Arranque</a:t>
            </a:r>
            <a:r>
              <a:rPr lang="es-MX" sz="800" spc="-40" dirty="0">
                <a:latin typeface="Montserrat"/>
                <a:cs typeface="Montserrat"/>
              </a:rPr>
              <a:t> </a:t>
            </a:r>
            <a:r>
              <a:rPr lang="es-MX" sz="800" spc="-10" dirty="0">
                <a:latin typeface="Montserrat"/>
                <a:cs typeface="Montserrat"/>
              </a:rPr>
              <a:t>eléctrico</a:t>
            </a:r>
            <a:endParaRPr lang="es-MX" sz="800" dirty="0">
              <a:latin typeface="Montserrat"/>
              <a:cs typeface="Montserrat"/>
            </a:endParaRPr>
          </a:p>
        </p:txBody>
      </p:sp>
      <p:pic>
        <p:nvPicPr>
          <p:cNvPr id="4" name="Imagen 3" descr="Diagrama&#10;&#10;Descripción generada automáticamente">
            <a:extLst>
              <a:ext uri="{FF2B5EF4-FFF2-40B4-BE49-F238E27FC236}">
                <a16:creationId xmlns:a16="http://schemas.microsoft.com/office/drawing/2014/main" id="{8E278DBD-007D-7457-6646-2990167C3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77900"/>
            <a:ext cx="2706060" cy="208103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9390"/>
            <a:ext cx="3322954" cy="166071"/>
          </a:xfrm>
          <a:prstGeom prst="rect">
            <a:avLst/>
          </a:prstGeom>
        </p:spPr>
        <p:txBody>
          <a:bodyPr vert="horz" wrap="square" lIns="0" tIns="12065" rIns="0" bIns="0" rtlCol="0">
            <a:spAutoFit/>
          </a:bodyPr>
          <a:lstStyle/>
          <a:p>
            <a:pPr marL="12700">
              <a:lnSpc>
                <a:spcPct val="100000"/>
              </a:lnSpc>
              <a:spcBef>
                <a:spcPts val="95"/>
              </a:spcBef>
            </a:pPr>
            <a:r>
              <a:rPr lang="es-ES" dirty="0"/>
              <a:t>	7</a:t>
            </a:r>
            <a:r>
              <a:rPr dirty="0"/>
              <a:t>ª</a:t>
            </a:r>
            <a:r>
              <a:rPr spc="-40" dirty="0"/>
              <a:t> </a:t>
            </a:r>
            <a:r>
              <a:rPr dirty="0"/>
              <a:t>REVISIÓN</a:t>
            </a:r>
            <a:r>
              <a:rPr spc="-30" dirty="0"/>
              <a:t> </a:t>
            </a:r>
            <a:r>
              <a:rPr dirty="0"/>
              <a:t>TÉCNICA:</a:t>
            </a:r>
            <a:r>
              <a:rPr spc="-15" dirty="0"/>
              <a:t> </a:t>
            </a:r>
            <a:r>
              <a:rPr lang="es-ES" spc="-15" dirty="0"/>
              <a:t>3</a:t>
            </a:r>
            <a:r>
              <a:rPr dirty="0"/>
              <a:t>0</a:t>
            </a:r>
            <a:r>
              <a:rPr lang="es-ES" dirty="0"/>
              <a:t>,</a:t>
            </a:r>
            <a:r>
              <a:rPr dirty="0"/>
              <a:t>000</a:t>
            </a:r>
            <a:r>
              <a:rPr spc="-40" dirty="0"/>
              <a:t> </a:t>
            </a:r>
            <a:r>
              <a:rPr spc="-25" dirty="0"/>
              <a:t>KM</a:t>
            </a:r>
          </a:p>
        </p:txBody>
      </p:sp>
      <p:sp>
        <p:nvSpPr>
          <p:cNvPr id="3" name="object 3"/>
          <p:cNvSpPr txBox="1"/>
          <p:nvPr/>
        </p:nvSpPr>
        <p:spPr>
          <a:xfrm>
            <a:off x="283870" y="461899"/>
            <a:ext cx="4302125" cy="2932598"/>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ES" sz="700" spc="-20" dirty="0">
                <a:solidFill>
                  <a:srgbClr val="221F1F"/>
                </a:solidFill>
                <a:latin typeface="Montserrat"/>
                <a:cs typeface="Montserrat"/>
              </a:rPr>
              <a:t>cables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352668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36804"/>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5" name="object 5"/>
          <p:cNvSpPr txBox="1"/>
          <p:nvPr/>
        </p:nvSpPr>
        <p:spPr>
          <a:xfrm>
            <a:off x="3331209" y="949807"/>
            <a:ext cx="1715770" cy="1751762"/>
          </a:xfrm>
          <a:prstGeom prst="rect">
            <a:avLst/>
          </a:prstGeom>
        </p:spPr>
        <p:txBody>
          <a:bodyPr vert="horz" wrap="square" lIns="0" tIns="50800" rIns="0" bIns="0" rtlCol="0">
            <a:spAutoFit/>
          </a:bodyPr>
          <a:lstStyle/>
          <a:p>
            <a:pPr marL="12065">
              <a:lnSpc>
                <a:spcPct val="100000"/>
              </a:lnSpc>
              <a:spcBef>
                <a:spcPts val="400"/>
              </a:spcBef>
              <a:tabLst>
                <a:tab pos="228600" algn="l"/>
                <a:tab pos="229235" algn="l"/>
              </a:tabLst>
            </a:pP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Eje</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rueda</a:t>
            </a:r>
            <a:r>
              <a:rPr sz="800" spc="5" dirty="0">
                <a:latin typeface="Montserrat"/>
                <a:cs typeface="Montserrat"/>
              </a:rPr>
              <a:t> </a:t>
            </a:r>
            <a:r>
              <a:rPr sz="800" spc="-10" dirty="0">
                <a:latin typeface="Montserrat"/>
                <a:cs typeface="Montserrat"/>
              </a:rPr>
              <a:t>delantera</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lang="es-ES" sz="800" dirty="0">
                <a:latin typeface="Montserrat"/>
                <a:cs typeface="Montserrat"/>
              </a:rPr>
              <a:t>Carburador</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Pedal</a:t>
            </a:r>
            <a:r>
              <a:rPr sz="800" spc="-20" dirty="0">
                <a:latin typeface="Montserrat"/>
                <a:cs typeface="Montserrat"/>
              </a:rPr>
              <a:t> </a:t>
            </a:r>
            <a:r>
              <a:rPr sz="800" dirty="0">
                <a:latin typeface="Montserrat"/>
                <a:cs typeface="Montserrat"/>
              </a:rPr>
              <a:t>de</a:t>
            </a:r>
            <a:r>
              <a:rPr sz="800" spc="-10" dirty="0">
                <a:latin typeface="Montserrat"/>
                <a:cs typeface="Montserrat"/>
              </a:rPr>
              <a:t> cambios</a:t>
            </a:r>
            <a:endParaRPr sz="800" dirty="0">
              <a:latin typeface="Montserrat"/>
              <a:cs typeface="Montserrat"/>
            </a:endParaRPr>
          </a:p>
          <a:p>
            <a:pPr marL="228600" indent="-216535">
              <a:lnSpc>
                <a:spcPct val="100000"/>
              </a:lnSpc>
              <a:spcBef>
                <a:spcPts val="305"/>
              </a:spcBef>
              <a:buAutoNum type="arabicPeriod"/>
              <a:tabLst>
                <a:tab pos="228600" algn="l"/>
                <a:tab pos="229235" algn="l"/>
              </a:tabLst>
            </a:pPr>
            <a:r>
              <a:rPr sz="800" dirty="0" err="1">
                <a:latin typeface="Montserrat"/>
                <a:cs typeface="Montserrat"/>
              </a:rPr>
              <a:t>Soporte</a:t>
            </a:r>
            <a:r>
              <a:rPr sz="800" spc="-30" dirty="0">
                <a:latin typeface="Montserrat"/>
                <a:cs typeface="Montserrat"/>
              </a:rPr>
              <a:t> </a:t>
            </a:r>
            <a:r>
              <a:rPr sz="800" dirty="0">
                <a:latin typeface="Montserrat"/>
                <a:cs typeface="Montserrat"/>
              </a:rPr>
              <a:t>central</a:t>
            </a:r>
          </a:p>
          <a:p>
            <a:pPr marL="228600" indent="-216535">
              <a:lnSpc>
                <a:spcPct val="100000"/>
              </a:lnSpc>
              <a:spcBef>
                <a:spcPts val="300"/>
              </a:spcBef>
              <a:buAutoNum type="arabicPeriod"/>
              <a:tabLst>
                <a:tab pos="228600" algn="l"/>
                <a:tab pos="229235" algn="l"/>
              </a:tabLst>
            </a:pPr>
            <a:r>
              <a:rPr sz="800" dirty="0">
                <a:latin typeface="Montserrat"/>
                <a:cs typeface="Montserrat"/>
              </a:rPr>
              <a:t>Soporte</a:t>
            </a:r>
            <a:r>
              <a:rPr sz="800" spc="-35" dirty="0">
                <a:latin typeface="Montserrat"/>
                <a:cs typeface="Montserrat"/>
              </a:rPr>
              <a:t> </a:t>
            </a:r>
            <a:r>
              <a:rPr sz="800" spc="-10" dirty="0">
                <a:latin typeface="Montserrat"/>
                <a:cs typeface="Montserrat"/>
              </a:rPr>
              <a:t>lateral</a:t>
            </a:r>
            <a:endParaRPr sz="800" dirty="0">
              <a:latin typeface="Montserrat"/>
              <a:cs typeface="Montserrat"/>
            </a:endParaRPr>
          </a:p>
          <a:p>
            <a:pPr marL="228600" indent="-216535">
              <a:spcBef>
                <a:spcPts val="300"/>
              </a:spcBef>
              <a:buFontTx/>
              <a:buAutoNum type="arabicPeriod"/>
              <a:tabLst>
                <a:tab pos="228600" algn="l"/>
                <a:tab pos="229235" algn="l"/>
              </a:tabLst>
            </a:pPr>
            <a:r>
              <a:rPr lang="es-MX" sz="800" spc="-10" dirty="0">
                <a:latin typeface="Montserrat"/>
                <a:cs typeface="Montserrat"/>
              </a:rPr>
              <a:t>Reposapiés</a:t>
            </a:r>
            <a:r>
              <a:rPr lang="es-MX" sz="800" spc="45" dirty="0">
                <a:latin typeface="Montserrat"/>
                <a:cs typeface="Montserrat"/>
              </a:rPr>
              <a:t> </a:t>
            </a:r>
            <a:r>
              <a:rPr lang="es-MX" sz="800" spc="-10" dirty="0">
                <a:latin typeface="Montserrat"/>
                <a:cs typeface="Montserrat"/>
              </a:rPr>
              <a:t>delantero</a:t>
            </a:r>
            <a:r>
              <a:rPr lang="es-MX" sz="800" spc="500" dirty="0">
                <a:latin typeface="Montserrat"/>
                <a:cs typeface="Montserrat"/>
              </a:rPr>
              <a:t> </a:t>
            </a:r>
            <a:r>
              <a:rPr lang="es-MX" sz="800" spc="-10" dirty="0">
                <a:latin typeface="Montserrat"/>
                <a:cs typeface="Montserrat"/>
              </a:rPr>
              <a:t>izquierdo</a:t>
            </a:r>
            <a:endParaRPr lang="es-MX" sz="800" dirty="0">
              <a:latin typeface="Montserrat"/>
              <a:cs typeface="Montserrat"/>
            </a:endParaRPr>
          </a:p>
          <a:p>
            <a:pPr marL="228600" indent="-216535">
              <a:lnSpc>
                <a:spcPct val="100000"/>
              </a:lnSpc>
              <a:spcBef>
                <a:spcPts val="300"/>
              </a:spcBef>
              <a:buAutoNum type="arabicPeriod"/>
              <a:tabLst>
                <a:tab pos="228600" algn="l"/>
                <a:tab pos="229235" algn="l"/>
              </a:tabLst>
            </a:pPr>
            <a:r>
              <a:rPr lang="es-ES" sz="800" spc="-10" dirty="0">
                <a:latin typeface="Montserrat"/>
                <a:cs typeface="Montserrat"/>
              </a:rPr>
              <a:t>Mono amortiguador</a:t>
            </a:r>
            <a:endParaRPr sz="800" dirty="0">
              <a:latin typeface="Montserrat"/>
              <a:cs typeface="Montserrat"/>
            </a:endParaRPr>
          </a:p>
          <a:p>
            <a:pPr marL="228600" indent="-216535">
              <a:lnSpc>
                <a:spcPct val="100000"/>
              </a:lnSpc>
              <a:spcBef>
                <a:spcPts val="300"/>
              </a:spcBef>
              <a:buAutoNum type="arabicPeriod"/>
              <a:tabLst>
                <a:tab pos="229235" algn="l"/>
              </a:tabLst>
            </a:pPr>
            <a:r>
              <a:rPr sz="800" spc="-10" dirty="0">
                <a:latin typeface="Montserrat"/>
                <a:cs typeface="Montserrat"/>
              </a:rPr>
              <a:t>Reposapiés</a:t>
            </a:r>
            <a:r>
              <a:rPr sz="800" spc="5" dirty="0">
                <a:latin typeface="Montserrat"/>
                <a:cs typeface="Montserrat"/>
              </a:rPr>
              <a:t> </a:t>
            </a:r>
            <a:r>
              <a:rPr sz="800" dirty="0">
                <a:latin typeface="Montserrat"/>
                <a:cs typeface="Montserrat"/>
              </a:rPr>
              <a:t>trasero</a:t>
            </a:r>
            <a:r>
              <a:rPr sz="800" spc="25" dirty="0">
                <a:latin typeface="Montserrat"/>
                <a:cs typeface="Montserrat"/>
              </a:rPr>
              <a:t> </a:t>
            </a:r>
            <a:r>
              <a:rPr sz="800" spc="-10" dirty="0">
                <a:latin typeface="Montserrat"/>
                <a:cs typeface="Montserrat"/>
              </a:rPr>
              <a:t>izquierdo</a:t>
            </a:r>
            <a:endParaRPr sz="800" dirty="0">
              <a:latin typeface="Montserrat"/>
              <a:cs typeface="Montserrat"/>
            </a:endParaRPr>
          </a:p>
          <a:p>
            <a:pPr marL="228600" indent="-216535">
              <a:lnSpc>
                <a:spcPct val="100000"/>
              </a:lnSpc>
              <a:spcBef>
                <a:spcPts val="300"/>
              </a:spcBef>
              <a:buAutoNum type="arabicPeriod"/>
              <a:tabLst>
                <a:tab pos="229235" algn="l"/>
              </a:tabLst>
            </a:pPr>
            <a:r>
              <a:rPr sz="800" dirty="0" err="1">
                <a:latin typeface="Montserrat"/>
                <a:cs typeface="Montserrat"/>
              </a:rPr>
              <a:t>Eje</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dirty="0" err="1">
                <a:latin typeface="Montserrat"/>
                <a:cs typeface="Montserrat"/>
              </a:rPr>
              <a:t>rueda</a:t>
            </a:r>
            <a:r>
              <a:rPr sz="800" spc="5" dirty="0">
                <a:latin typeface="Montserrat"/>
                <a:cs typeface="Montserrat"/>
              </a:rPr>
              <a:t> </a:t>
            </a:r>
            <a:r>
              <a:rPr sz="800" spc="-10" dirty="0" err="1">
                <a:latin typeface="Montserrat"/>
                <a:cs typeface="Montserrat"/>
              </a:rPr>
              <a:t>trasera</a:t>
            </a:r>
            <a:endParaRPr sz="800" dirty="0">
              <a:latin typeface="Montserrat"/>
              <a:cs typeface="Montserrat"/>
            </a:endParaRPr>
          </a:p>
        </p:txBody>
      </p:sp>
      <p:pic>
        <p:nvPicPr>
          <p:cNvPr id="38" name="Imagen 37">
            <a:extLst>
              <a:ext uri="{FF2B5EF4-FFF2-40B4-BE49-F238E27FC236}">
                <a16:creationId xmlns:a16="http://schemas.microsoft.com/office/drawing/2014/main" id="{A4205069-420E-A377-F55A-062D90EAF301}"/>
              </a:ext>
            </a:extLst>
          </p:cNvPr>
          <p:cNvPicPr>
            <a:picLocks noChangeAspect="1"/>
          </p:cNvPicPr>
          <p:nvPr/>
        </p:nvPicPr>
        <p:blipFill>
          <a:blip r:embed="rId2"/>
          <a:stretch>
            <a:fillRect/>
          </a:stretch>
        </p:blipFill>
        <p:spPr>
          <a:xfrm>
            <a:off x="9111" y="901700"/>
            <a:ext cx="3165861" cy="23568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TotalTime>
  <Words>15655</Words>
  <Application>Microsoft Office PowerPoint</Application>
  <PresentationFormat>Personalizado</PresentationFormat>
  <Paragraphs>1584</Paragraphs>
  <Slides>80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80</vt:i4>
      </vt:variant>
    </vt:vector>
  </HeadingPairs>
  <TitlesOfParts>
    <vt:vector size="85" baseType="lpstr">
      <vt:lpstr>Arial</vt:lpstr>
      <vt:lpstr>Montserrat</vt:lpstr>
      <vt:lpstr>Montserrat-SemiBold</vt:lpstr>
      <vt:lpstr>Times New Roman</vt:lpstr>
      <vt:lpstr>Office Theme</vt:lpstr>
      <vt:lpstr>Presentación de PowerPoint</vt:lpstr>
      <vt:lpstr>Presentación de PowerPoint</vt:lpstr>
      <vt:lpstr>TABLA DE CONTENIDO</vt:lpstr>
      <vt:lpstr>MUY IMPORTANTE TENER EN CUENTA</vt:lpstr>
      <vt:lpstr>SUGERENCIAS PARA CONDUCIR CON SEGURIDAD</vt:lpstr>
      <vt:lpstr>Presentación de PowerPoint</vt:lpstr>
      <vt:lpstr>ESPECIFICACIONES TÉCNICAS DEL VEHÍCULO</vt:lpstr>
      <vt:lpstr>IDENTIFICACIÓN DE PARTES</vt:lpstr>
      <vt:lpstr>IDENTIFICACIÓN DE PARTES</vt:lpstr>
      <vt:lpstr>IDENTIFICACIÓN DE PARTES</vt:lpstr>
      <vt:lpstr>IDENTIFICACIÓN DE PARTES</vt:lpstr>
      <vt:lpstr>NÚMEROS DE IDENTIFICACIÓN DEL VEHÍCULO</vt:lpstr>
      <vt:lpstr>Presentación de PowerPoint</vt:lpstr>
      <vt:lpstr>TABLERO DE INSTRUMENTOS</vt:lpstr>
      <vt:lpstr>TABLERO DE INSTRUMENTOS</vt:lpstr>
      <vt:lpstr>TABLERO DE INSTRUMENTOS</vt:lpstr>
      <vt:lpstr>TABLERO DE INSTRUMENTOS</vt:lpstr>
      <vt:lpstr>TABLERO DE INSTRUMENTOS</vt:lpstr>
      <vt:lpstr>TABLERO DE INSTRUMENTOS</vt:lpstr>
      <vt:lpstr>TABLERO DE INSTRUMENTOS</vt:lpstr>
      <vt:lpstr>LUCES Y CONTROL IZQUIERDO</vt:lpstr>
      <vt:lpstr>LUCES Y CONTROL IZQUIERDO</vt:lpstr>
      <vt:lpstr>CONTROL LADO DERECHO</vt:lpstr>
      <vt:lpstr>TANQUE DE COMBUSTIBLE</vt:lpstr>
      <vt:lpstr>PALANCA DE CAMBIOS</vt:lpstr>
      <vt:lpstr>PEDAL DE FRENO Y CABALLETES</vt:lpstr>
      <vt:lpstr>ASIENTO</vt:lpstr>
      <vt:lpstr>KIT DE HERRAMIENTAS</vt:lpstr>
      <vt:lpstr>CUBIERTA BATERIA</vt:lpstr>
      <vt:lpstr>CARGADOR USB</vt:lpstr>
      <vt:lpstr>Presentación de PowerPoint</vt:lpstr>
      <vt:lpstr>Presentación de PowerPoint</vt:lpstr>
      <vt:lpstr>TIPS DE CONDUCION</vt:lpstr>
      <vt:lpstr>TIPS DE CONDUCION</vt:lpstr>
      <vt:lpstr>TIPS DE CONDUCION</vt:lpstr>
      <vt:lpstr>MANTENIMIENTO</vt:lpstr>
      <vt:lpstr>Presentación de PowerPoint</vt:lpstr>
      <vt:lpstr>Presentación de PowerPoint</vt:lpstr>
      <vt:lpstr>Presentación de PowerPoint</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Presentación de PowerPoint</vt:lpstr>
      <vt:lpstr>PROCEDIMIENTOS SUGERIDOS DE MANTENIMIENTO</vt:lpstr>
      <vt:lpstr>Presentación de PowerPoint</vt:lpstr>
      <vt:lpstr>PROCEDIMIENTOS SUGERIDOS DE MANTENIMIENTO</vt:lpstr>
      <vt:lpstr>PROCEDIMIENTOS SUGERIDOS DE MANTENIMIENTO</vt:lpstr>
      <vt:lpstr>PROCEDIMIENTOS SUGERIDOS DE MANTENIMIENTO</vt:lpstr>
      <vt:lpstr>ALMACENAMIENTO DEL VEHÍCULO</vt:lpstr>
      <vt:lpstr>ALMACENAMIENTO DEL VEHÍCULO</vt:lpstr>
      <vt:lpstr>POLIZA DE GARANTÍA</vt:lpstr>
      <vt:lpstr>POLIZA DE GARANTÍA</vt:lpstr>
      <vt:lpstr>POLIZA DE GARANTÍA</vt:lpstr>
      <vt:lpstr>POLIZA DE GARANTÍA</vt:lpstr>
      <vt:lpstr>POLIZA DE GARANTÍA</vt:lpstr>
      <vt:lpstr>POLIZA DE GARANTÍA</vt:lpstr>
      <vt:lpstr>POLIZA DE GARANTÍA</vt:lpstr>
      <vt:lpstr>LISTA DE CHEQUEOS DEL ALISTAMIENTO</vt:lpstr>
      <vt:lpstr>HISTORIAL DE MANTENIMIENTO</vt:lpstr>
      <vt:lpstr>LISTA DE CHEQUEOS DEL ALISTAMIENTO</vt:lpstr>
      <vt:lpstr>Presentación de PowerPoint</vt:lpstr>
      <vt:lpstr>Presentación de PowerPoint</vt:lpstr>
      <vt:lpstr> 1ª REVISIÓN TÉCNICA: 1,000 KM</vt:lpstr>
      <vt:lpstr> 1ª REVISIÓN TÉCNICA: 1,000 KM</vt:lpstr>
      <vt:lpstr> 2ª REVISIÓN TÉCNICA: 5,000 KM</vt:lpstr>
      <vt:lpstr> 2ª REVISIÓN TÉCNICA: 5,000 KM</vt:lpstr>
      <vt:lpstr> 3ª REVISIÓN TÉCNICA: 10,000 KM</vt:lpstr>
      <vt:lpstr> 3ª REVISIÓN TÉCNICA: 10,000 KM</vt:lpstr>
      <vt:lpstr> 4ª REVISIÓN TÉCNICA: 15,000 KM</vt:lpstr>
      <vt:lpstr> 4ª REVISIÓN TÉCNICA: 15,000 KM</vt:lpstr>
      <vt:lpstr> 5ª REVISIÓN TÉCNICA: 20,000 KM</vt:lpstr>
      <vt:lpstr> 5ª REVISIÓN TÉCNICA: 20,000 KM</vt:lpstr>
      <vt:lpstr> 6ª REVISIÓN TÉCNICA: 25,000 KM</vt:lpstr>
      <vt:lpstr> 6ª REVISIÓN TÉCNICA: 25,000 KM</vt:lpstr>
      <vt:lpstr> 7ª REVISIÓN TÉCNICA: 30,000 KM</vt:lpstr>
      <vt:lpstr> 7ª REVISIÓN TÉCNICA: 30,000 KM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Gomez Mejia</dc:creator>
  <cp:lastModifiedBy>Cesar Lozano</cp:lastModifiedBy>
  <cp:revision>10</cp:revision>
  <dcterms:created xsi:type="dcterms:W3CDTF">2022-09-22T20:43:07Z</dcterms:created>
  <dcterms:modified xsi:type="dcterms:W3CDTF">2022-11-08T00:33:11Z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2010</vt:lpwstr>
  </property>
  <property fmtid="{D5CDD505-2E9C-101B-9397-08002B2CF9AE}" pid="4" name="LastSaved">
    <vt:filetime>2022-09-22T00:00:00Z</vt:filetime>
  </property>
  <property fmtid="{D5CDD505-2E9C-101B-9397-08002B2CF9AE}" pid="5" name="Producer">
    <vt:lpwstr>Microsoft® PowerPoint® 2010</vt:lpwstr>
  </property>
</Properties>
</file>